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34"/>
  </p:notesMasterIdLst>
  <p:sldIdLst>
    <p:sldId id="256" r:id="rId3"/>
    <p:sldId id="258" r:id="rId4"/>
    <p:sldId id="260" r:id="rId5"/>
    <p:sldId id="259" r:id="rId6"/>
    <p:sldId id="297" r:id="rId7"/>
    <p:sldId id="261" r:id="rId8"/>
    <p:sldId id="298" r:id="rId9"/>
    <p:sldId id="262" r:id="rId10"/>
    <p:sldId id="299" r:id="rId11"/>
    <p:sldId id="263" r:id="rId12"/>
    <p:sldId id="300" r:id="rId13"/>
    <p:sldId id="301" r:id="rId14"/>
    <p:sldId id="264" r:id="rId15"/>
    <p:sldId id="302" r:id="rId16"/>
    <p:sldId id="303" r:id="rId17"/>
    <p:sldId id="317" r:id="rId18"/>
    <p:sldId id="318" r:id="rId19"/>
    <p:sldId id="304" r:id="rId20"/>
    <p:sldId id="309" r:id="rId21"/>
    <p:sldId id="310" r:id="rId22"/>
    <p:sldId id="311" r:id="rId23"/>
    <p:sldId id="314" r:id="rId24"/>
    <p:sldId id="312" r:id="rId25"/>
    <p:sldId id="313" r:id="rId26"/>
    <p:sldId id="305" r:id="rId27"/>
    <p:sldId id="306" r:id="rId28"/>
    <p:sldId id="307" r:id="rId29"/>
    <p:sldId id="315" r:id="rId30"/>
    <p:sldId id="316" r:id="rId31"/>
    <p:sldId id="308" r:id="rId32"/>
    <p:sldId id="296" r:id="rId33"/>
  </p:sldIdLst>
  <p:sldSz cx="9144000" cy="5143500" type="screen16x9"/>
  <p:notesSz cx="6858000" cy="9144000"/>
  <p:embeddedFontLst>
    <p:embeddedFont>
      <p:font typeface="Anaheim" panose="020B0604020202020204" charset="0"/>
      <p:regular r:id="rId35"/>
      <p:bold r:id="rId36"/>
    </p:embeddedFont>
    <p:embeddedFont>
      <p:font typeface="Didact Gothic" panose="00000500000000000000" pitchFamily="2" charset="0"/>
      <p:regular r:id="rId37"/>
    </p:embeddedFont>
    <p:embeddedFont>
      <p:font typeface="Gill Sans MT" panose="020B0502020104020203" pitchFamily="34" charset="0"/>
      <p:regular r:id="rId38"/>
      <p:bold r:id="rId39"/>
      <p:italic r:id="rId40"/>
      <p:boldItalic r:id="rId41"/>
    </p:embeddedFont>
    <p:embeddedFont>
      <p:font typeface="Nunito Light" pitchFamily="2" charset="0"/>
      <p:regular r:id="rId42"/>
      <p:italic r:id="rId43"/>
    </p:embeddedFont>
    <p:embeddedFont>
      <p:font typeface="Open Sans" panose="020B0606030504020204" pitchFamily="34" charset="0"/>
      <p:regular r:id="rId44"/>
      <p:bold r:id="rId45"/>
      <p:italic r:id="rId46"/>
      <p:boldItalic r:id="rId47"/>
    </p:embeddedFont>
    <p:embeddedFont>
      <p:font typeface="Poppins" panose="00000500000000000000" pitchFamily="2" charset="0"/>
      <p:regular r:id="rId48"/>
      <p:bold r:id="rId49"/>
      <p:italic r:id="rId50"/>
      <p:boldItalic r:id="rId51"/>
    </p:embeddedFont>
    <p:embeddedFont>
      <p:font typeface="Proxima Nova" panose="020B0604020202020204" charset="0"/>
      <p:regular r:id="rId52"/>
      <p:bold r:id="rId53"/>
      <p:italic r:id="rId54"/>
      <p:boldItalic r:id="rId55"/>
    </p:embeddedFont>
    <p:embeddedFont>
      <p:font typeface="Proxima Nova Semibold" panose="020B0604020202020204" charset="0"/>
      <p:regular r:id="rId56"/>
      <p:bold r:id="rId57"/>
      <p:boldItalic r:id="rId58"/>
    </p:embeddedFont>
    <p:embeddedFont>
      <p:font typeface="Raleway"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5289BE-DCE9-4B39-B7AA-0FDF35F503D5}">
  <a:tblStyle styleId="{7E5289BE-DCE9-4B39-B7AA-0FDF35F503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EA89D7-0B00-49BC-8ADC-1892FB3C516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9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49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463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761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3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8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73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46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007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927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5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23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59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77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1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531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0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ec3da25a4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ec3da25a4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4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3"/>
        <p:cNvGrpSpPr/>
        <p:nvPr/>
      </p:nvGrpSpPr>
      <p:grpSpPr>
        <a:xfrm>
          <a:off x="0" y="0"/>
          <a:ext cx="0" cy="0"/>
          <a:chOff x="0" y="0"/>
          <a:chExt cx="0" cy="0"/>
        </a:xfrm>
      </p:grpSpPr>
      <p:sp>
        <p:nvSpPr>
          <p:cNvPr id="8084" name="Google Shape;8084;g1ec3da25a4b_3_18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5" name="Google Shape;8085;g1ec3da25a4b_3_18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21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23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16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0375" y="1750183"/>
            <a:ext cx="6343200" cy="1444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200300" y="3175333"/>
            <a:ext cx="2743500" cy="64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17"/>
          <p:cNvSpPr txBox="1">
            <a:spLocks noGrp="1"/>
          </p:cNvSpPr>
          <p:nvPr>
            <p:ph type="subTitle" idx="1"/>
          </p:nvPr>
        </p:nvSpPr>
        <p:spPr>
          <a:xfrm>
            <a:off x="971562" y="2611800"/>
            <a:ext cx="2256600" cy="16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7"/>
          <p:cNvSpPr txBox="1">
            <a:spLocks noGrp="1"/>
          </p:cNvSpPr>
          <p:nvPr>
            <p:ph type="subTitle" idx="2"/>
          </p:nvPr>
        </p:nvSpPr>
        <p:spPr>
          <a:xfrm>
            <a:off x="3443700" y="2611799"/>
            <a:ext cx="2256600" cy="16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7"/>
          <p:cNvSpPr txBox="1">
            <a:spLocks noGrp="1"/>
          </p:cNvSpPr>
          <p:nvPr>
            <p:ph type="subTitle" idx="3"/>
          </p:nvPr>
        </p:nvSpPr>
        <p:spPr>
          <a:xfrm>
            <a:off x="5915837" y="2611799"/>
            <a:ext cx="2256600" cy="16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17"/>
          <p:cNvSpPr txBox="1">
            <a:spLocks noGrp="1"/>
          </p:cNvSpPr>
          <p:nvPr>
            <p:ph type="subTitle" idx="4"/>
          </p:nvPr>
        </p:nvSpPr>
        <p:spPr>
          <a:xfrm>
            <a:off x="971563" y="2035550"/>
            <a:ext cx="22566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17"/>
          <p:cNvSpPr txBox="1">
            <a:spLocks noGrp="1"/>
          </p:cNvSpPr>
          <p:nvPr>
            <p:ph type="subTitle" idx="5"/>
          </p:nvPr>
        </p:nvSpPr>
        <p:spPr>
          <a:xfrm>
            <a:off x="3443700" y="2035550"/>
            <a:ext cx="22566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17"/>
          <p:cNvSpPr txBox="1">
            <a:spLocks noGrp="1"/>
          </p:cNvSpPr>
          <p:nvPr>
            <p:ph type="subTitle" idx="6"/>
          </p:nvPr>
        </p:nvSpPr>
        <p:spPr>
          <a:xfrm>
            <a:off x="5915838" y="2035550"/>
            <a:ext cx="22566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6" name="Google Shape;206;p17"/>
          <p:cNvGrpSpPr/>
          <p:nvPr/>
        </p:nvGrpSpPr>
        <p:grpSpPr>
          <a:xfrm>
            <a:off x="-4945912" y="-1557881"/>
            <a:ext cx="19078774" cy="11791303"/>
            <a:chOff x="-4945912" y="-1557881"/>
            <a:chExt cx="19078774" cy="11791303"/>
          </a:xfrm>
        </p:grpSpPr>
        <p:grpSp>
          <p:nvGrpSpPr>
            <p:cNvPr id="207" name="Google Shape;207;p17"/>
            <p:cNvGrpSpPr/>
            <p:nvPr/>
          </p:nvGrpSpPr>
          <p:grpSpPr>
            <a:xfrm rot="10800000" flipH="1">
              <a:off x="1506468" y="4362731"/>
              <a:ext cx="5735915" cy="5870692"/>
              <a:chOff x="2442960" y="-713814"/>
              <a:chExt cx="5735915" cy="5870692"/>
            </a:xfrm>
          </p:grpSpPr>
          <p:sp>
            <p:nvSpPr>
              <p:cNvPr id="208" name="Google Shape;208;p1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9" name="Google Shape;209;p1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0" name="Google Shape;210;p1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1" name="Google Shape;211;p17"/>
            <p:cNvGrpSpPr/>
            <p:nvPr/>
          </p:nvGrpSpPr>
          <p:grpSpPr>
            <a:xfrm rot="5400000" flipH="1">
              <a:off x="8329559" y="180356"/>
              <a:ext cx="5735915" cy="5870692"/>
              <a:chOff x="2442960" y="-713814"/>
              <a:chExt cx="5735915" cy="5870692"/>
            </a:xfrm>
          </p:grpSpPr>
          <p:sp>
            <p:nvSpPr>
              <p:cNvPr id="212" name="Google Shape;212;p1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3" name="Google Shape;213;p1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4" name="Google Shape;214;p1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5" name="Google Shape;215;p17"/>
            <p:cNvGrpSpPr/>
            <p:nvPr/>
          </p:nvGrpSpPr>
          <p:grpSpPr>
            <a:xfrm rot="-5400000">
              <a:off x="-4878524" y="-1625269"/>
              <a:ext cx="5735915" cy="5870692"/>
              <a:chOff x="2442960" y="-713814"/>
              <a:chExt cx="5735915" cy="5870692"/>
            </a:xfrm>
          </p:grpSpPr>
          <p:sp>
            <p:nvSpPr>
              <p:cNvPr id="216" name="Google Shape;216;p1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7" name="Google Shape;217;p1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1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1" name="Google Shape;221;p18"/>
          <p:cNvSpPr txBox="1">
            <a:spLocks noGrp="1"/>
          </p:cNvSpPr>
          <p:nvPr>
            <p:ph type="subTitle" idx="1"/>
          </p:nvPr>
        </p:nvSpPr>
        <p:spPr>
          <a:xfrm>
            <a:off x="840573" y="1539918"/>
            <a:ext cx="37197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8"/>
          <p:cNvSpPr txBox="1">
            <a:spLocks noGrp="1"/>
          </p:cNvSpPr>
          <p:nvPr>
            <p:ph type="subTitle" idx="2"/>
          </p:nvPr>
        </p:nvSpPr>
        <p:spPr>
          <a:xfrm>
            <a:off x="4583727" y="1539918"/>
            <a:ext cx="37197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8"/>
          <p:cNvSpPr txBox="1">
            <a:spLocks noGrp="1"/>
          </p:cNvSpPr>
          <p:nvPr>
            <p:ph type="subTitle" idx="3"/>
          </p:nvPr>
        </p:nvSpPr>
        <p:spPr>
          <a:xfrm>
            <a:off x="840573" y="3342818"/>
            <a:ext cx="37197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18"/>
          <p:cNvSpPr txBox="1">
            <a:spLocks noGrp="1"/>
          </p:cNvSpPr>
          <p:nvPr>
            <p:ph type="subTitle" idx="4"/>
          </p:nvPr>
        </p:nvSpPr>
        <p:spPr>
          <a:xfrm>
            <a:off x="4583727" y="3342818"/>
            <a:ext cx="37197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18"/>
          <p:cNvSpPr txBox="1">
            <a:spLocks noGrp="1"/>
          </p:cNvSpPr>
          <p:nvPr>
            <p:ph type="subTitle" idx="5"/>
          </p:nvPr>
        </p:nvSpPr>
        <p:spPr>
          <a:xfrm>
            <a:off x="840573" y="1177868"/>
            <a:ext cx="3719700" cy="44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6" name="Google Shape;226;p18"/>
          <p:cNvSpPr txBox="1">
            <a:spLocks noGrp="1"/>
          </p:cNvSpPr>
          <p:nvPr>
            <p:ph type="subTitle" idx="6"/>
          </p:nvPr>
        </p:nvSpPr>
        <p:spPr>
          <a:xfrm>
            <a:off x="840573" y="2980993"/>
            <a:ext cx="3719700" cy="44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7" name="Google Shape;227;p18"/>
          <p:cNvSpPr txBox="1">
            <a:spLocks noGrp="1"/>
          </p:cNvSpPr>
          <p:nvPr>
            <p:ph type="subTitle" idx="7"/>
          </p:nvPr>
        </p:nvSpPr>
        <p:spPr>
          <a:xfrm>
            <a:off x="4583698" y="1177868"/>
            <a:ext cx="3719700" cy="44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8" name="Google Shape;228;p18"/>
          <p:cNvSpPr txBox="1">
            <a:spLocks noGrp="1"/>
          </p:cNvSpPr>
          <p:nvPr>
            <p:ph type="subTitle" idx="8"/>
          </p:nvPr>
        </p:nvSpPr>
        <p:spPr>
          <a:xfrm>
            <a:off x="4583698" y="2980993"/>
            <a:ext cx="3719700" cy="44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29" name="Google Shape;229;p18"/>
          <p:cNvGrpSpPr/>
          <p:nvPr/>
        </p:nvGrpSpPr>
        <p:grpSpPr>
          <a:xfrm>
            <a:off x="-4945912" y="-5120231"/>
            <a:ext cx="19035824" cy="12427278"/>
            <a:chOff x="-4945912" y="-5120231"/>
            <a:chExt cx="19035824" cy="12427278"/>
          </a:xfrm>
        </p:grpSpPr>
        <p:grpSp>
          <p:nvGrpSpPr>
            <p:cNvPr id="230" name="Google Shape;230;p18"/>
            <p:cNvGrpSpPr/>
            <p:nvPr/>
          </p:nvGrpSpPr>
          <p:grpSpPr>
            <a:xfrm>
              <a:off x="4218643" y="-5120231"/>
              <a:ext cx="5735915" cy="5870692"/>
              <a:chOff x="2442960" y="-713814"/>
              <a:chExt cx="5735915" cy="5870692"/>
            </a:xfrm>
          </p:grpSpPr>
          <p:sp>
            <p:nvSpPr>
              <p:cNvPr id="231" name="Google Shape;231;p1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1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1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4" name="Google Shape;234;p18"/>
            <p:cNvGrpSpPr/>
            <p:nvPr/>
          </p:nvGrpSpPr>
          <p:grpSpPr>
            <a:xfrm rot="5400000" flipH="1">
              <a:off x="8286609" y="1503744"/>
              <a:ext cx="5735915" cy="5870692"/>
              <a:chOff x="2442960" y="-713814"/>
              <a:chExt cx="5735915" cy="5870692"/>
            </a:xfrm>
          </p:grpSpPr>
          <p:sp>
            <p:nvSpPr>
              <p:cNvPr id="235" name="Google Shape;235;p1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1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7" name="Google Shape;237;p1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8" name="Google Shape;238;p18"/>
            <p:cNvGrpSpPr/>
            <p:nvPr/>
          </p:nvGrpSpPr>
          <p:grpSpPr>
            <a:xfrm rot="-5400000" flipH="1">
              <a:off x="-4878524" y="817944"/>
              <a:ext cx="5735915" cy="5870692"/>
              <a:chOff x="2442960" y="-713814"/>
              <a:chExt cx="5735915" cy="5870692"/>
            </a:xfrm>
          </p:grpSpPr>
          <p:sp>
            <p:nvSpPr>
              <p:cNvPr id="239" name="Google Shape;239;p1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0" name="Google Shape;240;p1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1" name="Google Shape;241;p1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4" name="Google Shape;244;p19"/>
          <p:cNvSpPr txBox="1">
            <a:spLocks noGrp="1"/>
          </p:cNvSpPr>
          <p:nvPr>
            <p:ph type="subTitle" idx="1"/>
          </p:nvPr>
        </p:nvSpPr>
        <p:spPr>
          <a:xfrm>
            <a:off x="986088" y="1568039"/>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19"/>
          <p:cNvSpPr txBox="1">
            <a:spLocks noGrp="1"/>
          </p:cNvSpPr>
          <p:nvPr>
            <p:ph type="subTitle" idx="2"/>
          </p:nvPr>
        </p:nvSpPr>
        <p:spPr>
          <a:xfrm>
            <a:off x="3466050" y="1568039"/>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19"/>
          <p:cNvSpPr txBox="1">
            <a:spLocks noGrp="1"/>
          </p:cNvSpPr>
          <p:nvPr>
            <p:ph type="subTitle" idx="3"/>
          </p:nvPr>
        </p:nvSpPr>
        <p:spPr>
          <a:xfrm>
            <a:off x="986088" y="3254418"/>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7" name="Google Shape;247;p19"/>
          <p:cNvSpPr txBox="1">
            <a:spLocks noGrp="1"/>
          </p:cNvSpPr>
          <p:nvPr>
            <p:ph type="subTitle" idx="4"/>
          </p:nvPr>
        </p:nvSpPr>
        <p:spPr>
          <a:xfrm>
            <a:off x="3466050" y="3254418"/>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8" name="Google Shape;248;p19"/>
          <p:cNvSpPr txBox="1">
            <a:spLocks noGrp="1"/>
          </p:cNvSpPr>
          <p:nvPr>
            <p:ph type="subTitle" idx="5"/>
          </p:nvPr>
        </p:nvSpPr>
        <p:spPr>
          <a:xfrm>
            <a:off x="5946012" y="1568039"/>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19"/>
          <p:cNvSpPr txBox="1">
            <a:spLocks noGrp="1"/>
          </p:cNvSpPr>
          <p:nvPr>
            <p:ph type="subTitle" idx="6"/>
          </p:nvPr>
        </p:nvSpPr>
        <p:spPr>
          <a:xfrm>
            <a:off x="5946012" y="3254418"/>
            <a:ext cx="22119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19"/>
          <p:cNvSpPr txBox="1">
            <a:spLocks noGrp="1"/>
          </p:cNvSpPr>
          <p:nvPr>
            <p:ph type="subTitle" idx="7"/>
          </p:nvPr>
        </p:nvSpPr>
        <p:spPr>
          <a:xfrm>
            <a:off x="986088" y="1194154"/>
            <a:ext cx="2211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9"/>
          <p:cNvSpPr txBox="1">
            <a:spLocks noGrp="1"/>
          </p:cNvSpPr>
          <p:nvPr>
            <p:ph type="subTitle" idx="8"/>
          </p:nvPr>
        </p:nvSpPr>
        <p:spPr>
          <a:xfrm>
            <a:off x="3466050" y="1194154"/>
            <a:ext cx="2209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9"/>
          <p:cNvSpPr txBox="1">
            <a:spLocks noGrp="1"/>
          </p:cNvSpPr>
          <p:nvPr>
            <p:ph type="subTitle" idx="9"/>
          </p:nvPr>
        </p:nvSpPr>
        <p:spPr>
          <a:xfrm>
            <a:off x="5946012" y="1194154"/>
            <a:ext cx="2209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9"/>
          <p:cNvSpPr txBox="1">
            <a:spLocks noGrp="1"/>
          </p:cNvSpPr>
          <p:nvPr>
            <p:ph type="subTitle" idx="13"/>
          </p:nvPr>
        </p:nvSpPr>
        <p:spPr>
          <a:xfrm>
            <a:off x="986088" y="2877315"/>
            <a:ext cx="2211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9"/>
          <p:cNvSpPr txBox="1">
            <a:spLocks noGrp="1"/>
          </p:cNvSpPr>
          <p:nvPr>
            <p:ph type="subTitle" idx="14"/>
          </p:nvPr>
        </p:nvSpPr>
        <p:spPr>
          <a:xfrm>
            <a:off x="3466050" y="2877320"/>
            <a:ext cx="2209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5" name="Google Shape;255;p19"/>
          <p:cNvSpPr txBox="1">
            <a:spLocks noGrp="1"/>
          </p:cNvSpPr>
          <p:nvPr>
            <p:ph type="subTitle" idx="15"/>
          </p:nvPr>
        </p:nvSpPr>
        <p:spPr>
          <a:xfrm>
            <a:off x="5946012" y="2877320"/>
            <a:ext cx="2209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56" name="Google Shape;256;p19"/>
          <p:cNvGrpSpPr/>
          <p:nvPr/>
        </p:nvGrpSpPr>
        <p:grpSpPr>
          <a:xfrm>
            <a:off x="-4945912" y="-1538831"/>
            <a:ext cx="19035824" cy="11741478"/>
            <a:chOff x="-4945912" y="-1538831"/>
            <a:chExt cx="19035824" cy="11741478"/>
          </a:xfrm>
        </p:grpSpPr>
        <p:grpSp>
          <p:nvGrpSpPr>
            <p:cNvPr id="257" name="Google Shape;257;p19"/>
            <p:cNvGrpSpPr/>
            <p:nvPr/>
          </p:nvGrpSpPr>
          <p:grpSpPr>
            <a:xfrm rot="10800000">
              <a:off x="865843" y="4331956"/>
              <a:ext cx="5735915" cy="5870692"/>
              <a:chOff x="2442960" y="-713814"/>
              <a:chExt cx="5735915" cy="5870692"/>
            </a:xfrm>
          </p:grpSpPr>
          <p:sp>
            <p:nvSpPr>
              <p:cNvPr id="258" name="Google Shape;258;p1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9" name="Google Shape;259;p1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0" name="Google Shape;260;p1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61" name="Google Shape;261;p19"/>
            <p:cNvGrpSpPr/>
            <p:nvPr/>
          </p:nvGrpSpPr>
          <p:grpSpPr>
            <a:xfrm rot="-5400000" flipH="1">
              <a:off x="-4878524" y="-539419"/>
              <a:ext cx="5735915" cy="5870692"/>
              <a:chOff x="2442960" y="-713814"/>
              <a:chExt cx="5735915" cy="5870692"/>
            </a:xfrm>
          </p:grpSpPr>
          <p:sp>
            <p:nvSpPr>
              <p:cNvPr id="262" name="Google Shape;262;p1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1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1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65" name="Google Shape;265;p19"/>
            <p:cNvGrpSpPr/>
            <p:nvPr/>
          </p:nvGrpSpPr>
          <p:grpSpPr>
            <a:xfrm rot="5400000" flipH="1">
              <a:off x="8286609" y="-1606219"/>
              <a:ext cx="5735915" cy="5870692"/>
              <a:chOff x="2442960" y="-713814"/>
              <a:chExt cx="5735915" cy="5870692"/>
            </a:xfrm>
          </p:grpSpPr>
          <p:sp>
            <p:nvSpPr>
              <p:cNvPr id="266" name="Google Shape;266;p1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7" name="Google Shape;267;p1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8" name="Google Shape;268;p1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4"/>
        <p:cNvGrpSpPr/>
        <p:nvPr/>
      </p:nvGrpSpPr>
      <p:grpSpPr>
        <a:xfrm>
          <a:off x="0" y="0"/>
          <a:ext cx="0" cy="0"/>
          <a:chOff x="0" y="0"/>
          <a:chExt cx="0" cy="0"/>
        </a:xfrm>
      </p:grpSpPr>
      <p:grpSp>
        <p:nvGrpSpPr>
          <p:cNvPr id="315" name="Google Shape;315;p24"/>
          <p:cNvGrpSpPr/>
          <p:nvPr/>
        </p:nvGrpSpPr>
        <p:grpSpPr>
          <a:xfrm>
            <a:off x="-4088794" y="-6825945"/>
            <a:ext cx="17344853" cy="18475480"/>
            <a:chOff x="-4088794" y="-6825945"/>
            <a:chExt cx="17344853" cy="18475480"/>
          </a:xfrm>
        </p:grpSpPr>
        <p:grpSp>
          <p:nvGrpSpPr>
            <p:cNvPr id="316" name="Google Shape;316;p24"/>
            <p:cNvGrpSpPr/>
            <p:nvPr/>
          </p:nvGrpSpPr>
          <p:grpSpPr>
            <a:xfrm flipH="1">
              <a:off x="-1615355" y="-6825945"/>
              <a:ext cx="8045194" cy="8234233"/>
              <a:chOff x="2442960" y="-713814"/>
              <a:chExt cx="5735915" cy="5870692"/>
            </a:xfrm>
          </p:grpSpPr>
          <p:sp>
            <p:nvSpPr>
              <p:cNvPr id="317" name="Google Shape;317;p24"/>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4"/>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4"/>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20" name="Google Shape;320;p24"/>
            <p:cNvGrpSpPr/>
            <p:nvPr/>
          </p:nvGrpSpPr>
          <p:grpSpPr>
            <a:xfrm rot="10800000">
              <a:off x="3327020" y="3415302"/>
              <a:ext cx="8045194" cy="8234233"/>
              <a:chOff x="2442960" y="-713814"/>
              <a:chExt cx="5735915" cy="5870692"/>
            </a:xfrm>
          </p:grpSpPr>
          <p:sp>
            <p:nvSpPr>
              <p:cNvPr id="321" name="Google Shape;321;p24"/>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4"/>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4"/>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24" name="Google Shape;324;p24"/>
            <p:cNvGrpSpPr/>
            <p:nvPr/>
          </p:nvGrpSpPr>
          <p:grpSpPr>
            <a:xfrm rot="-5400000" flipH="1">
              <a:off x="-4021405" y="1129798"/>
              <a:ext cx="5735915" cy="5870692"/>
              <a:chOff x="2442960" y="-713814"/>
              <a:chExt cx="5735915" cy="5870692"/>
            </a:xfrm>
          </p:grpSpPr>
          <p:sp>
            <p:nvSpPr>
              <p:cNvPr id="325" name="Google Shape;325;p24"/>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4"/>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4"/>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28" name="Google Shape;328;p24"/>
            <p:cNvGrpSpPr/>
            <p:nvPr/>
          </p:nvGrpSpPr>
          <p:grpSpPr>
            <a:xfrm rot="5400000" flipH="1">
              <a:off x="7452756" y="-2020944"/>
              <a:ext cx="5735915" cy="5870692"/>
              <a:chOff x="2442960" y="-713814"/>
              <a:chExt cx="5735915" cy="5870692"/>
            </a:xfrm>
          </p:grpSpPr>
          <p:sp>
            <p:nvSpPr>
              <p:cNvPr id="329" name="Google Shape;329;p24"/>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4"/>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4"/>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2"/>
        <p:cNvGrpSpPr/>
        <p:nvPr/>
      </p:nvGrpSpPr>
      <p:grpSpPr>
        <a:xfrm>
          <a:off x="0" y="0"/>
          <a:ext cx="0" cy="0"/>
          <a:chOff x="0" y="0"/>
          <a:chExt cx="0" cy="0"/>
        </a:xfrm>
      </p:grpSpPr>
      <p:grpSp>
        <p:nvGrpSpPr>
          <p:cNvPr id="333" name="Google Shape;333;p25"/>
          <p:cNvGrpSpPr/>
          <p:nvPr/>
        </p:nvGrpSpPr>
        <p:grpSpPr>
          <a:xfrm>
            <a:off x="-4945912" y="-1538831"/>
            <a:ext cx="19035824" cy="11741478"/>
            <a:chOff x="-4945912" y="-1538831"/>
            <a:chExt cx="19035824" cy="11741478"/>
          </a:xfrm>
        </p:grpSpPr>
        <p:grpSp>
          <p:nvGrpSpPr>
            <p:cNvPr id="334" name="Google Shape;334;p25"/>
            <p:cNvGrpSpPr/>
            <p:nvPr/>
          </p:nvGrpSpPr>
          <p:grpSpPr>
            <a:xfrm rot="10800000">
              <a:off x="865843" y="4331956"/>
              <a:ext cx="5735915" cy="5870692"/>
              <a:chOff x="2442960" y="-713814"/>
              <a:chExt cx="5735915" cy="5870692"/>
            </a:xfrm>
          </p:grpSpPr>
          <p:sp>
            <p:nvSpPr>
              <p:cNvPr id="335" name="Google Shape;335;p2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6" name="Google Shape;336;p2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7" name="Google Shape;337;p2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38" name="Google Shape;338;p25"/>
            <p:cNvGrpSpPr/>
            <p:nvPr/>
          </p:nvGrpSpPr>
          <p:grpSpPr>
            <a:xfrm rot="-5400000" flipH="1">
              <a:off x="-4878524" y="-539419"/>
              <a:ext cx="5735915" cy="5870692"/>
              <a:chOff x="2442960" y="-713814"/>
              <a:chExt cx="5735915" cy="5870692"/>
            </a:xfrm>
          </p:grpSpPr>
          <p:sp>
            <p:nvSpPr>
              <p:cNvPr id="339" name="Google Shape;339;p2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2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42" name="Google Shape;342;p25"/>
            <p:cNvGrpSpPr/>
            <p:nvPr/>
          </p:nvGrpSpPr>
          <p:grpSpPr>
            <a:xfrm rot="5400000" flipH="1">
              <a:off x="8286609" y="-1606219"/>
              <a:ext cx="5735915" cy="5870692"/>
              <a:chOff x="2442960" y="-713814"/>
              <a:chExt cx="5735915" cy="5870692"/>
            </a:xfrm>
          </p:grpSpPr>
          <p:sp>
            <p:nvSpPr>
              <p:cNvPr id="343" name="Google Shape;343;p2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408960" y="2435500"/>
            <a:ext cx="4739700" cy="15303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674014" y="1506938"/>
            <a:ext cx="1474500" cy="8418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4945912" y="-1538831"/>
            <a:ext cx="19035824" cy="11741478"/>
            <a:chOff x="-4945912" y="-1538831"/>
            <a:chExt cx="19035824" cy="11741478"/>
          </a:xfrm>
        </p:grpSpPr>
        <p:grpSp>
          <p:nvGrpSpPr>
            <p:cNvPr id="32" name="Google Shape;32;p5"/>
            <p:cNvGrpSpPr/>
            <p:nvPr/>
          </p:nvGrpSpPr>
          <p:grpSpPr>
            <a:xfrm rot="10800000">
              <a:off x="865843" y="4331956"/>
              <a:ext cx="5735915" cy="5870692"/>
              <a:chOff x="2442960" y="-713814"/>
              <a:chExt cx="5735915" cy="5870692"/>
            </a:xfrm>
          </p:grpSpPr>
          <p:sp>
            <p:nvSpPr>
              <p:cNvPr id="33" name="Google Shape;33;p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6" name="Google Shape;36;p5"/>
            <p:cNvGrpSpPr/>
            <p:nvPr/>
          </p:nvGrpSpPr>
          <p:grpSpPr>
            <a:xfrm rot="-5400000" flipH="1">
              <a:off x="-4878524" y="-539419"/>
              <a:ext cx="5735915" cy="5870692"/>
              <a:chOff x="2442960" y="-713814"/>
              <a:chExt cx="5735915" cy="5870692"/>
            </a:xfrm>
          </p:grpSpPr>
          <p:sp>
            <p:nvSpPr>
              <p:cNvPr id="37" name="Google Shape;37;p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 name="Google Shape;38;p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0" name="Google Shape;40;p5"/>
            <p:cNvGrpSpPr/>
            <p:nvPr/>
          </p:nvGrpSpPr>
          <p:grpSpPr>
            <a:xfrm rot="5400000" flipH="1">
              <a:off x="8286609" y="-1606219"/>
              <a:ext cx="5735915" cy="5870692"/>
              <a:chOff x="2442960" y="-713814"/>
              <a:chExt cx="5735915" cy="5870692"/>
            </a:xfrm>
          </p:grpSpPr>
          <p:sp>
            <p:nvSpPr>
              <p:cNvPr id="41" name="Google Shape;41;p5"/>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5"/>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 name="Google Shape;43;p5"/>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44" name="Google Shape;44;p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4949502" y="2662031"/>
            <a:ext cx="2693100" cy="128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1501398" y="2662031"/>
            <a:ext cx="2693100" cy="128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Didact Gothic"/>
                <a:ea typeface="Didact Gothic"/>
                <a:cs typeface="Didact Gothic"/>
                <a:sym typeface="Didact Gothic"/>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1501398" y="2345514"/>
            <a:ext cx="2693100" cy="34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8" name="Google Shape;48;p5"/>
          <p:cNvSpPr txBox="1">
            <a:spLocks noGrp="1"/>
          </p:cNvSpPr>
          <p:nvPr>
            <p:ph type="subTitle" idx="4"/>
          </p:nvPr>
        </p:nvSpPr>
        <p:spPr>
          <a:xfrm>
            <a:off x="4949500" y="2345514"/>
            <a:ext cx="2693100" cy="34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041225" y="863700"/>
            <a:ext cx="4436700" cy="1077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1041234" y="1924351"/>
            <a:ext cx="4074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atin typeface="Didact Gothic"/>
                <a:ea typeface="Didact Gothic"/>
                <a:cs typeface="Didact Gothic"/>
                <a:sym typeface="Didact Gothic"/>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7" name="Google Shape;67;p7"/>
          <p:cNvSpPr>
            <a:spLocks noGrp="1"/>
          </p:cNvSpPr>
          <p:nvPr>
            <p:ph type="pic" idx="2"/>
          </p:nvPr>
        </p:nvSpPr>
        <p:spPr>
          <a:xfrm>
            <a:off x="5478072" y="918001"/>
            <a:ext cx="2624700" cy="3307500"/>
          </a:xfrm>
          <a:prstGeom prst="roundRect">
            <a:avLst>
              <a:gd name="adj" fmla="val 16667"/>
            </a:avLst>
          </a:prstGeom>
          <a:noFill/>
          <a:ln>
            <a:noFill/>
          </a:ln>
        </p:spPr>
      </p:sp>
      <p:grpSp>
        <p:nvGrpSpPr>
          <p:cNvPr id="68" name="Google Shape;68;p7"/>
          <p:cNvGrpSpPr/>
          <p:nvPr/>
        </p:nvGrpSpPr>
        <p:grpSpPr>
          <a:xfrm>
            <a:off x="-4945912" y="-5120231"/>
            <a:ext cx="19035824" cy="12427278"/>
            <a:chOff x="-4945912" y="-5120231"/>
            <a:chExt cx="19035824" cy="12427278"/>
          </a:xfrm>
        </p:grpSpPr>
        <p:grpSp>
          <p:nvGrpSpPr>
            <p:cNvPr id="69" name="Google Shape;69;p7"/>
            <p:cNvGrpSpPr/>
            <p:nvPr/>
          </p:nvGrpSpPr>
          <p:grpSpPr>
            <a:xfrm>
              <a:off x="4218643" y="-5120231"/>
              <a:ext cx="5735915" cy="5870692"/>
              <a:chOff x="2442960" y="-713814"/>
              <a:chExt cx="5735915" cy="5870692"/>
            </a:xfrm>
          </p:grpSpPr>
          <p:sp>
            <p:nvSpPr>
              <p:cNvPr id="70" name="Google Shape;70;p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73" name="Google Shape;73;p7"/>
            <p:cNvGrpSpPr/>
            <p:nvPr/>
          </p:nvGrpSpPr>
          <p:grpSpPr>
            <a:xfrm rot="5400000" flipH="1">
              <a:off x="8286609" y="1503744"/>
              <a:ext cx="5735915" cy="5870692"/>
              <a:chOff x="2442960" y="-713814"/>
              <a:chExt cx="5735915" cy="5870692"/>
            </a:xfrm>
          </p:grpSpPr>
          <p:sp>
            <p:nvSpPr>
              <p:cNvPr id="74" name="Google Shape;74;p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5" name="Google Shape;75;p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6" name="Google Shape;76;p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77" name="Google Shape;77;p7"/>
            <p:cNvGrpSpPr/>
            <p:nvPr/>
          </p:nvGrpSpPr>
          <p:grpSpPr>
            <a:xfrm rot="-5400000" flipH="1">
              <a:off x="-4878524" y="817944"/>
              <a:ext cx="5735915" cy="5870692"/>
              <a:chOff x="2442960" y="-713814"/>
              <a:chExt cx="5735915" cy="5870692"/>
            </a:xfrm>
          </p:grpSpPr>
          <p:sp>
            <p:nvSpPr>
              <p:cNvPr id="78" name="Google Shape;78;p7"/>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7"/>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7"/>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3" name="Google Shape;83;p8"/>
          <p:cNvGrpSpPr/>
          <p:nvPr/>
        </p:nvGrpSpPr>
        <p:grpSpPr>
          <a:xfrm>
            <a:off x="-4945912" y="-5120231"/>
            <a:ext cx="19035824" cy="12427278"/>
            <a:chOff x="-4945912" y="-5120231"/>
            <a:chExt cx="19035824" cy="12427278"/>
          </a:xfrm>
        </p:grpSpPr>
        <p:grpSp>
          <p:nvGrpSpPr>
            <p:cNvPr id="84" name="Google Shape;84;p8"/>
            <p:cNvGrpSpPr/>
            <p:nvPr/>
          </p:nvGrpSpPr>
          <p:grpSpPr>
            <a:xfrm>
              <a:off x="4218643" y="-5120231"/>
              <a:ext cx="5735915" cy="5870692"/>
              <a:chOff x="2442960" y="-713814"/>
              <a:chExt cx="5735915" cy="5870692"/>
            </a:xfrm>
          </p:grpSpPr>
          <p:sp>
            <p:nvSpPr>
              <p:cNvPr id="85" name="Google Shape;85;p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6" name="Google Shape;86;p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7" name="Google Shape;87;p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88" name="Google Shape;88;p8"/>
            <p:cNvGrpSpPr/>
            <p:nvPr/>
          </p:nvGrpSpPr>
          <p:grpSpPr>
            <a:xfrm rot="5400000" flipH="1">
              <a:off x="8286609" y="1503744"/>
              <a:ext cx="5735915" cy="5870692"/>
              <a:chOff x="2442960" y="-713814"/>
              <a:chExt cx="5735915" cy="5870692"/>
            </a:xfrm>
          </p:grpSpPr>
          <p:sp>
            <p:nvSpPr>
              <p:cNvPr id="89" name="Google Shape;89;p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0" name="Google Shape;90;p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92" name="Google Shape;92;p8"/>
            <p:cNvGrpSpPr/>
            <p:nvPr/>
          </p:nvGrpSpPr>
          <p:grpSpPr>
            <a:xfrm rot="-5400000" flipH="1">
              <a:off x="-4878524" y="817944"/>
              <a:ext cx="5735915" cy="5870692"/>
              <a:chOff x="2442960" y="-713814"/>
              <a:chExt cx="5735915" cy="5870692"/>
            </a:xfrm>
          </p:grpSpPr>
          <p:sp>
            <p:nvSpPr>
              <p:cNvPr id="93" name="Google Shape;93;p8"/>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4" name="Google Shape;94;p8"/>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8"/>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8" name="Google Shape;9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9" name="Google Shape;99;p9"/>
          <p:cNvGrpSpPr/>
          <p:nvPr/>
        </p:nvGrpSpPr>
        <p:grpSpPr>
          <a:xfrm>
            <a:off x="-4945912" y="-1538831"/>
            <a:ext cx="19035824" cy="11741478"/>
            <a:chOff x="-4945912" y="-1538831"/>
            <a:chExt cx="19035824" cy="11741478"/>
          </a:xfrm>
        </p:grpSpPr>
        <p:grpSp>
          <p:nvGrpSpPr>
            <p:cNvPr id="100" name="Google Shape;100;p9"/>
            <p:cNvGrpSpPr/>
            <p:nvPr/>
          </p:nvGrpSpPr>
          <p:grpSpPr>
            <a:xfrm rot="10800000">
              <a:off x="865843" y="4331956"/>
              <a:ext cx="5735915" cy="5870692"/>
              <a:chOff x="2442960" y="-713814"/>
              <a:chExt cx="5735915" cy="5870692"/>
            </a:xfrm>
          </p:grpSpPr>
          <p:sp>
            <p:nvSpPr>
              <p:cNvPr id="101" name="Google Shape;101;p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3" name="Google Shape;103;p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04" name="Google Shape;104;p9"/>
            <p:cNvGrpSpPr/>
            <p:nvPr/>
          </p:nvGrpSpPr>
          <p:grpSpPr>
            <a:xfrm rot="-5400000" flipH="1">
              <a:off x="-4878524" y="-539419"/>
              <a:ext cx="5735915" cy="5870692"/>
              <a:chOff x="2442960" y="-713814"/>
              <a:chExt cx="5735915" cy="5870692"/>
            </a:xfrm>
          </p:grpSpPr>
          <p:sp>
            <p:nvSpPr>
              <p:cNvPr id="105" name="Google Shape;105;p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7" name="Google Shape;107;p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08" name="Google Shape;108;p9"/>
            <p:cNvGrpSpPr/>
            <p:nvPr/>
          </p:nvGrpSpPr>
          <p:grpSpPr>
            <a:xfrm rot="5400000" flipH="1">
              <a:off x="8286609" y="-1606219"/>
              <a:ext cx="5735915" cy="5870692"/>
              <a:chOff x="2442960" y="-713814"/>
              <a:chExt cx="5735915" cy="5870692"/>
            </a:xfrm>
          </p:grpSpPr>
          <p:sp>
            <p:nvSpPr>
              <p:cNvPr id="109" name="Google Shape;109;p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0" name="Google Shape;110;p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1" name="Google Shape;111;p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10"/>
          <p:cNvSpPr>
            <a:spLocks noGrp="1"/>
          </p:cNvSpPr>
          <p:nvPr>
            <p:ph type="pic" idx="2"/>
          </p:nvPr>
        </p:nvSpPr>
        <p:spPr>
          <a:xfrm>
            <a:off x="0" y="0"/>
            <a:ext cx="9144000" cy="5143500"/>
          </a:xfrm>
          <a:prstGeom prst="rect">
            <a:avLst/>
          </a:prstGeom>
          <a:noFill/>
          <a:ln>
            <a:noFill/>
          </a:ln>
        </p:spPr>
      </p:sp>
      <p:sp>
        <p:nvSpPr>
          <p:cNvPr id="114" name="Google Shape;114;p10"/>
          <p:cNvSpPr txBox="1">
            <a:spLocks noGrp="1"/>
          </p:cNvSpPr>
          <p:nvPr>
            <p:ph type="title"/>
          </p:nvPr>
        </p:nvSpPr>
        <p:spPr>
          <a:xfrm>
            <a:off x="1948800" y="4014450"/>
            <a:ext cx="5246400" cy="441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9"/>
        <p:cNvGrpSpPr/>
        <p:nvPr/>
      </p:nvGrpSpPr>
      <p:grpSpPr>
        <a:xfrm>
          <a:off x="0" y="0"/>
          <a:ext cx="0" cy="0"/>
          <a:chOff x="0" y="0"/>
          <a:chExt cx="0" cy="0"/>
        </a:xfrm>
      </p:grpSpPr>
      <p:grpSp>
        <p:nvGrpSpPr>
          <p:cNvPr id="120" name="Google Shape;120;p13"/>
          <p:cNvGrpSpPr/>
          <p:nvPr/>
        </p:nvGrpSpPr>
        <p:grpSpPr>
          <a:xfrm>
            <a:off x="-4945912" y="-1557881"/>
            <a:ext cx="19078774" cy="11791303"/>
            <a:chOff x="-4945912" y="-1557881"/>
            <a:chExt cx="19078774" cy="11791303"/>
          </a:xfrm>
        </p:grpSpPr>
        <p:grpSp>
          <p:nvGrpSpPr>
            <p:cNvPr id="121" name="Google Shape;121;p13"/>
            <p:cNvGrpSpPr/>
            <p:nvPr/>
          </p:nvGrpSpPr>
          <p:grpSpPr>
            <a:xfrm rot="10800000" flipH="1">
              <a:off x="1506468" y="4362731"/>
              <a:ext cx="5735915" cy="5870692"/>
              <a:chOff x="2442960" y="-713814"/>
              <a:chExt cx="5735915" cy="5870692"/>
            </a:xfrm>
          </p:grpSpPr>
          <p:sp>
            <p:nvSpPr>
              <p:cNvPr id="122" name="Google Shape;122;p1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3" name="Google Shape;123;p1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4" name="Google Shape;124;p1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25" name="Google Shape;125;p13"/>
            <p:cNvGrpSpPr/>
            <p:nvPr/>
          </p:nvGrpSpPr>
          <p:grpSpPr>
            <a:xfrm rot="5400000" flipH="1">
              <a:off x="8329559" y="180356"/>
              <a:ext cx="5735915" cy="5870692"/>
              <a:chOff x="2442960" y="-713814"/>
              <a:chExt cx="5735915" cy="5870692"/>
            </a:xfrm>
          </p:grpSpPr>
          <p:sp>
            <p:nvSpPr>
              <p:cNvPr id="126" name="Google Shape;126;p1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7" name="Google Shape;127;p1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8" name="Google Shape;128;p1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29" name="Google Shape;129;p13"/>
            <p:cNvGrpSpPr/>
            <p:nvPr/>
          </p:nvGrpSpPr>
          <p:grpSpPr>
            <a:xfrm rot="-5400000">
              <a:off x="-4878524" y="-1625269"/>
              <a:ext cx="5735915" cy="5870692"/>
              <a:chOff x="2442960" y="-713814"/>
              <a:chExt cx="5735915" cy="5870692"/>
            </a:xfrm>
          </p:grpSpPr>
          <p:sp>
            <p:nvSpPr>
              <p:cNvPr id="130" name="Google Shape;130;p1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1" name="Google Shape;131;p1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3" name="Google Shape;133;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title" idx="2" hasCustomPrompt="1"/>
          </p:nvPr>
        </p:nvSpPr>
        <p:spPr>
          <a:xfrm>
            <a:off x="1059897" y="1398217"/>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4677778" y="1398217"/>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1059897" y="2568552"/>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4677778" y="2568552"/>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1059897" y="3738887"/>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4677778" y="3738887"/>
            <a:ext cx="9246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1984500" y="1398200"/>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3"/>
          <p:cNvSpPr txBox="1">
            <a:spLocks noGrp="1"/>
          </p:cNvSpPr>
          <p:nvPr>
            <p:ph type="subTitle" idx="8"/>
          </p:nvPr>
        </p:nvSpPr>
        <p:spPr>
          <a:xfrm>
            <a:off x="1984500" y="2568516"/>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3"/>
          <p:cNvSpPr txBox="1">
            <a:spLocks noGrp="1"/>
          </p:cNvSpPr>
          <p:nvPr>
            <p:ph type="subTitle" idx="9"/>
          </p:nvPr>
        </p:nvSpPr>
        <p:spPr>
          <a:xfrm>
            <a:off x="1984500" y="3738875"/>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3" name="Google Shape;143;p13"/>
          <p:cNvSpPr txBox="1">
            <a:spLocks noGrp="1"/>
          </p:cNvSpPr>
          <p:nvPr>
            <p:ph type="subTitle" idx="13"/>
          </p:nvPr>
        </p:nvSpPr>
        <p:spPr>
          <a:xfrm>
            <a:off x="5602376" y="1398200"/>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4" name="Google Shape;144;p13"/>
          <p:cNvSpPr txBox="1">
            <a:spLocks noGrp="1"/>
          </p:cNvSpPr>
          <p:nvPr>
            <p:ph type="subTitle" idx="14"/>
          </p:nvPr>
        </p:nvSpPr>
        <p:spPr>
          <a:xfrm>
            <a:off x="5602375" y="2568552"/>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5" name="Google Shape;145;p13"/>
          <p:cNvSpPr txBox="1">
            <a:spLocks noGrp="1"/>
          </p:cNvSpPr>
          <p:nvPr>
            <p:ph type="subTitle" idx="15"/>
          </p:nvPr>
        </p:nvSpPr>
        <p:spPr>
          <a:xfrm>
            <a:off x="5602376" y="3738875"/>
            <a:ext cx="2484900" cy="77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8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4" r:id="rId11"/>
    <p:sldLayoutId id="2147483665"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8" name="Google Shape;348;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1028" name="Picture 4" descr="MLR Institute of Technology | Hyderabad">
            <a:extLst>
              <a:ext uri="{FF2B5EF4-FFF2-40B4-BE49-F238E27FC236}">
                <a16:creationId xmlns:a16="http://schemas.microsoft.com/office/drawing/2014/main" id="{96EEA372-6DAB-FFFD-AE7F-D8DE1D13D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26" y="226275"/>
            <a:ext cx="2143125" cy="2133600"/>
          </a:xfrm>
          <a:prstGeom prst="rect">
            <a:avLst/>
          </a:prstGeom>
          <a:noFill/>
          <a:extLst>
            <a:ext uri="{909E8E84-426E-40DD-AFC4-6F175D3DCCD1}">
              <a14:hiddenFill xmlns:a14="http://schemas.microsoft.com/office/drawing/2010/main">
                <a:solidFill>
                  <a:srgbClr val="FFFFFF"/>
                </a:solidFill>
              </a14:hiddenFill>
            </a:ext>
          </a:extLst>
        </p:spPr>
      </p:pic>
      <p:sp>
        <p:nvSpPr>
          <p:cNvPr id="356" name="Google Shape;356;p29"/>
          <p:cNvSpPr txBox="1">
            <a:spLocks noGrp="1"/>
          </p:cNvSpPr>
          <p:nvPr>
            <p:ph type="ctrTitle"/>
          </p:nvPr>
        </p:nvSpPr>
        <p:spPr>
          <a:xfrm>
            <a:off x="2292428" y="1869839"/>
            <a:ext cx="5603470" cy="1444200"/>
          </a:xfrm>
          <a:prstGeom prst="rect">
            <a:avLst/>
          </a:prstGeom>
        </p:spPr>
        <p:txBody>
          <a:bodyPr spcFirstLastPara="1" wrap="square" lIns="91425" tIns="91425" rIns="91425" bIns="91425" anchor="t" anchorCtr="0">
            <a:noAutofit/>
          </a:bodyPr>
          <a:lstStyle/>
          <a:p>
            <a:pPr algn="ctr" fontAlgn="auto">
              <a:spcBef>
                <a:spcPts val="0"/>
              </a:spcBef>
              <a:spcAft>
                <a:spcPts val="0"/>
              </a:spcAft>
              <a:defRPr/>
            </a:pPr>
            <a:r>
              <a:rPr lang="en-US" sz="36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Data Deduplication Tool for CSV Files</a:t>
            </a:r>
            <a:endParaRPr lang="en-IN" sz="36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72F7CFE9-51B6-3CC6-D534-90067497E7E9}"/>
              </a:ext>
            </a:extLst>
          </p:cNvPr>
          <p:cNvSpPr txBox="1"/>
          <p:nvPr/>
        </p:nvSpPr>
        <p:spPr>
          <a:xfrm>
            <a:off x="992742" y="528877"/>
            <a:ext cx="8450980" cy="1015663"/>
          </a:xfrm>
          <a:prstGeom prst="rect">
            <a:avLst/>
          </a:prstGeom>
          <a:noFill/>
        </p:spPr>
        <p:txBody>
          <a:bodyPr wrap="square">
            <a:spAutoFit/>
          </a:bodyPr>
          <a:lstStyle/>
          <a:p>
            <a:pPr algn="ctr"/>
            <a:r>
              <a:rPr lang="en-US" sz="2000" b="1" dirty="0">
                <a:latin typeface="Times New Roman" pitchFamily="18" charset="0"/>
                <a:cs typeface="Times New Roman" pitchFamily="18" charset="0"/>
              </a:rPr>
              <a:t>Department of Data Science</a:t>
            </a:r>
          </a:p>
          <a:p>
            <a:pPr algn="ctr"/>
            <a:r>
              <a:rPr lang="en-US" sz="2000" b="1" dirty="0">
                <a:latin typeface="Times New Roman" pitchFamily="18" charset="0"/>
                <a:cs typeface="Times New Roman" pitchFamily="18" charset="0"/>
              </a:rPr>
              <a:t>II </a:t>
            </a:r>
            <a:r>
              <a:rPr lang="en-US" sz="2000" b="1" dirty="0" err="1">
                <a:latin typeface="Times New Roman" pitchFamily="18" charset="0"/>
                <a:cs typeface="Times New Roman" pitchFamily="18" charset="0"/>
              </a:rPr>
              <a:t>B.Tech</a:t>
            </a:r>
            <a:r>
              <a:rPr lang="en-US" sz="2000" b="1" dirty="0">
                <a:latin typeface="Times New Roman" pitchFamily="18" charset="0"/>
                <a:cs typeface="Times New Roman" pitchFamily="18" charset="0"/>
              </a:rPr>
              <a:t> II Semester MiniProject-2024</a:t>
            </a:r>
          </a:p>
          <a:p>
            <a:pPr algn="ctr"/>
            <a:r>
              <a:rPr lang="en-US" sz="2000" b="1" dirty="0">
                <a:latin typeface="Times New Roman" pitchFamily="18" charset="0"/>
                <a:cs typeface="Times New Roman" pitchFamily="18" charset="0"/>
              </a:rPr>
              <a:t>Submitted by Batch -03</a:t>
            </a:r>
          </a:p>
        </p:txBody>
      </p:sp>
      <p:sp>
        <p:nvSpPr>
          <p:cNvPr id="8" name="TextBox 7">
            <a:extLst>
              <a:ext uri="{FF2B5EF4-FFF2-40B4-BE49-F238E27FC236}">
                <a16:creationId xmlns:a16="http://schemas.microsoft.com/office/drawing/2014/main" id="{0102CEC8-7729-DCAA-50A6-2826F243332C}"/>
              </a:ext>
            </a:extLst>
          </p:cNvPr>
          <p:cNvSpPr txBox="1"/>
          <p:nvPr/>
        </p:nvSpPr>
        <p:spPr>
          <a:xfrm>
            <a:off x="1454933" y="3953284"/>
            <a:ext cx="3117067"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GUIDE: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Mrs.Y</a:t>
            </a:r>
            <a:r>
              <a:rPr kumimoji="0" lang="en-IN" sz="16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Anjali,  </a:t>
            </a:r>
            <a:r>
              <a:rPr kumimoji="0" lang="en-IN" sz="16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M.Tech</a:t>
            </a:r>
            <a:r>
              <a:rPr kumimoji="0" lang="en-IN"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Assistant Professor,                                            Department of Data Science. </a:t>
            </a:r>
            <a:endParaRPr lang="en-IN" dirty="0"/>
          </a:p>
        </p:txBody>
      </p:sp>
      <p:graphicFrame>
        <p:nvGraphicFramePr>
          <p:cNvPr id="10" name="Table 9">
            <a:extLst>
              <a:ext uri="{FF2B5EF4-FFF2-40B4-BE49-F238E27FC236}">
                <a16:creationId xmlns:a16="http://schemas.microsoft.com/office/drawing/2014/main" id="{54E78C7D-C82F-892C-CF36-18916A8E818C}"/>
              </a:ext>
            </a:extLst>
          </p:cNvPr>
          <p:cNvGraphicFramePr>
            <a:graphicFrameLocks noGrp="1"/>
          </p:cNvGraphicFramePr>
          <p:nvPr>
            <p:extLst>
              <p:ext uri="{D42A27DB-BD31-4B8C-83A1-F6EECF244321}">
                <p14:modId xmlns:p14="http://schemas.microsoft.com/office/powerpoint/2010/main" val="1935988107"/>
              </p:ext>
            </p:extLst>
          </p:nvPr>
        </p:nvGraphicFramePr>
        <p:xfrm>
          <a:off x="5380521" y="3673821"/>
          <a:ext cx="3716895" cy="1432560"/>
        </p:xfrm>
        <a:graphic>
          <a:graphicData uri="http://schemas.openxmlformats.org/drawingml/2006/table">
            <a:tbl>
              <a:tblPr firstRow="1" bandRow="1">
                <a:tableStyleId>{4BEA89D7-0B00-49BC-8ADC-1892FB3C516C}</a:tableStyleId>
              </a:tblPr>
              <a:tblGrid>
                <a:gridCol w="1900021">
                  <a:extLst>
                    <a:ext uri="{9D8B030D-6E8A-4147-A177-3AD203B41FA5}">
                      <a16:colId xmlns:a16="http://schemas.microsoft.com/office/drawing/2014/main" val="2549298058"/>
                    </a:ext>
                  </a:extLst>
                </a:gridCol>
                <a:gridCol w="1816874">
                  <a:extLst>
                    <a:ext uri="{9D8B030D-6E8A-4147-A177-3AD203B41FA5}">
                      <a16:colId xmlns:a16="http://schemas.microsoft.com/office/drawing/2014/main" val="289123399"/>
                    </a:ext>
                  </a:extLst>
                </a:gridCol>
              </a:tblGrid>
              <a:tr h="281707">
                <a:tc>
                  <a:txBody>
                    <a:bodyPr/>
                    <a:lstStyle/>
                    <a:p>
                      <a:r>
                        <a:rPr lang="en-IN" b="1" dirty="0"/>
                        <a:t>NAME</a:t>
                      </a:r>
                    </a:p>
                  </a:txBody>
                  <a:tcPr/>
                </a:tc>
                <a:tc>
                  <a:txBody>
                    <a:bodyPr/>
                    <a:lstStyle/>
                    <a:p>
                      <a:r>
                        <a:rPr lang="en-IN" b="1" dirty="0"/>
                        <a:t>ROLL NUMBER</a:t>
                      </a:r>
                    </a:p>
                  </a:txBody>
                  <a:tcPr/>
                </a:tc>
                <a:extLst>
                  <a:ext uri="{0D108BD9-81ED-4DB2-BD59-A6C34878D82A}">
                    <a16:rowId xmlns:a16="http://schemas.microsoft.com/office/drawing/2014/main" val="633133331"/>
                  </a:ext>
                </a:extLst>
              </a:tr>
              <a:tr h="478902">
                <a:tc>
                  <a:txBody>
                    <a:bodyPr/>
                    <a:lstStyle/>
                    <a:p>
                      <a:r>
                        <a:rPr lang="en-IN" dirty="0"/>
                        <a:t>K. Purna Vamsi</a:t>
                      </a:r>
                    </a:p>
                    <a:p>
                      <a:r>
                        <a:rPr lang="en-IN" dirty="0"/>
                        <a:t>(Team Lead)</a:t>
                      </a:r>
                    </a:p>
                  </a:txBody>
                  <a:tcPr/>
                </a:tc>
                <a:tc>
                  <a:txBody>
                    <a:bodyPr/>
                    <a:lstStyle/>
                    <a:p>
                      <a:r>
                        <a:rPr lang="en-IN" dirty="0"/>
                        <a:t>22R21A6787</a:t>
                      </a:r>
                    </a:p>
                  </a:txBody>
                  <a:tcPr/>
                </a:tc>
                <a:extLst>
                  <a:ext uri="{0D108BD9-81ED-4DB2-BD59-A6C34878D82A}">
                    <a16:rowId xmlns:a16="http://schemas.microsoft.com/office/drawing/2014/main" val="488885220"/>
                  </a:ext>
                </a:extLst>
              </a:tr>
              <a:tr h="281707">
                <a:tc>
                  <a:txBody>
                    <a:bodyPr/>
                    <a:lstStyle/>
                    <a:p>
                      <a:r>
                        <a:rPr lang="en-IN" dirty="0"/>
                        <a:t>S. Sai Nath</a:t>
                      </a:r>
                    </a:p>
                  </a:txBody>
                  <a:tcPr/>
                </a:tc>
                <a:tc>
                  <a:txBody>
                    <a:bodyPr/>
                    <a:lstStyle/>
                    <a:p>
                      <a:r>
                        <a:rPr lang="en-IN" dirty="0"/>
                        <a:t>22R21A67B9</a:t>
                      </a:r>
                    </a:p>
                  </a:txBody>
                  <a:tcPr/>
                </a:tc>
                <a:extLst>
                  <a:ext uri="{0D108BD9-81ED-4DB2-BD59-A6C34878D82A}">
                    <a16:rowId xmlns:a16="http://schemas.microsoft.com/office/drawing/2014/main" val="928413392"/>
                  </a:ext>
                </a:extLst>
              </a:tr>
              <a:tr h="281707">
                <a:tc>
                  <a:txBody>
                    <a:bodyPr/>
                    <a:lstStyle/>
                    <a:p>
                      <a:r>
                        <a:rPr lang="en-IN" dirty="0"/>
                        <a:t>M. Abhay</a:t>
                      </a:r>
                    </a:p>
                  </a:txBody>
                  <a:tcPr/>
                </a:tc>
                <a:tc>
                  <a:txBody>
                    <a:bodyPr/>
                    <a:lstStyle/>
                    <a:p>
                      <a:r>
                        <a:rPr lang="en-IN" dirty="0"/>
                        <a:t>22R21A67A2</a:t>
                      </a:r>
                    </a:p>
                  </a:txBody>
                  <a:tcPr/>
                </a:tc>
                <a:extLst>
                  <a:ext uri="{0D108BD9-81ED-4DB2-BD59-A6C34878D82A}">
                    <a16:rowId xmlns:a16="http://schemas.microsoft.com/office/drawing/2014/main" val="172435732"/>
                  </a:ext>
                </a:extLst>
              </a:tr>
            </a:tbl>
          </a:graphicData>
        </a:graphic>
      </p:graphicFrame>
      <p:grpSp>
        <p:nvGrpSpPr>
          <p:cNvPr id="358" name="Google Shape;358;p29"/>
          <p:cNvGrpSpPr/>
          <p:nvPr/>
        </p:nvGrpSpPr>
        <p:grpSpPr>
          <a:xfrm>
            <a:off x="-4088793" y="-5681381"/>
            <a:ext cx="17344853" cy="17835291"/>
            <a:chOff x="-4088793" y="-5681381"/>
            <a:chExt cx="17344853" cy="17835291"/>
          </a:xfrm>
        </p:grpSpPr>
        <p:grpSp>
          <p:nvGrpSpPr>
            <p:cNvPr id="359" name="Google Shape;359;p29"/>
            <p:cNvGrpSpPr/>
            <p:nvPr/>
          </p:nvGrpSpPr>
          <p:grpSpPr>
            <a:xfrm flipH="1">
              <a:off x="-470792" y="-5681381"/>
              <a:ext cx="5756067" cy="5945105"/>
              <a:chOff x="3258990" y="102216"/>
              <a:chExt cx="4103855" cy="4238632"/>
            </a:xfrm>
          </p:grpSpPr>
          <p:sp>
            <p:nvSpPr>
              <p:cNvPr id="360" name="Google Shape;360;p2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61" name="Google Shape;361;p2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62" name="Google Shape;362;p29"/>
              <p:cNvSpPr/>
              <p:nvPr/>
            </p:nvSpPr>
            <p:spPr>
              <a:xfrm rot="189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grpSp>
        <p:sp>
          <p:nvSpPr>
            <p:cNvPr id="365" name="Google Shape;365;p29"/>
            <p:cNvSpPr/>
            <p:nvPr/>
          </p:nvSpPr>
          <p:spPr>
            <a:xfrm rot="8100000">
              <a:off x="2599497" y="6627469"/>
              <a:ext cx="5526440" cy="5526441"/>
            </a:xfrm>
            <a:prstGeom prst="roundRect">
              <a:avLst>
                <a:gd name="adj" fmla="val 28683"/>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grpSp>
          <p:nvGrpSpPr>
            <p:cNvPr id="367" name="Google Shape;367;p29"/>
            <p:cNvGrpSpPr/>
            <p:nvPr/>
          </p:nvGrpSpPr>
          <p:grpSpPr>
            <a:xfrm rot="-5400000" flipH="1">
              <a:off x="-4021405" y="1129798"/>
              <a:ext cx="5735915" cy="5870692"/>
              <a:chOff x="2442960" y="-713814"/>
              <a:chExt cx="5735915" cy="5870692"/>
            </a:xfrm>
          </p:grpSpPr>
          <p:sp>
            <p:nvSpPr>
              <p:cNvPr id="368" name="Google Shape;368;p2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69" name="Google Shape;369;p2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70" name="Google Shape;370;p2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grpSp>
        <p:grpSp>
          <p:nvGrpSpPr>
            <p:cNvPr id="371" name="Google Shape;371;p29"/>
            <p:cNvGrpSpPr/>
            <p:nvPr/>
          </p:nvGrpSpPr>
          <p:grpSpPr>
            <a:xfrm rot="5400000" flipH="1">
              <a:off x="7452756" y="-2020944"/>
              <a:ext cx="5735915" cy="5870692"/>
              <a:chOff x="2442960" y="-713814"/>
              <a:chExt cx="5735915" cy="5870692"/>
            </a:xfrm>
          </p:grpSpPr>
          <p:sp>
            <p:nvSpPr>
              <p:cNvPr id="372" name="Google Shape;372;p29"/>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73" name="Google Shape;373;p29"/>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374" name="Google Shape;374;p29"/>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6"/>
          <p:cNvSpPr txBox="1">
            <a:spLocks noGrp="1"/>
          </p:cNvSpPr>
          <p:nvPr>
            <p:ph type="title"/>
          </p:nvPr>
        </p:nvSpPr>
        <p:spPr>
          <a:xfrm>
            <a:off x="720000" y="4280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GAP ANALYSIS </a:t>
            </a:r>
            <a:r>
              <a:rPr lang="en-US" sz="2800" dirty="0"/>
              <a:t>(Current State and Identified Gaps)</a:t>
            </a:r>
            <a:endParaRPr sz="2800" dirty="0"/>
          </a:p>
        </p:txBody>
      </p:sp>
      <p:sp>
        <p:nvSpPr>
          <p:cNvPr id="19" name="TextBox 18">
            <a:extLst>
              <a:ext uri="{FF2B5EF4-FFF2-40B4-BE49-F238E27FC236}">
                <a16:creationId xmlns:a16="http://schemas.microsoft.com/office/drawing/2014/main" id="{C12F5A1B-2445-5412-30CD-551DB178AA8F}"/>
              </a:ext>
            </a:extLst>
          </p:cNvPr>
          <p:cNvSpPr txBox="1"/>
          <p:nvPr/>
        </p:nvSpPr>
        <p:spPr>
          <a:xfrm>
            <a:off x="720000" y="1138957"/>
            <a:ext cx="7966800" cy="3677930"/>
          </a:xfrm>
          <a:prstGeom prst="rect">
            <a:avLst/>
          </a:prstGeom>
          <a:noFill/>
        </p:spPr>
        <p:txBody>
          <a:bodyPr wrap="square">
            <a:spAutoFit/>
          </a:bodyPr>
          <a:lstStyle/>
          <a:p>
            <a:pPr>
              <a:lnSpc>
                <a:spcPct val="200000"/>
              </a:lnSpc>
            </a:pPr>
            <a:r>
              <a:rPr lang="en-US" sz="2000" b="1" dirty="0"/>
              <a:t>Current State:</a:t>
            </a:r>
            <a:endParaRPr lang="en-US" sz="2000" dirty="0"/>
          </a:p>
          <a:p>
            <a:pPr>
              <a:lnSpc>
                <a:spcPct val="150000"/>
              </a:lnSpc>
              <a:buFont typeface="Arial" panose="020B0604020202020204" pitchFamily="34" charset="0"/>
              <a:buChar char="•"/>
            </a:pPr>
            <a:r>
              <a:rPr lang="en-US" sz="1700" b="1" dirty="0"/>
              <a:t>Existing Solutions:</a:t>
            </a:r>
            <a:r>
              <a:rPr lang="en-US" sz="1700" dirty="0"/>
              <a:t> Various tools and methods for data deduplication.</a:t>
            </a:r>
          </a:p>
          <a:p>
            <a:pPr>
              <a:buFont typeface="Arial" panose="020B0604020202020204" pitchFamily="34" charset="0"/>
              <a:buChar char="•"/>
            </a:pPr>
            <a:r>
              <a:rPr lang="en-US" sz="1700" b="1" dirty="0"/>
              <a:t>Challenges:</a:t>
            </a:r>
            <a:r>
              <a:rPr lang="en-US" sz="1700" dirty="0"/>
              <a:t> Complex, lack customization, and scalability issues. Require significant manual intervention and technical expertise.</a:t>
            </a:r>
          </a:p>
          <a:p>
            <a:pPr>
              <a:lnSpc>
                <a:spcPct val="200000"/>
              </a:lnSpc>
            </a:pPr>
            <a:r>
              <a:rPr lang="en-US" sz="2000" b="1" dirty="0"/>
              <a:t>Identified Gaps:</a:t>
            </a:r>
            <a:endParaRPr lang="en-US" sz="2000" dirty="0"/>
          </a:p>
          <a:p>
            <a:pPr>
              <a:buFont typeface="Arial" panose="020B0604020202020204" pitchFamily="34" charset="0"/>
              <a:buChar char="•"/>
            </a:pPr>
            <a:r>
              <a:rPr lang="en-US" sz="1700" b="1" dirty="0"/>
              <a:t>Lack of Flexibility:</a:t>
            </a:r>
            <a:r>
              <a:rPr lang="en-US" sz="1700" dirty="0"/>
              <a:t> Insufficient customization options for specific data requirements.</a:t>
            </a:r>
          </a:p>
          <a:p>
            <a:pPr>
              <a:lnSpc>
                <a:spcPct val="150000"/>
              </a:lnSpc>
              <a:buFont typeface="Arial" panose="020B0604020202020204" pitchFamily="34" charset="0"/>
              <a:buChar char="•"/>
            </a:pPr>
            <a:r>
              <a:rPr lang="en-US" sz="1700" b="1" dirty="0"/>
              <a:t>Scalability Issues:</a:t>
            </a:r>
            <a:r>
              <a:rPr lang="en-US" sz="1700" dirty="0"/>
              <a:t> Inefficient handling of large datasets.</a:t>
            </a:r>
          </a:p>
          <a:p>
            <a:pPr>
              <a:buFont typeface="Arial" panose="020B0604020202020204" pitchFamily="34" charset="0"/>
              <a:buChar char="•"/>
            </a:pPr>
            <a:r>
              <a:rPr lang="en-US" sz="1700" b="1" dirty="0"/>
              <a:t>Complexity and Usability:</a:t>
            </a:r>
            <a:r>
              <a:rPr lang="en-US" sz="1700" dirty="0"/>
              <a:t> Advanced technical knowledge needed, inaccessible to non-technical users.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6"/>
          <p:cNvSpPr txBox="1">
            <a:spLocks noGrp="1"/>
          </p:cNvSpPr>
          <p:nvPr>
            <p:ph type="title"/>
          </p:nvPr>
        </p:nvSpPr>
        <p:spPr>
          <a:xfrm>
            <a:off x="720000" y="1952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Gap Analysis (Proposed Solution and Expected Impact)</a:t>
            </a:r>
          </a:p>
        </p:txBody>
      </p:sp>
      <p:sp>
        <p:nvSpPr>
          <p:cNvPr id="19" name="TextBox 18">
            <a:extLst>
              <a:ext uri="{FF2B5EF4-FFF2-40B4-BE49-F238E27FC236}">
                <a16:creationId xmlns:a16="http://schemas.microsoft.com/office/drawing/2014/main" id="{C12F5A1B-2445-5412-30CD-551DB178AA8F}"/>
              </a:ext>
            </a:extLst>
          </p:cNvPr>
          <p:cNvSpPr txBox="1"/>
          <p:nvPr/>
        </p:nvSpPr>
        <p:spPr>
          <a:xfrm>
            <a:off x="806627" y="941285"/>
            <a:ext cx="7836859" cy="3939540"/>
          </a:xfrm>
          <a:prstGeom prst="rect">
            <a:avLst/>
          </a:prstGeom>
          <a:noFill/>
        </p:spPr>
        <p:txBody>
          <a:bodyPr wrap="square">
            <a:spAutoFit/>
          </a:bodyPr>
          <a:lstStyle/>
          <a:p>
            <a:pPr>
              <a:lnSpc>
                <a:spcPct val="200000"/>
              </a:lnSpc>
            </a:pPr>
            <a:r>
              <a:rPr lang="en-US" sz="2000" b="1" dirty="0"/>
              <a:t>Proposed Solution:</a:t>
            </a:r>
            <a:endParaRPr lang="en-US" sz="2000" dirty="0"/>
          </a:p>
          <a:p>
            <a:pPr>
              <a:buFont typeface="Arial" panose="020B0604020202020204" pitchFamily="34" charset="0"/>
              <a:buChar char="•"/>
            </a:pPr>
            <a:r>
              <a:rPr lang="en-US" sz="1700" b="1" dirty="0"/>
              <a:t>Customization:</a:t>
            </a:r>
            <a:r>
              <a:rPr lang="en-US" sz="1700" dirty="0"/>
              <a:t> Specify criteria for deduplication, tailored to diverse data needs.</a:t>
            </a:r>
          </a:p>
          <a:p>
            <a:pPr>
              <a:lnSpc>
                <a:spcPct val="150000"/>
              </a:lnSpc>
              <a:buFont typeface="Arial" panose="020B0604020202020204" pitchFamily="34" charset="0"/>
              <a:buChar char="•"/>
            </a:pPr>
            <a:r>
              <a:rPr lang="en-US" sz="1700" b="1" dirty="0"/>
              <a:t>Scalability:</a:t>
            </a:r>
            <a:r>
              <a:rPr lang="en-US" sz="1700" dirty="0"/>
              <a:t> Efficient handling of datasets of all sizes.</a:t>
            </a:r>
          </a:p>
          <a:p>
            <a:pPr>
              <a:buFont typeface="Arial" panose="020B0604020202020204" pitchFamily="34" charset="0"/>
              <a:buChar char="•"/>
            </a:pPr>
            <a:r>
              <a:rPr lang="en-US" sz="1700" b="1" dirty="0"/>
              <a:t>User-Friendly Interface:</a:t>
            </a:r>
            <a:r>
              <a:rPr lang="en-US" sz="1700" dirty="0"/>
              <a:t> Accessible to users with varying technical expertise.</a:t>
            </a:r>
          </a:p>
          <a:p>
            <a:pPr>
              <a:lnSpc>
                <a:spcPct val="200000"/>
              </a:lnSpc>
            </a:pPr>
            <a:r>
              <a:rPr lang="en-US" sz="2000" b="1" dirty="0"/>
              <a:t>Expected Impact:</a:t>
            </a:r>
            <a:endParaRPr lang="en-US" sz="2000" dirty="0"/>
          </a:p>
          <a:p>
            <a:pPr>
              <a:buFont typeface="Arial" panose="020B0604020202020204" pitchFamily="34" charset="0"/>
              <a:buChar char="•"/>
            </a:pPr>
            <a:r>
              <a:rPr lang="en-US" sz="1700" b="1" dirty="0"/>
              <a:t>Enhanced Data Quality:</a:t>
            </a:r>
            <a:r>
              <a:rPr lang="en-US" sz="1700" dirty="0"/>
              <a:t> Improved data quality by removing redundant entries.</a:t>
            </a:r>
          </a:p>
          <a:p>
            <a:pPr>
              <a:lnSpc>
                <a:spcPct val="150000"/>
              </a:lnSpc>
              <a:buFont typeface="Arial" panose="020B0604020202020204" pitchFamily="34" charset="0"/>
              <a:buChar char="•"/>
            </a:pPr>
            <a:r>
              <a:rPr lang="en-US" sz="1700" b="1" dirty="0"/>
              <a:t>Optimized Storage:</a:t>
            </a:r>
            <a:r>
              <a:rPr lang="en-US" sz="1700" dirty="0"/>
              <a:t> Reduction in unnecessary data storage costs.</a:t>
            </a:r>
          </a:p>
          <a:p>
            <a:pPr>
              <a:buFont typeface="Arial" panose="020B0604020202020204" pitchFamily="34" charset="0"/>
              <a:buChar char="•"/>
            </a:pPr>
            <a:r>
              <a:rPr lang="en-US" sz="1700" b="1" dirty="0"/>
              <a:t>Improved Analysis Efficiency:</a:t>
            </a:r>
            <a:r>
              <a:rPr lang="en-US" sz="1700" dirty="0"/>
              <a:t> Cleaner datasets lead to more efficient and accurate data analysis, better insights, and informed decision-making.</a:t>
            </a:r>
          </a:p>
        </p:txBody>
      </p:sp>
    </p:spTree>
    <p:extLst>
      <p:ext uri="{BB962C8B-B14F-4D97-AF65-F5344CB8AC3E}">
        <p14:creationId xmlns:p14="http://schemas.microsoft.com/office/powerpoint/2010/main" val="294295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3134472" y="2435500"/>
            <a:ext cx="501418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OBJECTIVES</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05</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77960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533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26" name="Rectangle 1">
            <a:extLst>
              <a:ext uri="{FF2B5EF4-FFF2-40B4-BE49-F238E27FC236}">
                <a16:creationId xmlns:a16="http://schemas.microsoft.com/office/drawing/2014/main" id="{D736750A-6C58-FB96-FD34-A48D631FE951}"/>
              </a:ext>
            </a:extLst>
          </p:cNvPr>
          <p:cNvSpPr>
            <a:spLocks noChangeArrowheads="1"/>
          </p:cNvSpPr>
          <p:nvPr/>
        </p:nvSpPr>
        <p:spPr bwMode="auto">
          <a:xfrm>
            <a:off x="981777" y="889238"/>
            <a:ext cx="4269117"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Develop a Data Deduplication Tool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Enhance Data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Optimize Storage Resources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Provide Customization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Ensure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Improve Usability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Streamline 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Support Decision-Making</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2800952" y="2435500"/>
            <a:ext cx="534770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PROPOSED SYSTEM</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06</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235794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533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SYSTEM</a:t>
            </a:r>
            <a:endParaRPr dirty="0"/>
          </a:p>
        </p:txBody>
      </p:sp>
      <p:sp>
        <p:nvSpPr>
          <p:cNvPr id="3" name="Google Shape;406;p32">
            <a:extLst>
              <a:ext uri="{FF2B5EF4-FFF2-40B4-BE49-F238E27FC236}">
                <a16:creationId xmlns:a16="http://schemas.microsoft.com/office/drawing/2014/main" id="{0ECDC793-37E7-897C-E265-AABFD7B6DE70}"/>
              </a:ext>
            </a:extLst>
          </p:cNvPr>
          <p:cNvSpPr txBox="1">
            <a:spLocks noGrp="1"/>
          </p:cNvSpPr>
          <p:nvPr>
            <p:ph type="subTitle" idx="1"/>
          </p:nvPr>
        </p:nvSpPr>
        <p:spPr>
          <a:xfrm>
            <a:off x="720000" y="1212252"/>
            <a:ext cx="7703999" cy="3092709"/>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The proposed system is a Python-based tool designed to efficiently remove duplicate records from CSV files. It offers a user-friendly interface that allows users to specify criteria for deduplication, such as columns to check and comparison methods. The system utilizes Python's CSV module to read and process input data, implementing a dictionary-based approach to identify and remove duplicates. It provides flexibility and customization options to accommodate various data preprocessing needs. The proposed system aims to streamline the deduplication process, enhance data quality, and improve the efficiency of data analysis tasks.</a:t>
            </a:r>
            <a:endParaRPr kumimoji="0" lang="en-IN" sz="2000" b="0" i="0" u="none" strike="noStrike" kern="1200" cap="none" spc="0" normalizeH="0" baseline="0" noProof="0" dirty="0">
              <a:ln>
                <a:noFill/>
              </a:ln>
              <a:solidFill>
                <a:prstClr val="black"/>
              </a:solidFill>
              <a:effectLst/>
              <a:uLnTx/>
              <a:uFillTx/>
              <a:latin typeface="Gill Sans MT"/>
              <a:ea typeface="+mn-ea"/>
              <a:cs typeface="+mn-cs"/>
            </a:endParaRPr>
          </a:p>
          <a:p>
            <a:pPr marL="0" indent="0">
              <a:buSzPts val="1100"/>
              <a:buNone/>
            </a:pPr>
            <a:endParaRPr sz="1700" dirty="0"/>
          </a:p>
        </p:txBody>
      </p:sp>
    </p:spTree>
    <p:extLst>
      <p:ext uri="{BB962C8B-B14F-4D97-AF65-F5344CB8AC3E}">
        <p14:creationId xmlns:p14="http://schemas.microsoft.com/office/powerpoint/2010/main" val="285526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2800952" y="2048736"/>
            <a:ext cx="534770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FLOW DIAGRAM FOR HANDLING DATA</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2173934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pic>
        <p:nvPicPr>
          <p:cNvPr id="7" name="Picture 6">
            <a:extLst>
              <a:ext uri="{FF2B5EF4-FFF2-40B4-BE49-F238E27FC236}">
                <a16:creationId xmlns:a16="http://schemas.microsoft.com/office/drawing/2014/main" id="{AE86F996-2A20-EA71-FBD3-71795E44E37F}"/>
              </a:ext>
            </a:extLst>
          </p:cNvPr>
          <p:cNvPicPr>
            <a:picLocks noChangeAspect="1"/>
          </p:cNvPicPr>
          <p:nvPr/>
        </p:nvPicPr>
        <p:blipFill>
          <a:blip r:embed="rId3"/>
          <a:stretch>
            <a:fillRect/>
          </a:stretch>
        </p:blipFill>
        <p:spPr>
          <a:xfrm>
            <a:off x="-449014" y="-77254"/>
            <a:ext cx="7671250" cy="5298008"/>
          </a:xfrm>
          <a:prstGeom prst="rect">
            <a:avLst/>
          </a:prstGeom>
        </p:spPr>
      </p:pic>
    </p:spTree>
    <p:extLst>
      <p:ext uri="{BB962C8B-B14F-4D97-AF65-F5344CB8AC3E}">
        <p14:creationId xmlns:p14="http://schemas.microsoft.com/office/powerpoint/2010/main" val="228823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2800952" y="2435500"/>
            <a:ext cx="534770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CODE  &amp; OUTPUTS</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07</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344755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37138"/>
            <a:ext cx="23711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endParaRPr dirty="0"/>
          </a:p>
        </p:txBody>
      </p:sp>
      <p:pic>
        <p:nvPicPr>
          <p:cNvPr id="5" name="Picture 4">
            <a:extLst>
              <a:ext uri="{FF2B5EF4-FFF2-40B4-BE49-F238E27FC236}">
                <a16:creationId xmlns:a16="http://schemas.microsoft.com/office/drawing/2014/main" id="{8842714A-7F62-E5BB-DE5D-E38308264E90}"/>
              </a:ext>
            </a:extLst>
          </p:cNvPr>
          <p:cNvPicPr>
            <a:picLocks noChangeAspect="1"/>
          </p:cNvPicPr>
          <p:nvPr/>
        </p:nvPicPr>
        <p:blipFill>
          <a:blip r:embed="rId3"/>
          <a:stretch>
            <a:fillRect/>
          </a:stretch>
        </p:blipFill>
        <p:spPr>
          <a:xfrm>
            <a:off x="3193316" y="237138"/>
            <a:ext cx="3013276" cy="1730280"/>
          </a:xfrm>
          <a:prstGeom prst="rect">
            <a:avLst/>
          </a:prstGeom>
        </p:spPr>
      </p:pic>
      <p:sp>
        <p:nvSpPr>
          <p:cNvPr id="6" name="Google Shape;494;p37">
            <a:extLst>
              <a:ext uri="{FF2B5EF4-FFF2-40B4-BE49-F238E27FC236}">
                <a16:creationId xmlns:a16="http://schemas.microsoft.com/office/drawing/2014/main" id="{1E374895-C175-3D21-E314-590C3094D237}"/>
              </a:ext>
            </a:extLst>
          </p:cNvPr>
          <p:cNvSpPr txBox="1">
            <a:spLocks/>
          </p:cNvSpPr>
          <p:nvPr/>
        </p:nvSpPr>
        <p:spPr>
          <a:xfrm>
            <a:off x="630988" y="2005625"/>
            <a:ext cx="347167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ctr"/>
            <a:r>
              <a:rPr lang="en-IN" dirty="0"/>
              <a:t>MAIN FUNCTION</a:t>
            </a:r>
          </a:p>
        </p:txBody>
      </p:sp>
      <p:pic>
        <p:nvPicPr>
          <p:cNvPr id="10" name="Picture 9">
            <a:extLst>
              <a:ext uri="{FF2B5EF4-FFF2-40B4-BE49-F238E27FC236}">
                <a16:creationId xmlns:a16="http://schemas.microsoft.com/office/drawing/2014/main" id="{7FDD8A59-C5DB-E8C4-82CD-EF2A2D09CBFA}"/>
              </a:ext>
            </a:extLst>
          </p:cNvPr>
          <p:cNvPicPr>
            <a:picLocks noChangeAspect="1"/>
          </p:cNvPicPr>
          <p:nvPr/>
        </p:nvPicPr>
        <p:blipFill>
          <a:blip r:embed="rId4"/>
          <a:stretch>
            <a:fillRect/>
          </a:stretch>
        </p:blipFill>
        <p:spPr>
          <a:xfrm>
            <a:off x="825951" y="2570148"/>
            <a:ext cx="6052844" cy="2407927"/>
          </a:xfrm>
          <a:prstGeom prst="rect">
            <a:avLst/>
          </a:prstGeom>
        </p:spPr>
      </p:pic>
    </p:spTree>
    <p:extLst>
      <p:ext uri="{BB962C8B-B14F-4D97-AF65-F5344CB8AC3E}">
        <p14:creationId xmlns:p14="http://schemas.microsoft.com/office/powerpoint/2010/main" val="38013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title"/>
          </p:nvPr>
        </p:nvSpPr>
        <p:spPr>
          <a:xfrm>
            <a:off x="662228" y="2153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TABLE OF CONTENTS</a:t>
            </a:r>
            <a:endParaRPr sz="3000" dirty="0"/>
          </a:p>
        </p:txBody>
      </p:sp>
      <p:sp>
        <p:nvSpPr>
          <p:cNvPr id="389" name="Google Shape;389;p31"/>
          <p:cNvSpPr txBox="1">
            <a:spLocks noGrp="1"/>
          </p:cNvSpPr>
          <p:nvPr>
            <p:ph type="title" idx="2"/>
          </p:nvPr>
        </p:nvSpPr>
        <p:spPr>
          <a:xfrm>
            <a:off x="1029446" y="1050818"/>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01</a:t>
            </a:r>
            <a:endParaRPr dirty="0"/>
          </a:p>
        </p:txBody>
      </p:sp>
      <p:sp>
        <p:nvSpPr>
          <p:cNvPr id="390" name="Google Shape;390;p31"/>
          <p:cNvSpPr txBox="1">
            <a:spLocks noGrp="1"/>
          </p:cNvSpPr>
          <p:nvPr>
            <p:ph type="title" idx="3"/>
          </p:nvPr>
        </p:nvSpPr>
        <p:spPr>
          <a:xfrm>
            <a:off x="1008718" y="3392545"/>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04</a:t>
            </a:r>
            <a:endParaRPr dirty="0"/>
          </a:p>
        </p:txBody>
      </p:sp>
      <p:sp>
        <p:nvSpPr>
          <p:cNvPr id="391" name="Google Shape;391;p31"/>
          <p:cNvSpPr txBox="1">
            <a:spLocks noGrp="1"/>
          </p:cNvSpPr>
          <p:nvPr>
            <p:ph type="title" idx="4"/>
          </p:nvPr>
        </p:nvSpPr>
        <p:spPr>
          <a:xfrm>
            <a:off x="1008718" y="1865459"/>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02</a:t>
            </a:r>
            <a:endParaRPr dirty="0"/>
          </a:p>
        </p:txBody>
      </p:sp>
      <p:sp>
        <p:nvSpPr>
          <p:cNvPr id="392" name="Google Shape;392;p31"/>
          <p:cNvSpPr txBox="1">
            <a:spLocks noGrp="1"/>
          </p:cNvSpPr>
          <p:nvPr>
            <p:ph type="title" idx="5"/>
          </p:nvPr>
        </p:nvSpPr>
        <p:spPr>
          <a:xfrm>
            <a:off x="1017224" y="4129307"/>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05</a:t>
            </a:r>
            <a:endParaRPr dirty="0"/>
          </a:p>
        </p:txBody>
      </p:sp>
      <p:sp>
        <p:nvSpPr>
          <p:cNvPr id="393" name="Google Shape;393;p31"/>
          <p:cNvSpPr txBox="1">
            <a:spLocks noGrp="1"/>
          </p:cNvSpPr>
          <p:nvPr>
            <p:ph type="title" idx="6"/>
          </p:nvPr>
        </p:nvSpPr>
        <p:spPr>
          <a:xfrm>
            <a:off x="1017224" y="2629002"/>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03</a:t>
            </a:r>
            <a:endParaRPr dirty="0"/>
          </a:p>
        </p:txBody>
      </p:sp>
      <p:sp>
        <p:nvSpPr>
          <p:cNvPr id="394" name="Google Shape;394;p31"/>
          <p:cNvSpPr txBox="1">
            <a:spLocks noGrp="1"/>
          </p:cNvSpPr>
          <p:nvPr>
            <p:ph type="title" idx="7"/>
          </p:nvPr>
        </p:nvSpPr>
        <p:spPr>
          <a:xfrm>
            <a:off x="4572000" y="1054693"/>
            <a:ext cx="924600" cy="4476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06</a:t>
            </a:r>
            <a:endParaRPr dirty="0"/>
          </a:p>
        </p:txBody>
      </p:sp>
      <p:sp>
        <p:nvSpPr>
          <p:cNvPr id="395" name="Google Shape;395;p31"/>
          <p:cNvSpPr txBox="1">
            <a:spLocks noGrp="1"/>
          </p:cNvSpPr>
          <p:nvPr>
            <p:ph type="subTitle" idx="1"/>
          </p:nvPr>
        </p:nvSpPr>
        <p:spPr>
          <a:xfrm>
            <a:off x="1984500" y="1076201"/>
            <a:ext cx="2484900" cy="774300"/>
          </a:xfrm>
          <a:prstGeom prst="rect">
            <a:avLst/>
          </a:prstGeom>
        </p:spPr>
        <p:txBody>
          <a:bodyPr spcFirstLastPara="1" wrap="square" lIns="91425" tIns="91425" rIns="91425" bIns="457200" anchor="b" anchorCtr="0">
            <a:noAutofit/>
          </a:bodyPr>
          <a:lstStyle/>
          <a:p>
            <a:pPr marL="0" lvl="0" indent="0" algn="l" rtl="0">
              <a:spcBef>
                <a:spcPts val="0"/>
              </a:spcBef>
              <a:spcAft>
                <a:spcPts val="0"/>
              </a:spcAft>
              <a:buNone/>
            </a:pPr>
            <a:r>
              <a:rPr lang="en" dirty="0"/>
              <a:t>INTRODUCTION</a:t>
            </a:r>
            <a:endParaRPr dirty="0"/>
          </a:p>
        </p:txBody>
      </p:sp>
      <p:sp>
        <p:nvSpPr>
          <p:cNvPr id="396" name="Google Shape;396;p31"/>
          <p:cNvSpPr txBox="1">
            <a:spLocks noGrp="1"/>
          </p:cNvSpPr>
          <p:nvPr>
            <p:ph type="subTitle" idx="8"/>
          </p:nvPr>
        </p:nvSpPr>
        <p:spPr>
          <a:xfrm>
            <a:off x="2016766" y="1865459"/>
            <a:ext cx="2484900" cy="774300"/>
          </a:xfrm>
          <a:prstGeom prst="rect">
            <a:avLst/>
          </a:prstGeom>
        </p:spPr>
        <p:txBody>
          <a:bodyPr spcFirstLastPara="1" wrap="square" lIns="91425" tIns="91425" rIns="91425" bIns="457200" anchor="b" anchorCtr="0">
            <a:noAutofit/>
          </a:bodyPr>
          <a:lstStyle/>
          <a:p>
            <a:pPr marL="0" lvl="0" indent="0" algn="l" rtl="0">
              <a:spcBef>
                <a:spcPts val="0"/>
              </a:spcBef>
              <a:spcAft>
                <a:spcPts val="0"/>
              </a:spcAft>
              <a:buNone/>
            </a:pPr>
            <a:r>
              <a:rPr lang="en" dirty="0"/>
              <a:t>ABSTRACT</a:t>
            </a:r>
            <a:endParaRPr dirty="0"/>
          </a:p>
        </p:txBody>
      </p:sp>
      <p:sp>
        <p:nvSpPr>
          <p:cNvPr id="398" name="Google Shape;398;p31"/>
          <p:cNvSpPr txBox="1">
            <a:spLocks noGrp="1"/>
          </p:cNvSpPr>
          <p:nvPr>
            <p:ph type="subTitle" idx="13"/>
          </p:nvPr>
        </p:nvSpPr>
        <p:spPr>
          <a:xfrm>
            <a:off x="2029328" y="3392545"/>
            <a:ext cx="2484900" cy="774300"/>
          </a:xfrm>
          <a:prstGeom prst="rect">
            <a:avLst/>
          </a:prstGeom>
        </p:spPr>
        <p:txBody>
          <a:bodyPr spcFirstLastPara="1" wrap="square" lIns="91425" tIns="91425" rIns="91425" bIns="457200" anchor="b" anchorCtr="0">
            <a:noAutofit/>
          </a:bodyPr>
          <a:lstStyle/>
          <a:p>
            <a:pPr marL="0" lvl="0" indent="0" algn="l" rtl="0">
              <a:spcBef>
                <a:spcPts val="0"/>
              </a:spcBef>
              <a:spcAft>
                <a:spcPts val="0"/>
              </a:spcAft>
              <a:buNone/>
            </a:pPr>
            <a:r>
              <a:rPr lang="en" dirty="0"/>
              <a:t>GAP ANALYSIS</a:t>
            </a:r>
            <a:endParaRPr dirty="0"/>
          </a:p>
        </p:txBody>
      </p:sp>
      <p:sp>
        <p:nvSpPr>
          <p:cNvPr id="399" name="Google Shape;399;p31"/>
          <p:cNvSpPr txBox="1">
            <a:spLocks noGrp="1"/>
          </p:cNvSpPr>
          <p:nvPr>
            <p:ph type="subTitle" idx="14"/>
          </p:nvPr>
        </p:nvSpPr>
        <p:spPr>
          <a:xfrm>
            <a:off x="1984500" y="2362892"/>
            <a:ext cx="2678025" cy="774300"/>
          </a:xfrm>
          <a:prstGeom prst="rect">
            <a:avLst/>
          </a:prstGeom>
        </p:spPr>
        <p:txBody>
          <a:bodyPr spcFirstLastPara="1" wrap="square" lIns="91425" tIns="91425" rIns="91425" bIns="182875" anchor="b" anchorCtr="0">
            <a:noAutofit/>
          </a:bodyPr>
          <a:lstStyle/>
          <a:p>
            <a:pPr marL="0" lvl="0" indent="0" algn="l" rtl="0">
              <a:spcBef>
                <a:spcPts val="0"/>
              </a:spcBef>
              <a:spcAft>
                <a:spcPts val="0"/>
              </a:spcAft>
              <a:buNone/>
            </a:pPr>
            <a:r>
              <a:rPr lang="en" dirty="0"/>
              <a:t>PROBLEM STATEMENT</a:t>
            </a:r>
            <a:endParaRPr dirty="0"/>
          </a:p>
        </p:txBody>
      </p:sp>
      <p:sp>
        <p:nvSpPr>
          <p:cNvPr id="400" name="Google Shape;400;p31"/>
          <p:cNvSpPr txBox="1">
            <a:spLocks noGrp="1"/>
          </p:cNvSpPr>
          <p:nvPr>
            <p:ph type="subTitle" idx="15"/>
          </p:nvPr>
        </p:nvSpPr>
        <p:spPr>
          <a:xfrm>
            <a:off x="2056072" y="4153672"/>
            <a:ext cx="2484900" cy="774300"/>
          </a:xfrm>
          <a:prstGeom prst="rect">
            <a:avLst/>
          </a:prstGeom>
        </p:spPr>
        <p:txBody>
          <a:bodyPr spcFirstLastPara="1" wrap="square" lIns="91425" tIns="91425" rIns="91425" bIns="457200" anchor="b" anchorCtr="0">
            <a:noAutofit/>
          </a:bodyPr>
          <a:lstStyle/>
          <a:p>
            <a:pPr marL="0" lvl="0" indent="0" algn="l" rtl="0">
              <a:spcBef>
                <a:spcPts val="0"/>
              </a:spcBef>
              <a:spcAft>
                <a:spcPts val="0"/>
              </a:spcAft>
              <a:buNone/>
            </a:pPr>
            <a:r>
              <a:rPr lang="en" dirty="0"/>
              <a:t>OBJECTIVES</a:t>
            </a:r>
            <a:endParaRPr dirty="0"/>
          </a:p>
        </p:txBody>
      </p:sp>
      <p:sp>
        <p:nvSpPr>
          <p:cNvPr id="3" name="TextBox 2">
            <a:extLst>
              <a:ext uri="{FF2B5EF4-FFF2-40B4-BE49-F238E27FC236}">
                <a16:creationId xmlns:a16="http://schemas.microsoft.com/office/drawing/2014/main" id="{943B34D4-2D4D-29A7-350E-B79702058E8D}"/>
              </a:ext>
            </a:extLst>
          </p:cNvPr>
          <p:cNvSpPr txBox="1"/>
          <p:nvPr/>
        </p:nvSpPr>
        <p:spPr>
          <a:xfrm>
            <a:off x="4655220" y="1759061"/>
            <a:ext cx="785617"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91919"/>
              </a:buClr>
              <a:buSzPts val="3000"/>
              <a:buFont typeface="Poppins"/>
              <a:buNone/>
              <a:tabLst/>
              <a:defRPr/>
            </a:pPr>
            <a:r>
              <a:rPr kumimoji="0" lang="en" sz="3000" b="1" i="0" u="none" strike="noStrike" kern="0" cap="none" spc="0" normalizeH="0" baseline="0" noProof="0" dirty="0">
                <a:ln>
                  <a:noFill/>
                </a:ln>
                <a:solidFill>
                  <a:srgbClr val="191919"/>
                </a:solidFill>
                <a:effectLst/>
                <a:uLnTx/>
                <a:uFillTx/>
                <a:latin typeface="Poppins"/>
                <a:cs typeface="Poppins"/>
                <a:sym typeface="Poppins"/>
              </a:rPr>
              <a:t>0</a:t>
            </a:r>
            <a:r>
              <a:rPr lang="en" sz="3000" b="1" dirty="0">
                <a:solidFill>
                  <a:srgbClr val="191919"/>
                </a:solidFill>
                <a:latin typeface="Poppins"/>
                <a:cs typeface="Poppins"/>
                <a:sym typeface="Poppins"/>
              </a:rPr>
              <a:t>7</a:t>
            </a:r>
            <a:endParaRPr kumimoji="0" lang="en" sz="3000" b="1" i="0" u="none" strike="noStrike" kern="0" cap="none" spc="0" normalizeH="0" baseline="0" noProof="0" dirty="0">
              <a:ln>
                <a:noFill/>
              </a:ln>
              <a:solidFill>
                <a:srgbClr val="191919"/>
              </a:solidFill>
              <a:effectLst/>
              <a:uLnTx/>
              <a:uFillTx/>
              <a:latin typeface="Poppins"/>
              <a:cs typeface="Poppins"/>
              <a:sym typeface="Poppins"/>
            </a:endParaRPr>
          </a:p>
        </p:txBody>
      </p:sp>
      <p:sp>
        <p:nvSpPr>
          <p:cNvPr id="5" name="TextBox 4">
            <a:extLst>
              <a:ext uri="{FF2B5EF4-FFF2-40B4-BE49-F238E27FC236}">
                <a16:creationId xmlns:a16="http://schemas.microsoft.com/office/drawing/2014/main" id="{C1D4ED47-0D97-A63F-A7BE-784A46F4AB2C}"/>
              </a:ext>
            </a:extLst>
          </p:cNvPr>
          <p:cNvSpPr txBox="1"/>
          <p:nvPr/>
        </p:nvSpPr>
        <p:spPr>
          <a:xfrm>
            <a:off x="5408570" y="1035218"/>
            <a:ext cx="2258497" cy="369332"/>
          </a:xfrm>
          <a:prstGeom prst="rect">
            <a:avLst/>
          </a:prstGeom>
          <a:noFill/>
        </p:spPr>
        <p:txBody>
          <a:bodyPr wrap="square">
            <a:spAutoFit/>
          </a:bodyPr>
          <a:lstStyle/>
          <a:p>
            <a:r>
              <a:rPr kumimoji="0" lang="en-IN" sz="1800" b="1" i="0" u="none" strike="noStrike" kern="0" cap="none" spc="0" normalizeH="0" baseline="0" noProof="0" dirty="0">
                <a:ln>
                  <a:noFill/>
                </a:ln>
                <a:solidFill>
                  <a:srgbClr val="191919"/>
                </a:solidFill>
                <a:effectLst/>
                <a:uLnTx/>
                <a:uFillTx/>
                <a:latin typeface="Poppins"/>
                <a:cs typeface="Poppins"/>
                <a:sym typeface="Poppins"/>
              </a:rPr>
              <a:t>Proposed</a:t>
            </a:r>
            <a:r>
              <a:rPr kumimoji="0" lang="en" sz="1800" b="1" i="0" u="none" strike="noStrike" kern="0" cap="none" spc="0" normalizeH="0" baseline="0" noProof="0" dirty="0">
                <a:ln>
                  <a:noFill/>
                </a:ln>
                <a:solidFill>
                  <a:srgbClr val="191919"/>
                </a:solidFill>
                <a:effectLst/>
                <a:uLnTx/>
                <a:uFillTx/>
                <a:latin typeface="Poppins"/>
                <a:cs typeface="Poppins"/>
                <a:sym typeface="Poppins"/>
              </a:rPr>
              <a:t> System</a:t>
            </a:r>
            <a:endParaRPr lang="en-IN" dirty="0"/>
          </a:p>
        </p:txBody>
      </p:sp>
      <p:sp>
        <p:nvSpPr>
          <p:cNvPr id="6" name="TextBox 5">
            <a:extLst>
              <a:ext uri="{FF2B5EF4-FFF2-40B4-BE49-F238E27FC236}">
                <a16:creationId xmlns:a16="http://schemas.microsoft.com/office/drawing/2014/main" id="{43E8FD97-414A-7CB2-7859-770670AE2B61}"/>
              </a:ext>
            </a:extLst>
          </p:cNvPr>
          <p:cNvSpPr txBox="1"/>
          <p:nvPr/>
        </p:nvSpPr>
        <p:spPr>
          <a:xfrm>
            <a:off x="4655220" y="2509578"/>
            <a:ext cx="785617"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91919"/>
              </a:buClr>
              <a:buSzPts val="3000"/>
              <a:buFont typeface="Poppins"/>
              <a:buNone/>
              <a:tabLst/>
              <a:defRPr/>
            </a:pPr>
            <a:r>
              <a:rPr kumimoji="0" lang="en" sz="3000" b="1" i="0" u="none" strike="noStrike" kern="0" cap="none" spc="0" normalizeH="0" baseline="0" noProof="0" dirty="0">
                <a:ln>
                  <a:noFill/>
                </a:ln>
                <a:solidFill>
                  <a:srgbClr val="191919"/>
                </a:solidFill>
                <a:effectLst/>
                <a:uLnTx/>
                <a:uFillTx/>
                <a:latin typeface="Poppins"/>
                <a:cs typeface="Poppins"/>
                <a:sym typeface="Poppins"/>
              </a:rPr>
              <a:t>08</a:t>
            </a:r>
          </a:p>
        </p:txBody>
      </p:sp>
      <p:sp>
        <p:nvSpPr>
          <p:cNvPr id="7" name="TextBox 6">
            <a:extLst>
              <a:ext uri="{FF2B5EF4-FFF2-40B4-BE49-F238E27FC236}">
                <a16:creationId xmlns:a16="http://schemas.microsoft.com/office/drawing/2014/main" id="{CE6BE142-DDBA-E4E5-20F4-5EA6F48E3C64}"/>
              </a:ext>
            </a:extLst>
          </p:cNvPr>
          <p:cNvSpPr txBox="1"/>
          <p:nvPr/>
        </p:nvSpPr>
        <p:spPr>
          <a:xfrm>
            <a:off x="4655220" y="3317227"/>
            <a:ext cx="785617"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91919"/>
              </a:buClr>
              <a:buSzPts val="3000"/>
              <a:buFont typeface="Poppins"/>
              <a:buNone/>
              <a:tabLst/>
              <a:defRPr/>
            </a:pPr>
            <a:r>
              <a:rPr kumimoji="0" lang="en" sz="3000" b="1" i="0" u="none" strike="noStrike" kern="0" cap="none" spc="0" normalizeH="0" baseline="0" noProof="0" dirty="0">
                <a:ln>
                  <a:noFill/>
                </a:ln>
                <a:solidFill>
                  <a:srgbClr val="191919"/>
                </a:solidFill>
                <a:effectLst/>
                <a:uLnTx/>
                <a:uFillTx/>
                <a:latin typeface="Poppins"/>
                <a:cs typeface="Poppins"/>
                <a:sym typeface="Poppins"/>
              </a:rPr>
              <a:t>09</a:t>
            </a:r>
          </a:p>
        </p:txBody>
      </p:sp>
      <p:sp>
        <p:nvSpPr>
          <p:cNvPr id="8" name="TextBox 7">
            <a:extLst>
              <a:ext uri="{FF2B5EF4-FFF2-40B4-BE49-F238E27FC236}">
                <a16:creationId xmlns:a16="http://schemas.microsoft.com/office/drawing/2014/main" id="{8E7F6716-A2E2-6D5F-DA47-E92D14626E75}"/>
              </a:ext>
            </a:extLst>
          </p:cNvPr>
          <p:cNvSpPr txBox="1"/>
          <p:nvPr/>
        </p:nvSpPr>
        <p:spPr>
          <a:xfrm>
            <a:off x="4655220" y="4065129"/>
            <a:ext cx="785617"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91919"/>
              </a:buClr>
              <a:buSzPts val="3000"/>
              <a:buFont typeface="Poppins"/>
              <a:buNone/>
              <a:tabLst/>
              <a:defRPr/>
            </a:pPr>
            <a:r>
              <a:rPr lang="en" sz="3000" b="1" dirty="0">
                <a:solidFill>
                  <a:srgbClr val="191919"/>
                </a:solidFill>
                <a:latin typeface="Poppins"/>
                <a:cs typeface="Poppins"/>
                <a:sym typeface="Poppins"/>
              </a:rPr>
              <a:t>10</a:t>
            </a:r>
            <a:endParaRPr kumimoji="0" lang="en" sz="3000" b="1" i="0" u="none" strike="noStrike" kern="0" cap="none" spc="0" normalizeH="0" baseline="0" noProof="0" dirty="0">
              <a:ln>
                <a:noFill/>
              </a:ln>
              <a:solidFill>
                <a:srgbClr val="191919"/>
              </a:solidFill>
              <a:effectLst/>
              <a:uLnTx/>
              <a:uFillTx/>
              <a:latin typeface="Poppins"/>
              <a:cs typeface="Poppins"/>
              <a:sym typeface="Poppins"/>
            </a:endParaRPr>
          </a:p>
        </p:txBody>
      </p:sp>
      <p:sp>
        <p:nvSpPr>
          <p:cNvPr id="9" name="TextBox 8">
            <a:extLst>
              <a:ext uri="{FF2B5EF4-FFF2-40B4-BE49-F238E27FC236}">
                <a16:creationId xmlns:a16="http://schemas.microsoft.com/office/drawing/2014/main" id="{BEDAA635-40D0-9793-8570-480A88CF1B14}"/>
              </a:ext>
            </a:extLst>
          </p:cNvPr>
          <p:cNvSpPr txBox="1"/>
          <p:nvPr/>
        </p:nvSpPr>
        <p:spPr>
          <a:xfrm>
            <a:off x="5408571" y="2565376"/>
            <a:ext cx="2258497" cy="369332"/>
          </a:xfrm>
          <a:prstGeom prst="rect">
            <a:avLst/>
          </a:prstGeom>
          <a:noFill/>
        </p:spPr>
        <p:txBody>
          <a:bodyPr wrap="square">
            <a:spAutoFit/>
          </a:bodyPr>
          <a:lstStyle/>
          <a:p>
            <a:r>
              <a:rPr kumimoji="0" lang="en-IN" sz="1800" b="1" i="0" u="none" strike="noStrike" kern="0" cap="none" spc="0" normalizeH="0" baseline="0" noProof="0" dirty="0">
                <a:ln>
                  <a:noFill/>
                </a:ln>
                <a:solidFill>
                  <a:srgbClr val="191919"/>
                </a:solidFill>
                <a:effectLst/>
                <a:uLnTx/>
                <a:uFillTx/>
                <a:latin typeface="Poppins"/>
                <a:cs typeface="Poppins"/>
                <a:sym typeface="Poppins"/>
              </a:rPr>
              <a:t>SCOPE</a:t>
            </a:r>
            <a:endParaRPr lang="en-IN" dirty="0"/>
          </a:p>
        </p:txBody>
      </p:sp>
      <p:sp>
        <p:nvSpPr>
          <p:cNvPr id="10" name="TextBox 9">
            <a:extLst>
              <a:ext uri="{FF2B5EF4-FFF2-40B4-BE49-F238E27FC236}">
                <a16:creationId xmlns:a16="http://schemas.microsoft.com/office/drawing/2014/main" id="{6B8C1E3B-49B7-8B5A-15B0-EC2163EB5912}"/>
              </a:ext>
            </a:extLst>
          </p:cNvPr>
          <p:cNvSpPr txBox="1"/>
          <p:nvPr/>
        </p:nvSpPr>
        <p:spPr>
          <a:xfrm>
            <a:off x="5450856" y="3377060"/>
            <a:ext cx="2258497"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91919"/>
                </a:solidFill>
                <a:effectLst/>
                <a:uLnTx/>
                <a:uFillTx/>
                <a:latin typeface="Poppins"/>
                <a:cs typeface="Poppins"/>
                <a:sym typeface="Poppins"/>
              </a:rPr>
              <a:t>REQUIREMENTS</a:t>
            </a:r>
            <a:endParaRPr lang="en-IN" dirty="0"/>
          </a:p>
        </p:txBody>
      </p:sp>
      <p:sp>
        <p:nvSpPr>
          <p:cNvPr id="11" name="TextBox 10">
            <a:extLst>
              <a:ext uri="{FF2B5EF4-FFF2-40B4-BE49-F238E27FC236}">
                <a16:creationId xmlns:a16="http://schemas.microsoft.com/office/drawing/2014/main" id="{3A5A1CAA-78A9-2F79-5B86-60D557C22A0E}"/>
              </a:ext>
            </a:extLst>
          </p:cNvPr>
          <p:cNvSpPr txBox="1"/>
          <p:nvPr/>
        </p:nvSpPr>
        <p:spPr>
          <a:xfrm>
            <a:off x="5460875" y="4114366"/>
            <a:ext cx="2258497" cy="369332"/>
          </a:xfrm>
          <a:prstGeom prst="rect">
            <a:avLst/>
          </a:prstGeom>
          <a:noFill/>
        </p:spPr>
        <p:txBody>
          <a:bodyPr wrap="square">
            <a:spAutoFit/>
          </a:bodyPr>
          <a:lstStyle/>
          <a:p>
            <a:r>
              <a:rPr lang="en-IN" sz="1800" b="1" dirty="0">
                <a:solidFill>
                  <a:srgbClr val="191919"/>
                </a:solidFill>
                <a:latin typeface="Poppins"/>
                <a:cs typeface="Poppins"/>
                <a:sym typeface="Poppins"/>
              </a:rPr>
              <a:t>CONCLUSION</a:t>
            </a:r>
            <a:endParaRPr lang="en-IN" dirty="0"/>
          </a:p>
        </p:txBody>
      </p:sp>
      <p:sp>
        <p:nvSpPr>
          <p:cNvPr id="12" name="TextBox 11">
            <a:extLst>
              <a:ext uri="{FF2B5EF4-FFF2-40B4-BE49-F238E27FC236}">
                <a16:creationId xmlns:a16="http://schemas.microsoft.com/office/drawing/2014/main" id="{3D5FC380-2EC6-A44B-1DF3-F75D26C205FB}"/>
              </a:ext>
            </a:extLst>
          </p:cNvPr>
          <p:cNvSpPr txBox="1"/>
          <p:nvPr/>
        </p:nvSpPr>
        <p:spPr>
          <a:xfrm>
            <a:off x="5408570" y="1844896"/>
            <a:ext cx="2484900" cy="369332"/>
          </a:xfrm>
          <a:prstGeom prst="rect">
            <a:avLst/>
          </a:prstGeom>
          <a:noFill/>
        </p:spPr>
        <p:txBody>
          <a:bodyPr wrap="square">
            <a:spAutoFit/>
          </a:bodyPr>
          <a:lstStyle/>
          <a:p>
            <a:r>
              <a:rPr kumimoji="0" lang="en-IN" sz="1800" b="1" i="0" u="none" strike="noStrike" kern="0" cap="none" spc="0" normalizeH="0" baseline="0" noProof="0" dirty="0">
                <a:ln>
                  <a:noFill/>
                </a:ln>
                <a:solidFill>
                  <a:srgbClr val="191919"/>
                </a:solidFill>
                <a:effectLst/>
                <a:uLnTx/>
                <a:uFillTx/>
                <a:latin typeface="Poppins"/>
                <a:cs typeface="Poppins"/>
                <a:sym typeface="Poppins"/>
              </a:rPr>
              <a:t>CODE AND OUTPUT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37138"/>
            <a:ext cx="80871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FUNCTION OF THE PROGRAM</a:t>
            </a:r>
            <a:endParaRPr dirty="0"/>
          </a:p>
        </p:txBody>
      </p:sp>
      <p:pic>
        <p:nvPicPr>
          <p:cNvPr id="2" name="Picture 1">
            <a:extLst>
              <a:ext uri="{FF2B5EF4-FFF2-40B4-BE49-F238E27FC236}">
                <a16:creationId xmlns:a16="http://schemas.microsoft.com/office/drawing/2014/main" id="{41FDC613-634D-9B2C-6784-5E323963F669}"/>
              </a:ext>
            </a:extLst>
          </p:cNvPr>
          <p:cNvPicPr>
            <a:picLocks noChangeAspect="1"/>
          </p:cNvPicPr>
          <p:nvPr/>
        </p:nvPicPr>
        <p:blipFill>
          <a:blip r:embed="rId3"/>
          <a:stretch>
            <a:fillRect/>
          </a:stretch>
        </p:blipFill>
        <p:spPr>
          <a:xfrm>
            <a:off x="871086" y="972158"/>
            <a:ext cx="7401827" cy="3529382"/>
          </a:xfrm>
          <a:prstGeom prst="rect">
            <a:avLst/>
          </a:prstGeom>
        </p:spPr>
      </p:pic>
    </p:spTree>
    <p:extLst>
      <p:ext uri="{BB962C8B-B14F-4D97-AF65-F5344CB8AC3E}">
        <p14:creationId xmlns:p14="http://schemas.microsoft.com/office/powerpoint/2010/main" val="204787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37138"/>
            <a:ext cx="80871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LOGGING IN FUNCTION</a:t>
            </a:r>
            <a:endParaRPr dirty="0"/>
          </a:p>
        </p:txBody>
      </p:sp>
      <p:pic>
        <p:nvPicPr>
          <p:cNvPr id="4" name="Picture 3">
            <a:extLst>
              <a:ext uri="{FF2B5EF4-FFF2-40B4-BE49-F238E27FC236}">
                <a16:creationId xmlns:a16="http://schemas.microsoft.com/office/drawing/2014/main" id="{DAC0C83E-6086-73F0-FABF-51BA6B6D58AA}"/>
              </a:ext>
            </a:extLst>
          </p:cNvPr>
          <p:cNvPicPr>
            <a:picLocks noChangeAspect="1"/>
          </p:cNvPicPr>
          <p:nvPr/>
        </p:nvPicPr>
        <p:blipFill>
          <a:blip r:embed="rId3"/>
          <a:stretch>
            <a:fillRect/>
          </a:stretch>
        </p:blipFill>
        <p:spPr>
          <a:xfrm>
            <a:off x="1674796" y="936343"/>
            <a:ext cx="6035040" cy="3772617"/>
          </a:xfrm>
          <a:prstGeom prst="rect">
            <a:avLst/>
          </a:prstGeom>
        </p:spPr>
      </p:pic>
    </p:spTree>
    <p:extLst>
      <p:ext uri="{BB962C8B-B14F-4D97-AF65-F5344CB8AC3E}">
        <p14:creationId xmlns:p14="http://schemas.microsoft.com/office/powerpoint/2010/main" val="228040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37138"/>
            <a:ext cx="80871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pic>
        <p:nvPicPr>
          <p:cNvPr id="2" name="Picture 1">
            <a:extLst>
              <a:ext uri="{FF2B5EF4-FFF2-40B4-BE49-F238E27FC236}">
                <a16:creationId xmlns:a16="http://schemas.microsoft.com/office/drawing/2014/main" id="{04454C03-8311-8F17-AC49-2341F8C9510B}"/>
              </a:ext>
            </a:extLst>
          </p:cNvPr>
          <p:cNvPicPr>
            <a:picLocks noChangeAspect="1"/>
          </p:cNvPicPr>
          <p:nvPr/>
        </p:nvPicPr>
        <p:blipFill>
          <a:blip r:embed="rId3"/>
          <a:stretch>
            <a:fillRect/>
          </a:stretch>
        </p:blipFill>
        <p:spPr>
          <a:xfrm>
            <a:off x="642724" y="1108793"/>
            <a:ext cx="4053457" cy="2335001"/>
          </a:xfrm>
          <a:prstGeom prst="rect">
            <a:avLst/>
          </a:prstGeom>
        </p:spPr>
      </p:pic>
      <p:pic>
        <p:nvPicPr>
          <p:cNvPr id="7" name="Picture 6">
            <a:extLst>
              <a:ext uri="{FF2B5EF4-FFF2-40B4-BE49-F238E27FC236}">
                <a16:creationId xmlns:a16="http://schemas.microsoft.com/office/drawing/2014/main" id="{2B9DF42C-66F8-9F37-4DF4-C4EAD6E12283}"/>
              </a:ext>
            </a:extLst>
          </p:cNvPr>
          <p:cNvPicPr>
            <a:picLocks noChangeAspect="1"/>
          </p:cNvPicPr>
          <p:nvPr/>
        </p:nvPicPr>
        <p:blipFill>
          <a:blip r:embed="rId4"/>
          <a:stretch>
            <a:fillRect/>
          </a:stretch>
        </p:blipFill>
        <p:spPr>
          <a:xfrm>
            <a:off x="4782809" y="2291818"/>
            <a:ext cx="4159061" cy="2526665"/>
          </a:xfrm>
          <a:prstGeom prst="rect">
            <a:avLst/>
          </a:prstGeom>
        </p:spPr>
      </p:pic>
      <p:sp>
        <p:nvSpPr>
          <p:cNvPr id="8" name="Google Shape;406;p32">
            <a:extLst>
              <a:ext uri="{FF2B5EF4-FFF2-40B4-BE49-F238E27FC236}">
                <a16:creationId xmlns:a16="http://schemas.microsoft.com/office/drawing/2014/main" id="{BF811CD5-BA93-A88D-0AB5-489447EB3A68}"/>
              </a:ext>
            </a:extLst>
          </p:cNvPr>
          <p:cNvSpPr txBox="1">
            <a:spLocks noGrp="1"/>
          </p:cNvSpPr>
          <p:nvPr>
            <p:ph type="subTitle" idx="1"/>
          </p:nvPr>
        </p:nvSpPr>
        <p:spPr>
          <a:xfrm>
            <a:off x="1682526" y="3562538"/>
            <a:ext cx="1772943" cy="472169"/>
          </a:xfrm>
          <a:prstGeom prst="rect">
            <a:avLst/>
          </a:prstGeom>
        </p:spPr>
        <p:txBody>
          <a:bodyPr spcFirstLastPara="1" wrap="square" lIns="91425" tIns="91425" rIns="91425" bIns="91425" anchor="t" anchorCtr="0">
            <a:noAutofit/>
          </a:bodyPr>
          <a:lstStyle/>
          <a:p>
            <a:pPr marL="0" indent="0">
              <a:buSzPts val="1100"/>
              <a:buNone/>
            </a:pPr>
            <a:r>
              <a:rPr lang="en-IN" sz="1900" b="1" dirty="0"/>
              <a:t>INPUT.CSV FILE</a:t>
            </a:r>
            <a:endParaRPr sz="1900" b="1" dirty="0"/>
          </a:p>
        </p:txBody>
      </p:sp>
      <p:sp>
        <p:nvSpPr>
          <p:cNvPr id="9" name="Google Shape;406;p32">
            <a:extLst>
              <a:ext uri="{FF2B5EF4-FFF2-40B4-BE49-F238E27FC236}">
                <a16:creationId xmlns:a16="http://schemas.microsoft.com/office/drawing/2014/main" id="{C92ADA7B-3BC7-ACC6-AD3C-3297A47DBEED}"/>
              </a:ext>
            </a:extLst>
          </p:cNvPr>
          <p:cNvSpPr txBox="1">
            <a:spLocks/>
          </p:cNvSpPr>
          <p:nvPr/>
        </p:nvSpPr>
        <p:spPr>
          <a:xfrm>
            <a:off x="5839035" y="1510752"/>
            <a:ext cx="1772943" cy="472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buSzPts val="1100"/>
            </a:pPr>
            <a:r>
              <a:rPr lang="en-IN" sz="1900" b="1" dirty="0"/>
              <a:t>OUTPUT.CSV FILE</a:t>
            </a:r>
          </a:p>
        </p:txBody>
      </p:sp>
    </p:spTree>
    <p:extLst>
      <p:ext uri="{BB962C8B-B14F-4D97-AF65-F5344CB8AC3E}">
        <p14:creationId xmlns:p14="http://schemas.microsoft.com/office/powerpoint/2010/main" val="319081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94;p37">
            <a:extLst>
              <a:ext uri="{FF2B5EF4-FFF2-40B4-BE49-F238E27FC236}">
                <a16:creationId xmlns:a16="http://schemas.microsoft.com/office/drawing/2014/main" id="{26E96B7C-F685-EEA3-1F6E-990D3B848422}"/>
              </a:ext>
            </a:extLst>
          </p:cNvPr>
          <p:cNvSpPr txBox="1">
            <a:spLocks noGrp="1"/>
          </p:cNvSpPr>
          <p:nvPr>
            <p:ph type="title"/>
          </p:nvPr>
        </p:nvSpPr>
        <p:spPr>
          <a:xfrm>
            <a:off x="739250" y="0"/>
            <a:ext cx="80871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 OF THE PROGRAM</a:t>
            </a:r>
            <a:endParaRPr dirty="0"/>
          </a:p>
        </p:txBody>
      </p:sp>
      <p:pic>
        <p:nvPicPr>
          <p:cNvPr id="17" name="Picture 16">
            <a:extLst>
              <a:ext uri="{FF2B5EF4-FFF2-40B4-BE49-F238E27FC236}">
                <a16:creationId xmlns:a16="http://schemas.microsoft.com/office/drawing/2014/main" id="{B41298BB-98D3-1742-D279-26B9FA4A6064}"/>
              </a:ext>
            </a:extLst>
          </p:cNvPr>
          <p:cNvPicPr>
            <a:picLocks noChangeAspect="1"/>
          </p:cNvPicPr>
          <p:nvPr/>
        </p:nvPicPr>
        <p:blipFill>
          <a:blip r:embed="rId2"/>
          <a:stretch>
            <a:fillRect/>
          </a:stretch>
        </p:blipFill>
        <p:spPr>
          <a:xfrm>
            <a:off x="1450827" y="671927"/>
            <a:ext cx="6396349" cy="1899823"/>
          </a:xfrm>
          <a:prstGeom prst="rect">
            <a:avLst/>
          </a:prstGeom>
        </p:spPr>
      </p:pic>
      <p:sp>
        <p:nvSpPr>
          <p:cNvPr id="20" name="Google Shape;494;p37">
            <a:extLst>
              <a:ext uri="{FF2B5EF4-FFF2-40B4-BE49-F238E27FC236}">
                <a16:creationId xmlns:a16="http://schemas.microsoft.com/office/drawing/2014/main" id="{AFF8091A-AC04-E59E-694B-70AF5062395C}"/>
              </a:ext>
            </a:extLst>
          </p:cNvPr>
          <p:cNvSpPr txBox="1">
            <a:spLocks/>
          </p:cNvSpPr>
          <p:nvPr/>
        </p:nvSpPr>
        <p:spPr>
          <a:xfrm>
            <a:off x="739250" y="2670977"/>
            <a:ext cx="80871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ctr"/>
            <a:r>
              <a:rPr lang="en-IN" dirty="0"/>
              <a:t>FOLDER CONTENTS AFTER EXECUTION</a:t>
            </a:r>
          </a:p>
        </p:txBody>
      </p:sp>
      <p:pic>
        <p:nvPicPr>
          <p:cNvPr id="23" name="Picture 22">
            <a:extLst>
              <a:ext uri="{FF2B5EF4-FFF2-40B4-BE49-F238E27FC236}">
                <a16:creationId xmlns:a16="http://schemas.microsoft.com/office/drawing/2014/main" id="{2D6DF2FD-193A-7EE4-DC7C-593BBD1B612A}"/>
              </a:ext>
            </a:extLst>
          </p:cNvPr>
          <p:cNvPicPr>
            <a:picLocks noChangeAspect="1"/>
          </p:cNvPicPr>
          <p:nvPr/>
        </p:nvPicPr>
        <p:blipFill>
          <a:blip r:embed="rId3"/>
          <a:stretch>
            <a:fillRect/>
          </a:stretch>
        </p:blipFill>
        <p:spPr>
          <a:xfrm>
            <a:off x="2961757" y="3282438"/>
            <a:ext cx="2630520" cy="1476936"/>
          </a:xfrm>
          <a:prstGeom prst="rect">
            <a:avLst/>
          </a:prstGeom>
        </p:spPr>
      </p:pic>
    </p:spTree>
    <p:extLst>
      <p:ext uri="{BB962C8B-B14F-4D97-AF65-F5344CB8AC3E}">
        <p14:creationId xmlns:p14="http://schemas.microsoft.com/office/powerpoint/2010/main" val="382441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237138"/>
            <a:ext cx="80871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LOGGING IN DETIALS</a:t>
            </a:r>
            <a:endParaRPr dirty="0"/>
          </a:p>
        </p:txBody>
      </p:sp>
      <p:pic>
        <p:nvPicPr>
          <p:cNvPr id="3" name="Picture 2">
            <a:extLst>
              <a:ext uri="{FF2B5EF4-FFF2-40B4-BE49-F238E27FC236}">
                <a16:creationId xmlns:a16="http://schemas.microsoft.com/office/drawing/2014/main" id="{53727A8E-F91F-78AF-0CC0-DD90B46E776D}"/>
              </a:ext>
            </a:extLst>
          </p:cNvPr>
          <p:cNvPicPr>
            <a:picLocks noChangeAspect="1"/>
          </p:cNvPicPr>
          <p:nvPr/>
        </p:nvPicPr>
        <p:blipFill>
          <a:blip r:embed="rId3"/>
          <a:stretch>
            <a:fillRect/>
          </a:stretch>
        </p:blipFill>
        <p:spPr>
          <a:xfrm>
            <a:off x="875425" y="941762"/>
            <a:ext cx="7393150" cy="3787391"/>
          </a:xfrm>
          <a:prstGeom prst="rect">
            <a:avLst/>
          </a:prstGeom>
        </p:spPr>
      </p:pic>
    </p:spTree>
    <p:extLst>
      <p:ext uri="{BB962C8B-B14F-4D97-AF65-F5344CB8AC3E}">
        <p14:creationId xmlns:p14="http://schemas.microsoft.com/office/powerpoint/2010/main" val="126323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2800952" y="2435500"/>
            <a:ext cx="534770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SCOPE</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08</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195632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1859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SCOPE</a:t>
            </a:r>
            <a:endParaRPr dirty="0"/>
          </a:p>
        </p:txBody>
      </p:sp>
      <p:sp>
        <p:nvSpPr>
          <p:cNvPr id="3" name="Google Shape;406;p32">
            <a:extLst>
              <a:ext uri="{FF2B5EF4-FFF2-40B4-BE49-F238E27FC236}">
                <a16:creationId xmlns:a16="http://schemas.microsoft.com/office/drawing/2014/main" id="{0ECDC793-37E7-897C-E265-AABFD7B6DE70}"/>
              </a:ext>
            </a:extLst>
          </p:cNvPr>
          <p:cNvSpPr txBox="1">
            <a:spLocks noGrp="1"/>
          </p:cNvSpPr>
          <p:nvPr>
            <p:ph type="subTitle" idx="1"/>
          </p:nvPr>
        </p:nvSpPr>
        <p:spPr>
          <a:xfrm>
            <a:off x="720000" y="758645"/>
            <a:ext cx="7704000" cy="395141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The scope of this project encompasses the development of a Python-based tool designed for efficient data deduplication in CSV files. It aims to provide a customizable solution, allowing users to specify deduplication criteria such as columns to check for duplicates. The tool is designed to handle datasets of varying sizes, ensuring scalability and robust performance. It features a user-friendly interface to cater to users with different levels of technical expertise, thereby enhancing usability. The project also focuses on optimizing storage resources by eliminating redundant data, which in turn improves the efficiency of data analysis processes. Overall, the tool aims to enhance data quality, streamline data preprocessing, and support more accurate and informed decision-making across various domains.</a:t>
            </a:r>
            <a:endParaRPr sz="1700" dirty="0"/>
          </a:p>
        </p:txBody>
      </p:sp>
    </p:spTree>
    <p:extLst>
      <p:ext uri="{BB962C8B-B14F-4D97-AF65-F5344CB8AC3E}">
        <p14:creationId xmlns:p14="http://schemas.microsoft.com/office/powerpoint/2010/main" val="327975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graphicFrame>
        <p:nvGraphicFramePr>
          <p:cNvPr id="4" name="Table 3">
            <a:extLst>
              <a:ext uri="{FF2B5EF4-FFF2-40B4-BE49-F238E27FC236}">
                <a16:creationId xmlns:a16="http://schemas.microsoft.com/office/drawing/2014/main" id="{3F39A829-B6CB-428A-2E71-B92E02EF6A53}"/>
              </a:ext>
            </a:extLst>
          </p:cNvPr>
          <p:cNvGraphicFramePr>
            <a:graphicFrameLocks noGrp="1"/>
          </p:cNvGraphicFramePr>
          <p:nvPr>
            <p:extLst>
              <p:ext uri="{D42A27DB-BD31-4B8C-83A1-F6EECF244321}">
                <p14:modId xmlns:p14="http://schemas.microsoft.com/office/powerpoint/2010/main" val="41739315"/>
              </p:ext>
            </p:extLst>
          </p:nvPr>
        </p:nvGraphicFramePr>
        <p:xfrm>
          <a:off x="885524" y="1347537"/>
          <a:ext cx="7372952" cy="2820198"/>
        </p:xfrm>
        <a:graphic>
          <a:graphicData uri="http://schemas.openxmlformats.org/drawingml/2006/table">
            <a:tbl>
              <a:tblPr firstRow="1" bandRow="1">
                <a:tableStyleId>{7E5289BE-DCE9-4B39-B7AA-0FDF35F503D5}</a:tableStyleId>
              </a:tblPr>
              <a:tblGrid>
                <a:gridCol w="3686476">
                  <a:extLst>
                    <a:ext uri="{9D8B030D-6E8A-4147-A177-3AD203B41FA5}">
                      <a16:colId xmlns:a16="http://schemas.microsoft.com/office/drawing/2014/main" val="1516472958"/>
                    </a:ext>
                  </a:extLst>
                </a:gridCol>
                <a:gridCol w="3686476">
                  <a:extLst>
                    <a:ext uri="{9D8B030D-6E8A-4147-A177-3AD203B41FA5}">
                      <a16:colId xmlns:a16="http://schemas.microsoft.com/office/drawing/2014/main" val="1800108530"/>
                    </a:ext>
                  </a:extLst>
                </a:gridCol>
              </a:tblGrid>
              <a:tr h="821418">
                <a:tc>
                  <a:txBody>
                    <a:bodyPr/>
                    <a:lstStyle/>
                    <a:p>
                      <a:r>
                        <a:rPr lang="en-IN" sz="1700" b="1" dirty="0"/>
                        <a:t>SOFTWARE REQUIREMENTS</a:t>
                      </a:r>
                    </a:p>
                  </a:txBody>
                  <a:tcPr/>
                </a:tc>
                <a:tc>
                  <a:txBody>
                    <a:bodyPr/>
                    <a:lstStyle/>
                    <a:p>
                      <a:r>
                        <a:rPr lang="en-IN" sz="1700" b="1" dirty="0"/>
                        <a:t>HARDWARE REQUIREMENTS</a:t>
                      </a:r>
                    </a:p>
                  </a:txBody>
                  <a:tcPr/>
                </a:tc>
                <a:extLst>
                  <a:ext uri="{0D108BD9-81ED-4DB2-BD59-A6C34878D82A}">
                    <a16:rowId xmlns:a16="http://schemas.microsoft.com/office/drawing/2014/main" val="1878773558"/>
                  </a:ext>
                </a:extLst>
              </a:tr>
              <a:tr h="499695">
                <a:tc>
                  <a:txBody>
                    <a:bodyPr/>
                    <a:lstStyle/>
                    <a:p>
                      <a:r>
                        <a:rPr lang="en-IN" sz="1700" dirty="0"/>
                        <a:t>Python 3.x</a:t>
                      </a:r>
                    </a:p>
                  </a:txBody>
                  <a:tcPr/>
                </a:tc>
                <a:tc>
                  <a:txBody>
                    <a:bodyPr/>
                    <a:lstStyle/>
                    <a:p>
                      <a:r>
                        <a:rPr lang="en-IN" sz="1700" dirty="0"/>
                        <a:t>Processor</a:t>
                      </a:r>
                    </a:p>
                  </a:txBody>
                  <a:tcPr/>
                </a:tc>
                <a:extLst>
                  <a:ext uri="{0D108BD9-81ED-4DB2-BD59-A6C34878D82A}">
                    <a16:rowId xmlns:a16="http://schemas.microsoft.com/office/drawing/2014/main" val="2188409249"/>
                  </a:ext>
                </a:extLst>
              </a:tr>
              <a:tr h="499695">
                <a:tc>
                  <a:txBody>
                    <a:bodyPr/>
                    <a:lstStyle/>
                    <a:p>
                      <a:r>
                        <a:rPr lang="en-IN" sz="1700" dirty="0"/>
                        <a:t>CSV Module</a:t>
                      </a:r>
                    </a:p>
                  </a:txBody>
                  <a:tcPr/>
                </a:tc>
                <a:tc>
                  <a:txBody>
                    <a:bodyPr/>
                    <a:lstStyle/>
                    <a:p>
                      <a:r>
                        <a:rPr lang="en-IN" sz="1700" dirty="0"/>
                        <a:t>RAM</a:t>
                      </a:r>
                    </a:p>
                  </a:txBody>
                  <a:tcPr/>
                </a:tc>
                <a:extLst>
                  <a:ext uri="{0D108BD9-81ED-4DB2-BD59-A6C34878D82A}">
                    <a16:rowId xmlns:a16="http://schemas.microsoft.com/office/drawing/2014/main" val="837738410"/>
                  </a:ext>
                </a:extLst>
              </a:tr>
              <a:tr h="499695">
                <a:tc>
                  <a:txBody>
                    <a:bodyPr/>
                    <a:lstStyle/>
                    <a:p>
                      <a:r>
                        <a:rPr lang="en-IN" sz="1700" dirty="0"/>
                        <a:t>Development Environment</a:t>
                      </a:r>
                    </a:p>
                  </a:txBody>
                  <a:tcPr/>
                </a:tc>
                <a:tc>
                  <a:txBody>
                    <a:bodyPr/>
                    <a:lstStyle/>
                    <a:p>
                      <a:r>
                        <a:rPr lang="en-IN" sz="1700" dirty="0"/>
                        <a:t>Storage</a:t>
                      </a:r>
                    </a:p>
                  </a:txBody>
                  <a:tcPr/>
                </a:tc>
                <a:extLst>
                  <a:ext uri="{0D108BD9-81ED-4DB2-BD59-A6C34878D82A}">
                    <a16:rowId xmlns:a16="http://schemas.microsoft.com/office/drawing/2014/main" val="2522144376"/>
                  </a:ext>
                </a:extLst>
              </a:tr>
              <a:tr h="499695">
                <a:tc>
                  <a:txBody>
                    <a:bodyPr/>
                    <a:lstStyle/>
                    <a:p>
                      <a:r>
                        <a:rPr lang="en-IN" sz="1700" dirty="0"/>
                        <a:t>Operating System</a:t>
                      </a:r>
                    </a:p>
                  </a:txBody>
                  <a:tcPr/>
                </a:tc>
                <a:tc>
                  <a:txBody>
                    <a:bodyPr/>
                    <a:lstStyle/>
                    <a:p>
                      <a:r>
                        <a:rPr lang="en-IN" sz="1700" dirty="0"/>
                        <a:t>Display</a:t>
                      </a:r>
                    </a:p>
                  </a:txBody>
                  <a:tcPr/>
                </a:tc>
                <a:extLst>
                  <a:ext uri="{0D108BD9-81ED-4DB2-BD59-A6C34878D82A}">
                    <a16:rowId xmlns:a16="http://schemas.microsoft.com/office/drawing/2014/main" val="21829384"/>
                  </a:ext>
                </a:extLst>
              </a:tr>
            </a:tbl>
          </a:graphicData>
        </a:graphic>
      </p:graphicFrame>
    </p:spTree>
    <p:extLst>
      <p:ext uri="{BB962C8B-B14F-4D97-AF65-F5344CB8AC3E}">
        <p14:creationId xmlns:p14="http://schemas.microsoft.com/office/powerpoint/2010/main" val="2294152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2800952" y="2435500"/>
            <a:ext cx="534770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CONCLUSION</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10</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335043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339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3" name="Google Shape;406;p32">
            <a:extLst>
              <a:ext uri="{FF2B5EF4-FFF2-40B4-BE49-F238E27FC236}">
                <a16:creationId xmlns:a16="http://schemas.microsoft.com/office/drawing/2014/main" id="{0ECDC793-37E7-897C-E265-AABFD7B6DE70}"/>
              </a:ext>
            </a:extLst>
          </p:cNvPr>
          <p:cNvSpPr txBox="1">
            <a:spLocks noGrp="1"/>
          </p:cNvSpPr>
          <p:nvPr>
            <p:ph type="subTitle" idx="1"/>
          </p:nvPr>
        </p:nvSpPr>
        <p:spPr>
          <a:xfrm>
            <a:off x="720000" y="1048510"/>
            <a:ext cx="7800913" cy="3636778"/>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Gill Sans MT" panose="020B0502020104020203" pitchFamily="34" charset="0"/>
              </a:rPr>
              <a:t>The completion of the "Advanced Data Deduplication Tool for Efficient Data Management" project marks a significant advancement in the field of data management. This Python-based tool effectively addresses the challenges associated with duplicate records in CSV files, providing a robust, scalable, and user-friendly solution. By leveraging advanced error handling, logging mechanisms, and customizable deduplication criteria, the tool ensures high data quality and efficient storage utilization. The inclusion of a progress tracking feature further enhances user experience, making the deduplication process transparent and manageable. The tool's flexibility to handle datasets of varying sizes and its ease of use across different levels of technical expertise make it an invaluable asset for organizations seeking to streamline their data preprocessing workflows. Overall, this project not only improves data accuracy and reliability but also supports more informed decision-making, driving better insights and outcomes across various domains.</a:t>
            </a:r>
            <a:endParaRPr sz="1700" dirty="0">
              <a:latin typeface="Gill Sans MT" panose="020B0502020104020203" pitchFamily="34" charset="0"/>
            </a:endParaRPr>
          </a:p>
        </p:txBody>
      </p:sp>
    </p:spTree>
    <p:extLst>
      <p:ext uri="{BB962C8B-B14F-4D97-AF65-F5344CB8AC3E}">
        <p14:creationId xmlns:p14="http://schemas.microsoft.com/office/powerpoint/2010/main" val="69021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3408960" y="2435500"/>
            <a:ext cx="4739700"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INTRODUCTION</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720000" y="339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3" name="Google Shape;406;p32">
            <a:extLst>
              <a:ext uri="{FF2B5EF4-FFF2-40B4-BE49-F238E27FC236}">
                <a16:creationId xmlns:a16="http://schemas.microsoft.com/office/drawing/2014/main" id="{0ECDC793-37E7-897C-E265-AABFD7B6DE70}"/>
              </a:ext>
            </a:extLst>
          </p:cNvPr>
          <p:cNvSpPr txBox="1">
            <a:spLocks noGrp="1"/>
          </p:cNvSpPr>
          <p:nvPr>
            <p:ph type="subTitle" idx="1"/>
          </p:nvPr>
        </p:nvSpPr>
        <p:spPr>
          <a:xfrm>
            <a:off x="720000" y="1105155"/>
            <a:ext cx="7704000" cy="395141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2000" dirty="0">
                <a:latin typeface="Times New Roman" pitchFamily="18" charset="0"/>
                <a:cs typeface="Times New Roman" pitchFamily="18" charset="0"/>
              </a:rPr>
              <a:t>Christen, P. (2012). Data matching: Concepts and techniques for record linkage, entity resolution, and duplicate detection. Springer Science &amp; Business Media.</a:t>
            </a:r>
          </a:p>
          <a:p>
            <a:pPr>
              <a:buFont typeface="Wingdings" panose="05000000000000000000" pitchFamily="2" charset="2"/>
              <a:buChar char="Ø"/>
            </a:pPr>
            <a:endParaRPr lang="en-US" sz="1800" dirty="0">
              <a:latin typeface="Times New Roman" pitchFamily="18" charset="0"/>
              <a:cs typeface="Times New Roman" pitchFamily="18" charset="0"/>
            </a:endParaRPr>
          </a:p>
          <a:p>
            <a:pPr>
              <a:buFont typeface="Wingdings" panose="05000000000000000000" pitchFamily="2" charset="2"/>
              <a:buChar char="Ø"/>
            </a:pPr>
            <a:r>
              <a:rPr lang="en-US" sz="2000" dirty="0" err="1">
                <a:latin typeface="Times New Roman" pitchFamily="18" charset="0"/>
                <a:cs typeface="Times New Roman" pitchFamily="18" charset="0"/>
              </a:rPr>
              <a:t>Elmagarmid</a:t>
            </a:r>
            <a:r>
              <a:rPr lang="en-US" sz="2000" dirty="0">
                <a:latin typeface="Times New Roman" pitchFamily="18" charset="0"/>
                <a:cs typeface="Times New Roman" pitchFamily="18" charset="0"/>
              </a:rPr>
              <a:t>, A. K., </a:t>
            </a:r>
            <a:r>
              <a:rPr lang="en-US" sz="2000" dirty="0" err="1">
                <a:latin typeface="Times New Roman" pitchFamily="18" charset="0"/>
                <a:cs typeface="Times New Roman" pitchFamily="18" charset="0"/>
              </a:rPr>
              <a:t>Ipeirotis</a:t>
            </a:r>
            <a:r>
              <a:rPr lang="en-US" sz="2000" dirty="0">
                <a:latin typeface="Times New Roman" pitchFamily="18" charset="0"/>
                <a:cs typeface="Times New Roman" pitchFamily="18" charset="0"/>
              </a:rPr>
              <a:t>, P. G., &amp; </a:t>
            </a:r>
            <a:r>
              <a:rPr lang="en-US" sz="2000" dirty="0" err="1">
                <a:latin typeface="Times New Roman" pitchFamily="18" charset="0"/>
                <a:cs typeface="Times New Roman" pitchFamily="18" charset="0"/>
              </a:rPr>
              <a:t>Verykios</a:t>
            </a:r>
            <a:r>
              <a:rPr lang="en-US" sz="2000" dirty="0">
                <a:latin typeface="Times New Roman" pitchFamily="18" charset="0"/>
                <a:cs typeface="Times New Roman" pitchFamily="18" charset="0"/>
              </a:rPr>
              <a:t>, V. S. (2017). Duplicate record detection: A survey. IEEE Transactions on Knowledge and Data Engineering, 19(1), 1-16.</a:t>
            </a:r>
          </a:p>
          <a:p>
            <a:pPr marL="438150" indent="-285750">
              <a:buFont typeface="Wingdings" panose="05000000000000000000" pitchFamily="2" charset="2"/>
              <a:buChar char="Ø"/>
            </a:pPr>
            <a:endParaRPr lang="en-US" sz="1800" dirty="0">
              <a:latin typeface="Times New Roman" pitchFamily="18" charset="0"/>
              <a:cs typeface="Times New Roman" pitchFamily="18" charset="0"/>
            </a:endParaRPr>
          </a:p>
          <a:p>
            <a:pPr marL="438150" indent="-285750">
              <a:buFont typeface="Wingdings" panose="05000000000000000000" pitchFamily="2" charset="2"/>
              <a:buChar char="Ø"/>
            </a:pPr>
            <a:r>
              <a:rPr lang="en-US" sz="2000" dirty="0">
                <a:latin typeface="Times New Roman" pitchFamily="18" charset="0"/>
                <a:cs typeface="Times New Roman" pitchFamily="18" charset="0"/>
              </a:rPr>
              <a:t>Manning, C. D., Raghavan, P., &amp; </a:t>
            </a:r>
            <a:r>
              <a:rPr lang="en-US" sz="2000" dirty="0" err="1">
                <a:latin typeface="Times New Roman" pitchFamily="18" charset="0"/>
                <a:cs typeface="Times New Roman" pitchFamily="18" charset="0"/>
              </a:rPr>
              <a:t>Schütze</a:t>
            </a:r>
            <a:r>
              <a:rPr lang="en-US" sz="2000" dirty="0">
                <a:latin typeface="Times New Roman" pitchFamily="18" charset="0"/>
                <a:cs typeface="Times New Roman" pitchFamily="18" charset="0"/>
              </a:rPr>
              <a:t>, H. (2020). Introduction to information retrieval. Cambridge University Press.</a:t>
            </a:r>
          </a:p>
          <a:p>
            <a:pPr marL="0" marR="0" lvl="0" indent="0" algn="l" defTabSz="914400" rtl="0" eaLnBrk="1" fontAlgn="auto" latinLnBrk="0" hangingPunct="1">
              <a:lnSpc>
                <a:spcPct val="100000"/>
              </a:lnSpc>
              <a:spcBef>
                <a:spcPts val="0"/>
              </a:spcBef>
              <a:spcAft>
                <a:spcPts val="0"/>
              </a:spcAft>
              <a:buClrTx/>
              <a:buSzTx/>
              <a:buFontTx/>
              <a:buNone/>
              <a:tabLst/>
              <a:defRPr/>
            </a:pPr>
            <a:endParaRPr sz="1700" dirty="0"/>
          </a:p>
        </p:txBody>
      </p:sp>
    </p:spTree>
    <p:extLst>
      <p:ext uri="{BB962C8B-B14F-4D97-AF65-F5344CB8AC3E}">
        <p14:creationId xmlns:p14="http://schemas.microsoft.com/office/powerpoint/2010/main" val="282261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086"/>
        <p:cNvGrpSpPr/>
        <p:nvPr/>
      </p:nvGrpSpPr>
      <p:grpSpPr>
        <a:xfrm>
          <a:off x="0" y="0"/>
          <a:ext cx="0" cy="0"/>
          <a:chOff x="0" y="0"/>
          <a:chExt cx="0" cy="0"/>
        </a:xfrm>
      </p:grpSpPr>
      <p:sp>
        <p:nvSpPr>
          <p:cNvPr id="3" name="TextBox 2">
            <a:extLst>
              <a:ext uri="{FF2B5EF4-FFF2-40B4-BE49-F238E27FC236}">
                <a16:creationId xmlns:a16="http://schemas.microsoft.com/office/drawing/2014/main" id="{68680EF6-C8FA-F602-2FA2-0C6F92320674}"/>
              </a:ext>
            </a:extLst>
          </p:cNvPr>
          <p:cNvSpPr txBox="1"/>
          <p:nvPr/>
        </p:nvSpPr>
        <p:spPr>
          <a:xfrm>
            <a:off x="2874935" y="940534"/>
            <a:ext cx="4572000" cy="738664"/>
          </a:xfrm>
          <a:prstGeom prst="rect">
            <a:avLst/>
          </a:prstGeom>
          <a:noFill/>
        </p:spPr>
        <p:txBody>
          <a:bodyPr wrap="square">
            <a:spAutoFit/>
          </a:bodyPr>
          <a:lstStyle/>
          <a:p>
            <a:r>
              <a:rPr kumimoji="0" lang="en" sz="4200" b="0" i="0" u="none" strike="noStrike" kern="0" cap="none" spc="0" normalizeH="0" baseline="0" noProof="0" dirty="0">
                <a:ln>
                  <a:noFill/>
                </a:ln>
                <a:solidFill>
                  <a:srgbClr val="FFFFFF"/>
                </a:solidFill>
                <a:effectLst/>
                <a:uLnTx/>
                <a:uFillTx/>
                <a:latin typeface="Arial"/>
                <a:cs typeface="Arial"/>
                <a:sym typeface="Arial"/>
              </a:rPr>
              <a:t>THANK YOU</a:t>
            </a:r>
            <a:endParaRPr lang="en-IN" sz="4200" dirty="0"/>
          </a:p>
        </p:txBody>
      </p:sp>
      <p:sp>
        <p:nvSpPr>
          <p:cNvPr id="5" name="TextBox 4">
            <a:extLst>
              <a:ext uri="{FF2B5EF4-FFF2-40B4-BE49-F238E27FC236}">
                <a16:creationId xmlns:a16="http://schemas.microsoft.com/office/drawing/2014/main" id="{AAD32889-8EC8-A3AF-387B-FE07CCE37D29}"/>
              </a:ext>
            </a:extLst>
          </p:cNvPr>
          <p:cNvSpPr txBox="1"/>
          <p:nvPr/>
        </p:nvSpPr>
        <p:spPr>
          <a:xfrm>
            <a:off x="2347994" y="2571750"/>
            <a:ext cx="4572000" cy="1631216"/>
          </a:xfrm>
          <a:prstGeom prst="rect">
            <a:avLst/>
          </a:prstGeom>
          <a:noFill/>
        </p:spPr>
        <p:txBody>
          <a:bodyPr wrap="square">
            <a:spAutoFit/>
          </a:bodyPr>
          <a:lstStyle/>
          <a:p>
            <a:pPr algn="ctr">
              <a:defRPr/>
            </a:pPr>
            <a:r>
              <a:rPr lang="en-US" sz="2000" dirty="0">
                <a:solidFill>
                  <a:schemeClr val="accent1"/>
                </a:solidFill>
              </a:rPr>
              <a:t>We appreciate your attention and participation. If you have any questions, please feel free to ask now.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accent1"/>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accent1"/>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1753177B-A369-AF80-DC90-29D093A2B1CD}"/>
              </a:ext>
            </a:extLst>
          </p:cNvPr>
          <p:cNvPicPr>
            <a:picLocks noChangeAspect="1"/>
          </p:cNvPicPr>
          <p:nvPr/>
        </p:nvPicPr>
        <p:blipFill>
          <a:blip r:embed="rId3"/>
          <a:stretch>
            <a:fillRect/>
          </a:stretch>
        </p:blipFill>
        <p:spPr>
          <a:xfrm>
            <a:off x="146120" y="164255"/>
            <a:ext cx="1946152" cy="19406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title"/>
          </p:nvPr>
        </p:nvSpPr>
        <p:spPr>
          <a:xfrm>
            <a:off x="1041225" y="863700"/>
            <a:ext cx="4436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06" name="Google Shape;406;p32"/>
          <p:cNvSpPr txBox="1">
            <a:spLocks noGrp="1"/>
          </p:cNvSpPr>
          <p:nvPr>
            <p:ph type="subTitle" idx="1"/>
          </p:nvPr>
        </p:nvSpPr>
        <p:spPr>
          <a:xfrm>
            <a:off x="1041225" y="1713959"/>
            <a:ext cx="6282058" cy="2298300"/>
          </a:xfrm>
          <a:prstGeom prst="rect">
            <a:avLst/>
          </a:prstGeom>
        </p:spPr>
        <p:txBody>
          <a:bodyPr spcFirstLastPara="1" wrap="square" lIns="91425" tIns="91425" rIns="91425" bIns="91425" anchor="t" anchorCtr="0">
            <a:noAutofit/>
          </a:bodyPr>
          <a:lstStyle/>
          <a:p>
            <a:pPr marL="0" indent="0">
              <a:buSzPts val="1100"/>
              <a:buNone/>
            </a:pPr>
            <a:r>
              <a:rPr lang="en-US" sz="1700" dirty="0"/>
              <a:t>Data deduplication is crucial for ensuring data accuracy and efficiency in analysis processes. Our Python-based project focuses on removing duplicate records from CSV files, streamlining data preprocessing and enhancing data quality. By leveraging Python's versatility, users can customize deduplication processes to their specific data needs. This project is vital for data analysts and professionals seeking to optimize storage resources and extract accurate insights from datasets. Through this initiative, we aim to advance data management practices and facilitate informed decision-making.</a:t>
            </a:r>
            <a:endParaRPr lang="en-IN" sz="1700" dirty="0"/>
          </a:p>
          <a:p>
            <a:pPr marL="0" lvl="0" indent="0" algn="l" rtl="0">
              <a:spcBef>
                <a:spcPts val="0"/>
              </a:spcBef>
              <a:spcAft>
                <a:spcPts val="0"/>
              </a:spcAft>
              <a:buClr>
                <a:schemeClr val="dk1"/>
              </a:buClr>
              <a:buSzPts val="1100"/>
              <a:buFont typeface="Arial"/>
              <a:buNone/>
            </a:pPr>
            <a:endParaRPr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3324240" y="2435500"/>
            <a:ext cx="4824420"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ABSTRACT</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39920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4"/>
          <p:cNvSpPr txBox="1">
            <a:spLocks noGrp="1"/>
          </p:cNvSpPr>
          <p:nvPr>
            <p:ph type="title"/>
          </p:nvPr>
        </p:nvSpPr>
        <p:spPr>
          <a:xfrm>
            <a:off x="533883" y="4497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12" name="Google Shape;406;p32">
            <a:extLst>
              <a:ext uri="{FF2B5EF4-FFF2-40B4-BE49-F238E27FC236}">
                <a16:creationId xmlns:a16="http://schemas.microsoft.com/office/drawing/2014/main" id="{C70D72AB-ED7B-9403-766C-D2B33A721EE4}"/>
              </a:ext>
            </a:extLst>
          </p:cNvPr>
          <p:cNvSpPr txBox="1">
            <a:spLocks noGrp="1"/>
          </p:cNvSpPr>
          <p:nvPr>
            <p:ph type="subTitle" idx="1"/>
          </p:nvPr>
        </p:nvSpPr>
        <p:spPr>
          <a:xfrm>
            <a:off x="720000" y="1212252"/>
            <a:ext cx="7703999" cy="3092709"/>
          </a:xfrm>
          <a:prstGeom prst="rect">
            <a:avLst/>
          </a:prstGeom>
        </p:spPr>
        <p:txBody>
          <a:bodyPr spcFirstLastPara="1" wrap="square" lIns="91425" tIns="91425" rIns="91425" bIns="91425" anchor="t" anchorCtr="0">
            <a:noAutofit/>
          </a:bodyPr>
          <a:lstStyle/>
          <a:p>
            <a:pPr marL="0" indent="0">
              <a:buSzPts val="1100"/>
              <a:buNone/>
            </a:pPr>
            <a:r>
              <a:rPr lang="en-US" sz="1700" dirty="0"/>
              <a:t>This project, titled "</a:t>
            </a:r>
            <a:r>
              <a:rPr lang="en-US" sz="1700" dirty="0" err="1"/>
              <a:t>PyDedupe</a:t>
            </a:r>
            <a:r>
              <a:rPr lang="en-US" sz="1700" dirty="0"/>
              <a:t>: Python-based Data Deduplication Tool for CSV Files," addresses the critical need for efficient data deduplication in data management. Duplicate records within datasets can significantly compromise data accuracy, inflate storage costs, and impede data processing. Existing solutions often lack the flexibility and scalability required to handle diverse and large datasets effectively. Our proposed tool leverages Python's capabilities and the CSV module to provide a user-friendly, customizable, and scalable solution for identifying and removing duplicate records based on specified criteria. By enhancing data quality, optimizing storage resources, and streamlining data analysis workflows, </a:t>
            </a:r>
            <a:r>
              <a:rPr lang="en-US" sz="1700" dirty="0" err="1"/>
              <a:t>PyDedupe</a:t>
            </a:r>
            <a:r>
              <a:rPr lang="en-US" sz="1700" dirty="0"/>
              <a:t> aims to support data analysts, researchers, and professionals in achieving more accurate insights and informed decision-making.</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3134472" y="2435500"/>
            <a:ext cx="501418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PROBLEM STATEMENT</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03</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27887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15" name="TextBox 14">
            <a:extLst>
              <a:ext uri="{FF2B5EF4-FFF2-40B4-BE49-F238E27FC236}">
                <a16:creationId xmlns:a16="http://schemas.microsoft.com/office/drawing/2014/main" id="{821A2194-5CD1-EC1B-1E32-1D80F7EFD8E1}"/>
              </a:ext>
            </a:extLst>
          </p:cNvPr>
          <p:cNvSpPr txBox="1"/>
          <p:nvPr/>
        </p:nvSpPr>
        <p:spPr>
          <a:xfrm>
            <a:off x="720000" y="1334327"/>
            <a:ext cx="7898018"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Gill Sans MT"/>
                <a:ea typeface="+mn-ea"/>
                <a:cs typeface="+mn-cs"/>
              </a:rPr>
              <a:t>Duplicate records in CSV files hinder data accuracy and analysis efficiency. Existing solutions lack flexibility and scalability for effective data preprocessing. Hence, there's a demand for a user-friendly tool to efficiently identify and remove duplicates from CSV datasets. Customizable deduplication criteria aim to enhance data quality and optimize storage. This tool streamlines data analysis processes, enabling more accurate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3134472" y="2435500"/>
            <a:ext cx="5014188" cy="153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GAP ANALYSIS</a:t>
            </a:r>
            <a:endParaRPr dirty="0"/>
          </a:p>
        </p:txBody>
      </p:sp>
      <p:sp>
        <p:nvSpPr>
          <p:cNvPr id="413" name="Google Shape;413;p33"/>
          <p:cNvSpPr txBox="1">
            <a:spLocks noGrp="1"/>
          </p:cNvSpPr>
          <p:nvPr>
            <p:ph type="title" idx="2"/>
          </p:nvPr>
        </p:nvSpPr>
        <p:spPr>
          <a:xfrm>
            <a:off x="6674014" y="1506938"/>
            <a:ext cx="1474500" cy="8418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04</a:t>
            </a:r>
            <a:endParaRPr dirty="0"/>
          </a:p>
        </p:txBody>
      </p:sp>
      <p:grpSp>
        <p:nvGrpSpPr>
          <p:cNvPr id="414" name="Google Shape;414;p33"/>
          <p:cNvGrpSpPr/>
          <p:nvPr/>
        </p:nvGrpSpPr>
        <p:grpSpPr>
          <a:xfrm>
            <a:off x="-4896949" y="-4135552"/>
            <a:ext cx="14980516" cy="14319171"/>
            <a:chOff x="-4896949" y="-4135552"/>
            <a:chExt cx="14980516" cy="14319171"/>
          </a:xfrm>
        </p:grpSpPr>
        <p:grpSp>
          <p:nvGrpSpPr>
            <p:cNvPr id="415" name="Google Shape;415;p33"/>
            <p:cNvGrpSpPr/>
            <p:nvPr/>
          </p:nvGrpSpPr>
          <p:grpSpPr>
            <a:xfrm rot="-5400000" flipH="1">
              <a:off x="-4802430" y="-1617120"/>
              <a:ext cx="8045194" cy="8234233"/>
              <a:chOff x="2442960" y="-713814"/>
              <a:chExt cx="5735915" cy="5870692"/>
            </a:xfrm>
          </p:grpSpPr>
          <p:sp>
            <p:nvSpPr>
              <p:cNvPr id="416" name="Google Shape;416;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7" name="Google Shape;417;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18" name="Google Shape;418;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19" name="Google Shape;419;p33"/>
            <p:cNvGrpSpPr/>
            <p:nvPr/>
          </p:nvGrpSpPr>
          <p:grpSpPr>
            <a:xfrm rot="10800000" flipH="1">
              <a:off x="4057415" y="4015869"/>
              <a:ext cx="6026152" cy="6167749"/>
              <a:chOff x="2442960" y="-713814"/>
              <a:chExt cx="5735915" cy="5870692"/>
            </a:xfrm>
          </p:grpSpPr>
          <p:sp>
            <p:nvSpPr>
              <p:cNvPr id="420" name="Google Shape;420;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1" name="Google Shape;421;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2" name="Google Shape;422;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nvGrpSpPr>
            <p:cNvPr id="423" name="Google Shape;423;p33"/>
            <p:cNvGrpSpPr/>
            <p:nvPr/>
          </p:nvGrpSpPr>
          <p:grpSpPr>
            <a:xfrm flipH="1">
              <a:off x="3219095" y="-4135552"/>
              <a:ext cx="5735915" cy="5870692"/>
              <a:chOff x="2442960" y="-713814"/>
              <a:chExt cx="5735915" cy="5870692"/>
            </a:xfrm>
          </p:grpSpPr>
          <p:sp>
            <p:nvSpPr>
              <p:cNvPr id="424" name="Google Shape;424;p33"/>
              <p:cNvSpPr/>
              <p:nvPr/>
            </p:nvSpPr>
            <p:spPr>
              <a:xfrm rot="-2700000">
                <a:off x="3269889" y="400708"/>
                <a:ext cx="3940140" cy="3940140"/>
              </a:xfrm>
              <a:prstGeom prst="roundRect">
                <a:avLst>
                  <a:gd name="adj" fmla="val 13996"/>
                </a:avLst>
              </a:prstGeom>
              <a:solidFill>
                <a:schemeClr val="dk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5" name="Google Shape;425;p33"/>
              <p:cNvSpPr/>
              <p:nvPr/>
            </p:nvSpPr>
            <p:spPr>
              <a:xfrm rot="-2700000">
                <a:off x="3422705" y="246812"/>
                <a:ext cx="3940140" cy="3940140"/>
              </a:xfrm>
              <a:prstGeom prst="roundRect">
                <a:avLst>
                  <a:gd name="adj" fmla="val 13996"/>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426" name="Google Shape;426;p33"/>
              <p:cNvSpPr/>
              <p:nvPr/>
            </p:nvSpPr>
            <p:spPr>
              <a:xfrm rot="-2700000">
                <a:off x="3258990" y="102216"/>
                <a:ext cx="3940140" cy="3940140"/>
              </a:xfrm>
              <a:prstGeom prst="roundRect">
                <a:avLst>
                  <a:gd name="adj" fmla="val 13996"/>
                </a:avLst>
              </a:pr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grpSp>
      </p:grpSp>
    </p:spTree>
    <p:extLst>
      <p:ext uri="{BB962C8B-B14F-4D97-AF65-F5344CB8AC3E}">
        <p14:creationId xmlns:p14="http://schemas.microsoft.com/office/powerpoint/2010/main" val="307667211"/>
      </p:ext>
    </p:extLst>
  </p:cSld>
  <p:clrMapOvr>
    <a:masterClrMapping/>
  </p:clrMapOvr>
</p:sld>
</file>

<file path=ppt/theme/theme1.xml><?xml version="1.0" encoding="utf-8"?>
<a:theme xmlns:a="http://schemas.openxmlformats.org/drawingml/2006/main" name="Fiscal Annual Planning Project Proposal by Slidesgo">
  <a:themeElements>
    <a:clrScheme name="Simple Light">
      <a:dk1>
        <a:srgbClr val="191919"/>
      </a:dk1>
      <a:lt1>
        <a:srgbClr val="FFFFFF"/>
      </a:lt1>
      <a:dk2>
        <a:srgbClr val="CCCCCC"/>
      </a:dk2>
      <a:lt2>
        <a:srgbClr val="444444"/>
      </a:lt2>
      <a:accent1>
        <a:srgbClr val="EFEFEF"/>
      </a:accent1>
      <a:accent2>
        <a:srgbClr val="999999"/>
      </a:accent2>
      <a:accent3>
        <a:srgbClr val="666666"/>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1163</Words>
  <Application>Microsoft Office PowerPoint</Application>
  <PresentationFormat>On-screen Show (16:9)</PresentationFormat>
  <Paragraphs>123</Paragraphs>
  <Slides>31</Slides>
  <Notes>30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Wingdings</vt:lpstr>
      <vt:lpstr>Times New Roman</vt:lpstr>
      <vt:lpstr>Anaheim</vt:lpstr>
      <vt:lpstr>Open Sans</vt:lpstr>
      <vt:lpstr>Poppins</vt:lpstr>
      <vt:lpstr>Nunito Light</vt:lpstr>
      <vt:lpstr>Raleway</vt:lpstr>
      <vt:lpstr>Gill Sans MT</vt:lpstr>
      <vt:lpstr>Didact Gothic</vt:lpstr>
      <vt:lpstr>Proxima Nova Semibold</vt:lpstr>
      <vt:lpstr>Proxima Nova</vt:lpstr>
      <vt:lpstr>Arial</vt:lpstr>
      <vt:lpstr>Fiscal Annual Planning Project Proposal by Slidesgo</vt:lpstr>
      <vt:lpstr>Slidesgo Final Pages</vt:lpstr>
      <vt:lpstr>Data Deduplication Tool for CSV Files</vt:lpstr>
      <vt:lpstr>TABLE OF CONTENTS</vt:lpstr>
      <vt:lpstr>INTRODUCTION</vt:lpstr>
      <vt:lpstr>INTRODUCTION</vt:lpstr>
      <vt:lpstr>ABSTRACT</vt:lpstr>
      <vt:lpstr>ABSTRACT</vt:lpstr>
      <vt:lpstr>PROBLEM STATEMENT</vt:lpstr>
      <vt:lpstr>PROBLEM STATEMENT</vt:lpstr>
      <vt:lpstr>GAP ANALYSIS</vt:lpstr>
      <vt:lpstr>GAP ANALYSIS (Current State and Identified Gaps)</vt:lpstr>
      <vt:lpstr>Gap Analysis (Proposed Solution and Expected Impact)</vt:lpstr>
      <vt:lpstr>OBJECTIVES</vt:lpstr>
      <vt:lpstr>OBJECTIVES</vt:lpstr>
      <vt:lpstr>PROPOSED SYSTEM</vt:lpstr>
      <vt:lpstr>PROPOSED SYSTEM</vt:lpstr>
      <vt:lpstr>FLOW DIAGRAM FOR HANDLING DATA</vt:lpstr>
      <vt:lpstr>PowerPoint Presentation</vt:lpstr>
      <vt:lpstr>CODE  &amp; OUTPUTS</vt:lpstr>
      <vt:lpstr>MODULES</vt:lpstr>
      <vt:lpstr>DEFINITION FUNCTION OF THE PROGRAM</vt:lpstr>
      <vt:lpstr>LOGGING IN FUNCTION</vt:lpstr>
      <vt:lpstr>DATASET</vt:lpstr>
      <vt:lpstr>OUTPUT OF THE PROGRAM</vt:lpstr>
      <vt:lpstr>LOGGING IN DETIALS</vt:lpstr>
      <vt:lpstr>SCOPE</vt:lpstr>
      <vt:lpstr>SCOPE</vt:lpstr>
      <vt:lpstr>REQUIREMENTS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Vamsi Purna</cp:lastModifiedBy>
  <cp:revision>9</cp:revision>
  <dcterms:modified xsi:type="dcterms:W3CDTF">2024-07-23T04:48:15Z</dcterms:modified>
</cp:coreProperties>
</file>