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5" r:id="rId5"/>
    <p:sldId id="266" r:id="rId6"/>
    <p:sldId id="263"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4/4/2025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4/4/2025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4/4/2025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4/4/2025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805" indent="-344805"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6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92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100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6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87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05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77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1.xml" /><Relationship Id="rId1" Type="http://schemas.openxmlformats.org/officeDocument/2006/relationships/tags" Target="../tags/tag1.xml" /><Relationship Id="rId4" Type="http://schemas.openxmlformats.org/officeDocument/2006/relationships/image" Target="../media/image4.png"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7440" y="2718435"/>
            <a:ext cx="5357495" cy="1026795"/>
          </a:xfrm>
        </p:spPr>
        <p:txBody>
          <a:bodyPr>
            <a:normAutofit fontScale="50000"/>
          </a:bodyPr>
          <a:lstStyle/>
          <a:p>
            <a:pPr algn="ctr" fontAlgn="auto">
              <a:spcBef>
                <a:spcPts val="0"/>
              </a:spcBef>
              <a:spcAft>
                <a:spcPts val="0"/>
              </a:spcAft>
              <a:defRPr/>
            </a:pPr>
            <a:r>
              <a:rPr lang="en-US" sz="4800" b="1" dirty="0">
                <a:solidFill>
                  <a:schemeClr val="tx2">
                    <a:lumMod val="75000"/>
                  </a:schemeClr>
                </a:solidFill>
                <a:effectLst>
                  <a:outerShdw blurRad="38100" dist="25400" dir="5400000" algn="ctr" rotWithShape="0">
                    <a:srgbClr val="6E747A">
                      <a:alpha val="43000"/>
                    </a:srgbClr>
                  </a:outerShdw>
                </a:effectLst>
                <a:latin typeface="Cascadia Code SemiBold" panose="020B0609020000020004" charset="0"/>
                <a:ea typeface="Calibri" panose="020F0502020204030204" charset="0"/>
                <a:cs typeface="Cascadia Code SemiBold" panose="020B0609020000020004" charset="0"/>
                <a:sym typeface="+mn-ea"/>
              </a:rPr>
              <a:t>Real Time Age and Gender Classification</a:t>
            </a:r>
            <a:endParaRPr lang="en-IN" sz="4800" dirty="0"/>
          </a:p>
        </p:txBody>
      </p:sp>
      <p:pic>
        <p:nvPicPr>
          <p:cNvPr id="4" name="Content Placeholder 3"/>
          <p:cNvPicPr>
            <a:picLocks noChangeAspect="1"/>
          </p:cNvPicPr>
          <p:nvPr/>
        </p:nvPicPr>
        <p:blipFill>
          <a:blip r:embed="rId4"/>
          <a:stretch>
            <a:fillRect/>
          </a:stretch>
        </p:blipFill>
        <p:spPr>
          <a:xfrm>
            <a:off x="1095185" y="242374"/>
            <a:ext cx="7681057" cy="783764"/>
          </a:xfrm>
          <a:prstGeom prst="rect">
            <a:avLst/>
          </a:prstGeom>
          <a:noFill/>
        </p:spPr>
      </p:pic>
      <p:sp>
        <p:nvSpPr>
          <p:cNvPr id="5" name="TextBox 6"/>
          <p:cNvSpPr txBox="1">
            <a:spLocks noGrp="1" noChangeArrowheads="1"/>
          </p:cNvSpPr>
          <p:nvPr>
            <p:ph type="ctrTitle"/>
          </p:nvPr>
        </p:nvSpPr>
        <p:spPr bwMode="auto">
          <a:xfrm>
            <a:off x="1163638" y="5300414"/>
            <a:ext cx="3001962" cy="1224915"/>
          </a:xfrm>
          <a:prstGeom prst="rect">
            <a:avLst/>
          </a:prstGeom>
          <a:noFill/>
          <a:ln w="9525">
            <a:noFill/>
            <a:miter lim="800000"/>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Guide :</a:t>
            </a:r>
            <a:br>
              <a:rPr lang="en-IN" b="1">
                <a:latin typeface="Times New Roman" panose="02020603050405020304" pitchFamily="18" charset="0"/>
                <a:cs typeface="Times New Roman" panose="02020603050405020304" pitchFamily="18" charset="0"/>
              </a:rPr>
            </a:br>
            <a:r>
              <a:rPr lang="en-IN" sz="1600" b="1" dirty="0" err="1">
                <a:latin typeface="Times New Roman" panose="02020603050405020304" pitchFamily="18" charset="0"/>
                <a:cs typeface="Times New Roman" panose="02020603050405020304" pitchFamily="18" charset="0"/>
                <a:sym typeface="+mn-ea"/>
              </a:rPr>
              <a:t>Mr.</a:t>
            </a:r>
            <a:r>
              <a:rPr lang="en-US" altLang="en-IN" sz="1600" b="1" dirty="0" err="1">
                <a:latin typeface="Times New Roman" panose="02020603050405020304" pitchFamily="18" charset="0"/>
                <a:cs typeface="Times New Roman" panose="02020603050405020304" pitchFamily="18" charset="0"/>
                <a:sym typeface="+mn-ea"/>
              </a:rPr>
              <a:t>A.KIRAN KUMAR </a:t>
            </a:r>
            <a:br>
              <a:rPr lang="en-IN" sz="1600" b="1" dirty="0" err="1">
                <a:latin typeface="Times New Roman" panose="02020603050405020304" pitchFamily="18" charset="0"/>
                <a:cs typeface="Times New Roman" panose="02020603050405020304" pitchFamily="18" charset="0"/>
                <a:sym typeface="+mn-ea"/>
              </a:rPr>
            </a:br>
            <a:r>
              <a:rPr lang="en-IN" sz="1600" dirty="0">
                <a:latin typeface="Times New Roman" panose="02020603050405020304" pitchFamily="18" charset="0"/>
                <a:cs typeface="Times New Roman" panose="02020603050405020304" pitchFamily="18" charset="0"/>
                <a:sym typeface="+mn-ea"/>
              </a:rPr>
              <a:t>Assistant Professor</a:t>
            </a:r>
            <a:r>
              <a:rPr lang="en-US" altLang="en-IN" sz="1600"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rPr>
              <a:t>Department of  Data Science.            	</a:t>
            </a:r>
            <a:endParaRPr lang="en-US" dirty="0">
              <a:latin typeface="Times New Roman" panose="02020603050405020304" pitchFamily="18" charset="0"/>
              <a:cs typeface="Times New Roman" panose="02020603050405020304" pitchFamily="18" charset="0"/>
            </a:endParaRPr>
          </a:p>
        </p:txBody>
      </p:sp>
      <p:graphicFrame>
        <p:nvGraphicFramePr>
          <p:cNvPr id="15" name="Table 14"/>
          <p:cNvGraphicFramePr>
            <a:graphicFrameLocks noGrp="1"/>
          </p:cNvGraphicFramePr>
          <p:nvPr>
            <p:custDataLst>
              <p:tags r:id="rId1"/>
            </p:custDataLst>
          </p:nvPr>
        </p:nvGraphicFramePr>
        <p:xfrm>
          <a:off x="3724275" y="5005705"/>
          <a:ext cx="5170170" cy="1496695"/>
        </p:xfrm>
        <a:graphic>
          <a:graphicData uri="http://schemas.openxmlformats.org/drawingml/2006/table">
            <a:tbl>
              <a:tblPr firstRow="1" bandRow="1">
                <a:tableStyleId>{D7AC3CCA-C797-4891-BE02-D94E43425B78}</a:tableStyleId>
              </a:tblPr>
              <a:tblGrid>
                <a:gridCol w="3376930">
                  <a:extLst>
                    <a:ext uri="{9D8B030D-6E8A-4147-A177-3AD203B41FA5}">
                      <a16:colId xmlns:a16="http://schemas.microsoft.com/office/drawing/2014/main" val="20000"/>
                    </a:ext>
                  </a:extLst>
                </a:gridCol>
                <a:gridCol w="1793240">
                  <a:extLst>
                    <a:ext uri="{9D8B030D-6E8A-4147-A177-3AD203B41FA5}">
                      <a16:colId xmlns:a16="http://schemas.microsoft.com/office/drawing/2014/main" val="20001"/>
                    </a:ext>
                  </a:extLst>
                </a:gridCol>
              </a:tblGrid>
              <a:tr h="399415">
                <a:tc>
                  <a:txBody>
                    <a:bodyPr/>
                    <a:lstStyle/>
                    <a:p>
                      <a:r>
                        <a:rPr lang="en-IN" sz="1600" dirty="0">
                          <a:latin typeface="Bahnschrift" panose="020B0502040204020203" charset="0"/>
                          <a:cs typeface="Bahnschrift" panose="020B0502040204020203" charset="0"/>
                        </a:rPr>
                        <a:t>TEAM MEMBERS</a:t>
                      </a:r>
                    </a:p>
                  </a:txBody>
                  <a:tcPr>
                    <a:solidFill>
                      <a:schemeClr val="accent1">
                        <a:lumMod val="20000"/>
                        <a:lumOff val="80000"/>
                      </a:schemeClr>
                    </a:solidFill>
                  </a:tcPr>
                </a:tc>
                <a:tc>
                  <a:txBody>
                    <a:bodyPr/>
                    <a:lstStyle/>
                    <a:p>
                      <a:r>
                        <a:rPr lang="en-IN" sz="1600" dirty="0">
                          <a:latin typeface="Bahnschrift" panose="020B0502040204020203" charset="0"/>
                          <a:cs typeface="Bahnschrift" panose="020B0502040204020203" charset="0"/>
                        </a:rPr>
                        <a:t>ROLL NUMBERS</a:t>
                      </a:r>
                    </a:p>
                  </a:txBody>
                  <a:tcPr>
                    <a:solidFill>
                      <a:schemeClr val="accent1">
                        <a:lumMod val="20000"/>
                        <a:lumOff val="80000"/>
                      </a:schemeClr>
                    </a:solidFill>
                  </a:tcPr>
                </a:tc>
                <a:extLst>
                  <a:ext uri="{0D108BD9-81ED-4DB2-BD59-A6C34878D82A}">
                    <a16:rowId xmlns:a16="http://schemas.microsoft.com/office/drawing/2014/main" val="10000"/>
                  </a:ext>
                </a:extLst>
              </a:tr>
              <a:tr h="365760">
                <a:tc>
                  <a:txBody>
                    <a:bodyPr/>
                    <a:lstStyle/>
                    <a:p>
                      <a:r>
                        <a:rPr lang="en-IN" sz="1800" dirty="0">
                          <a:latin typeface="Calibri" panose="020F0502020204030204" charset="0"/>
                          <a:cs typeface="Calibri" panose="020F0502020204030204" charset="0"/>
                        </a:rPr>
                        <a:t>K.</a:t>
                      </a:r>
                      <a:r>
                        <a:rPr lang="en-US" altLang="en-IN" sz="1800" dirty="0">
                          <a:latin typeface="Calibri" panose="020F0502020204030204" charset="0"/>
                          <a:cs typeface="Calibri" panose="020F0502020204030204" charset="0"/>
                        </a:rPr>
                        <a:t> PURNA VAMSI </a:t>
                      </a:r>
                      <a:r>
                        <a:rPr lang="en-IN" sz="1800" dirty="0">
                          <a:latin typeface="Calibri" panose="020F0502020204030204" charset="0"/>
                          <a:cs typeface="Calibri" panose="020F0502020204030204" charset="0"/>
                        </a:rPr>
                        <a:t>(Team</a:t>
                      </a:r>
                      <a:r>
                        <a:rPr lang="en-US" altLang="en-IN" sz="1800" dirty="0">
                          <a:latin typeface="Calibri" panose="020F0502020204030204" charset="0"/>
                          <a:cs typeface="Calibri" panose="020F0502020204030204" charset="0"/>
                        </a:rPr>
                        <a:t> </a:t>
                      </a:r>
                      <a:r>
                        <a:rPr lang="en-IN" sz="1800" dirty="0">
                          <a:latin typeface="Calibri" panose="020F0502020204030204" charset="0"/>
                          <a:cs typeface="Calibri" panose="020F0502020204030204" charset="0"/>
                        </a:rPr>
                        <a:t>Lead)</a:t>
                      </a:r>
                    </a:p>
                  </a:txBody>
                  <a:tcPr>
                    <a:noFill/>
                  </a:tcPr>
                </a:tc>
                <a:tc>
                  <a:txBody>
                    <a:bodyPr/>
                    <a:lstStyle/>
                    <a:p>
                      <a:pPr algn="ctr"/>
                      <a:r>
                        <a:rPr lang="en-IN" sz="1600" dirty="0">
                          <a:latin typeface="Calibri" panose="020F0502020204030204" charset="0"/>
                          <a:cs typeface="Calibri" panose="020F0502020204030204" charset="0"/>
                        </a:rPr>
                        <a:t>22R21A67</a:t>
                      </a:r>
                      <a:r>
                        <a:rPr lang="en-US" altLang="en-IN" sz="1600" dirty="0">
                          <a:latin typeface="Calibri" panose="020F0502020204030204" charset="0"/>
                          <a:cs typeface="Calibri" panose="020F0502020204030204" charset="0"/>
                        </a:rPr>
                        <a:t>87</a:t>
                      </a:r>
                    </a:p>
                  </a:txBody>
                  <a:tcPr>
                    <a:noFill/>
                  </a:tcPr>
                </a:tc>
                <a:extLst>
                  <a:ext uri="{0D108BD9-81ED-4DB2-BD59-A6C34878D82A}">
                    <a16:rowId xmlns:a16="http://schemas.microsoft.com/office/drawing/2014/main" val="10001"/>
                  </a:ext>
                </a:extLst>
              </a:tr>
              <a:tr h="365760">
                <a:tc>
                  <a:txBody>
                    <a:bodyPr/>
                    <a:lstStyle/>
                    <a:p>
                      <a:r>
                        <a:rPr lang="en-US" altLang="en-IN" sz="1800" dirty="0">
                          <a:latin typeface="Calibri" panose="020F0502020204030204" charset="0"/>
                          <a:cs typeface="Calibri" panose="020F0502020204030204" charset="0"/>
                        </a:rPr>
                        <a:t>G. SAI TEJA</a:t>
                      </a:r>
                    </a:p>
                  </a:txBody>
                  <a:tcPr>
                    <a:noFill/>
                  </a:tcPr>
                </a:tc>
                <a:tc>
                  <a:txBody>
                    <a:bodyPr/>
                    <a:lstStyle/>
                    <a:p>
                      <a:pPr algn="ctr"/>
                      <a:r>
                        <a:rPr lang="en-IN" sz="1600" dirty="0">
                          <a:latin typeface="Calibri" panose="020F0502020204030204" charset="0"/>
                          <a:cs typeface="Calibri" panose="020F0502020204030204" charset="0"/>
                        </a:rPr>
                        <a:t>22R21A678</a:t>
                      </a:r>
                      <a:r>
                        <a:rPr lang="en-US" altLang="en-IN" sz="1600" dirty="0">
                          <a:latin typeface="Calibri" panose="020F0502020204030204" charset="0"/>
                          <a:cs typeface="Calibri" panose="020F0502020204030204" charset="0"/>
                        </a:rPr>
                        <a:t>2</a:t>
                      </a:r>
                    </a:p>
                  </a:txBody>
                  <a:tcPr>
                    <a:noFill/>
                  </a:tcPr>
                </a:tc>
                <a:extLst>
                  <a:ext uri="{0D108BD9-81ED-4DB2-BD59-A6C34878D82A}">
                    <a16:rowId xmlns:a16="http://schemas.microsoft.com/office/drawing/2014/main" val="10002"/>
                  </a:ext>
                </a:extLst>
              </a:tr>
              <a:tr h="365760">
                <a:tc>
                  <a:txBody>
                    <a:bodyPr/>
                    <a:lstStyle/>
                    <a:p>
                      <a:r>
                        <a:rPr lang="en-US" altLang="en-IN" sz="1800" dirty="0">
                          <a:latin typeface="Calibri" panose="020F0502020204030204" charset="0"/>
                          <a:cs typeface="Calibri" panose="020F0502020204030204" charset="0"/>
                        </a:rPr>
                        <a:t>B. CHANDRA SHEKHAR</a:t>
                      </a:r>
                    </a:p>
                  </a:txBody>
                  <a:tcPr>
                    <a:noFill/>
                  </a:tcPr>
                </a:tc>
                <a:tc>
                  <a:txBody>
                    <a:bodyPr/>
                    <a:lstStyle/>
                    <a:p>
                      <a:pPr algn="ctr"/>
                      <a:r>
                        <a:rPr lang="en-IN" sz="1600" dirty="0">
                          <a:latin typeface="Calibri" panose="020F0502020204030204" charset="0"/>
                          <a:cs typeface="Calibri" panose="020F0502020204030204" charset="0"/>
                        </a:rPr>
                        <a:t>2</a:t>
                      </a:r>
                      <a:r>
                        <a:rPr lang="en-US" altLang="en-IN" sz="1600" dirty="0">
                          <a:latin typeface="Calibri" panose="020F0502020204030204" charset="0"/>
                          <a:cs typeface="Calibri" panose="020F0502020204030204" charset="0"/>
                        </a:rPr>
                        <a:t>3R25A6710</a:t>
                      </a:r>
                    </a:p>
                  </a:txBody>
                  <a:tcPr>
                    <a:noFill/>
                  </a:tcPr>
                </a:tc>
                <a:extLst>
                  <a:ext uri="{0D108BD9-81ED-4DB2-BD59-A6C34878D82A}">
                    <a16:rowId xmlns:a16="http://schemas.microsoft.com/office/drawing/2014/main" val="10003"/>
                  </a:ext>
                </a:extLst>
              </a:tr>
            </a:tbl>
          </a:graphicData>
        </a:graphic>
      </p:graphicFrame>
      <p:sp>
        <p:nvSpPr>
          <p:cNvPr id="2" name="Text Box 1"/>
          <p:cNvSpPr txBox="1"/>
          <p:nvPr/>
        </p:nvSpPr>
        <p:spPr>
          <a:xfrm>
            <a:off x="2261235" y="1026160"/>
            <a:ext cx="5589905" cy="1282065"/>
          </a:xfrm>
          <a:prstGeom prst="rect">
            <a:avLst/>
          </a:prstGeom>
          <a:noFill/>
        </p:spPr>
        <p:txBody>
          <a:bodyPr wrap="square" rtlCol="0" anchor="t">
            <a:noAutofit/>
          </a:bodyPr>
          <a:lstStyle/>
          <a:p>
            <a:pPr algn="ctr"/>
            <a:r>
              <a:rPr lang="en-US" b="1" dirty="0">
                <a:latin typeface="Times New Roman" panose="02020603050405020304" pitchFamily="18" charset="0"/>
                <a:cs typeface="Times New Roman" panose="02020603050405020304" pitchFamily="18" charset="0"/>
                <a:sym typeface="+mn-ea"/>
              </a:rPr>
              <a:t>Department of </a:t>
            </a:r>
            <a:r>
              <a:rPr lang="en-US" b="1" dirty="0" err="1">
                <a:latin typeface="Times New Roman" panose="02020603050405020304" pitchFamily="18" charset="0"/>
                <a:cs typeface="Times New Roman" panose="02020603050405020304" pitchFamily="18" charset="0"/>
                <a:sym typeface="+mn-ea"/>
              </a:rPr>
              <a:t>DataScience</a:t>
            </a:r>
            <a:r>
              <a:rPr lang="en-US" b="1" dirty="0">
                <a:latin typeface="Times New Roman" panose="02020603050405020304" pitchFamily="18" charset="0"/>
                <a:cs typeface="Times New Roman" panose="02020603050405020304" pitchFamily="18" charset="0"/>
                <a:sym typeface="+mn-ea"/>
              </a:rPr>
              <a:t> and </a:t>
            </a:r>
            <a:r>
              <a:rPr lang="en-US" b="1" dirty="0" err="1">
                <a:latin typeface="Times New Roman" panose="02020603050405020304" pitchFamily="18" charset="0"/>
                <a:cs typeface="Times New Roman" panose="02020603050405020304" pitchFamily="18" charset="0"/>
                <a:sym typeface="+mn-ea"/>
              </a:rPr>
              <a:t>CyberSecurity</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sym typeface="+mn-ea"/>
              </a:rPr>
              <a:t>III </a:t>
            </a:r>
            <a:r>
              <a:rPr lang="en-US" b="1" dirty="0" err="1">
                <a:latin typeface="Times New Roman" panose="02020603050405020304" pitchFamily="18" charset="0"/>
                <a:cs typeface="Times New Roman" panose="02020603050405020304" pitchFamily="18" charset="0"/>
                <a:sym typeface="+mn-ea"/>
              </a:rPr>
              <a:t>B.Tech</a:t>
            </a:r>
            <a:r>
              <a:rPr lang="en-US" b="1" dirty="0">
                <a:latin typeface="Times New Roman" panose="02020603050405020304" pitchFamily="18" charset="0"/>
                <a:cs typeface="Times New Roman" panose="02020603050405020304" pitchFamily="18" charset="0"/>
                <a:sym typeface="+mn-ea"/>
              </a:rPr>
              <a:t> II Semester Industrial Oriented Mini Project-2025</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sym typeface="+mn-ea"/>
              </a:rPr>
              <a:t>Submitted by</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sym typeface="+mn-ea"/>
              </a:rPr>
              <a:t>  Team - 9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834" y="2729989"/>
            <a:ext cx="7958331" cy="1077229"/>
          </a:xfrm>
        </p:spPr>
        <p:txBody>
          <a:bodyPr/>
          <a:lstStyle/>
          <a:p>
            <a:pPr algn="ctr"/>
            <a:r>
              <a:rPr lang="en-US" dirty="0"/>
              <a:t>THANK YOU</a:t>
            </a:r>
            <a:endParaRPr lang="en-IN" dirty="0"/>
          </a:p>
        </p:txBody>
      </p:sp>
      <p:pic>
        <p:nvPicPr>
          <p:cNvPr id="3" name="Content Placeholder 3"/>
          <p:cNvPicPr>
            <a:picLocks noChangeAspect="1"/>
          </p:cNvPicPr>
          <p:nvPr/>
        </p:nvPicPr>
        <p:blipFill>
          <a:blip r:embed="rId2"/>
          <a:stretch>
            <a:fillRect/>
          </a:stretch>
        </p:blipFill>
        <p:spPr>
          <a:xfrm>
            <a:off x="2036443" y="554249"/>
            <a:ext cx="8342121" cy="85121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5275" y="1865754"/>
            <a:ext cx="7958331" cy="1077229"/>
          </a:xfrm>
        </p:spPr>
        <p:txBody>
          <a:bodyPr/>
          <a:lstStyle/>
          <a:p>
            <a:pPr algn="ctr"/>
            <a:r>
              <a:rPr lang="en-US" dirty="0"/>
              <a:t>ABSTRACT</a:t>
            </a:r>
            <a:endParaRPr lang="en-IN" dirty="0"/>
          </a:p>
        </p:txBody>
      </p:sp>
      <p:pic>
        <p:nvPicPr>
          <p:cNvPr id="3" name="Content Placeholder 3"/>
          <p:cNvPicPr>
            <a:picLocks noChangeAspect="1"/>
          </p:cNvPicPr>
          <p:nvPr/>
        </p:nvPicPr>
        <p:blipFill>
          <a:blip r:embed="rId2"/>
          <a:stretch>
            <a:fillRect/>
          </a:stretch>
        </p:blipFill>
        <p:spPr>
          <a:xfrm>
            <a:off x="2265045" y="613516"/>
            <a:ext cx="8176174" cy="834285"/>
          </a:xfrm>
          <a:prstGeom prst="rect">
            <a:avLst/>
          </a:prstGeom>
          <a:noFill/>
        </p:spPr>
      </p:pic>
      <p:sp>
        <p:nvSpPr>
          <p:cNvPr id="4" name="Text Box 3"/>
          <p:cNvSpPr txBox="1"/>
          <p:nvPr/>
        </p:nvSpPr>
        <p:spPr>
          <a:xfrm>
            <a:off x="1478915" y="2684145"/>
            <a:ext cx="9274810" cy="3315335"/>
          </a:xfrm>
          <a:prstGeom prst="rect">
            <a:avLst/>
          </a:prstGeom>
          <a:noFill/>
        </p:spPr>
        <p:txBody>
          <a:bodyPr wrap="square" rtlCol="0">
            <a:noAutofit/>
          </a:bodyPr>
          <a:lstStyle/>
          <a:p>
            <a:r>
              <a:rPr lang="en-US" altLang="en-US"/>
              <a:t>This project aims to develop a real-time age and gender classification system using deep learning and computer vision techniques. By leveraging pre-trained convolutional neural networks (CNNs) and fine-tuning them for age and gender prediction, the system can analyze live video streams or static images. The process involves detecting faces from input frames using OpenCV, followed by cropping and preprocessing the detected faces for model inference. The model classifies age as a continuous value (age prediction) and gender as a binary label (male or female). The system is designed to run efficiently in real time, making it suitable for applications like security systems, user personalization, and demographic analysis. Optimizations such as model quantization and transfer learning are employed to ensure high accuracy and fast processing speed.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808" y="1900256"/>
            <a:ext cx="7958331" cy="1077229"/>
          </a:xfrm>
        </p:spPr>
        <p:txBody>
          <a:bodyPr/>
          <a:lstStyle/>
          <a:p>
            <a:pPr algn="ctr"/>
            <a:r>
              <a:rPr lang="en-US" dirty="0"/>
              <a:t>LITERATURE</a:t>
            </a:r>
            <a:endParaRPr lang="en-IN" dirty="0"/>
          </a:p>
        </p:txBody>
      </p:sp>
      <p:pic>
        <p:nvPicPr>
          <p:cNvPr id="3" name="Content Placeholder 3"/>
          <p:cNvPicPr>
            <a:picLocks noChangeAspect="1"/>
          </p:cNvPicPr>
          <p:nvPr/>
        </p:nvPicPr>
        <p:blipFill>
          <a:blip r:embed="rId2"/>
          <a:stretch>
            <a:fillRect/>
          </a:stretch>
        </p:blipFill>
        <p:spPr>
          <a:xfrm>
            <a:off x="2265046" y="486516"/>
            <a:ext cx="8176164" cy="834284"/>
          </a:xfrm>
          <a:prstGeom prst="rect">
            <a:avLst/>
          </a:prstGeom>
          <a:noFill/>
        </p:spPr>
      </p:pic>
      <p:sp>
        <p:nvSpPr>
          <p:cNvPr id="4" name="TextBox 3"/>
          <p:cNvSpPr txBox="1"/>
          <p:nvPr/>
        </p:nvSpPr>
        <p:spPr>
          <a:xfrm>
            <a:off x="1315720" y="2769235"/>
            <a:ext cx="9248775" cy="3767455"/>
          </a:xfrm>
          <a:prstGeom prst="rect">
            <a:avLst/>
          </a:prstGeom>
          <a:noFill/>
        </p:spPr>
        <p:txBody>
          <a:bodyPr wrap="square" rtlCol="0">
            <a:noAutofit/>
          </a:bodyPr>
          <a:lstStyle/>
          <a:p>
            <a:pPr marL="285750" indent="-285750">
              <a:buFont typeface="Arial" panose="020B0604020202020204" pitchFamily="34" charset="0"/>
              <a:buChar char="•"/>
            </a:pPr>
            <a:r>
              <a:rPr lang="en-US" altLang="en-US" dirty="0"/>
              <a:t>EXISTING SYSTEM-1: Real-Time Age and Gender Classification</a:t>
            </a:r>
          </a:p>
          <a:p>
            <a:pPr marL="285750" indent="-285750">
              <a:buFont typeface="Arial" panose="020B0604020202020204" pitchFamily="34" charset="0"/>
              <a:buChar char="•"/>
            </a:pPr>
            <a:r>
              <a:rPr lang="en-US" altLang="en-US" dirty="0"/>
              <a:t>Author: Various (OpenCV, TensorFlow/Keras, Pretrained Models)</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t>Published: 2015</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t>Details: This system utilizes deep learning models combined with computer vision techniques to classify age and gender in real time from video streams or images. Using pre-trained convolutional neural networks (CNNs) such as VGG16, ResNet, or MobileNet, the system detects faces, preprocesses the detected regions, and makes predictions for both age and gender. While effective in controlled environments, this system requires optimization for faster inference, especially when deployed on edge devices or in applications with real-time processing constraints.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808" y="1900256"/>
            <a:ext cx="7958331" cy="1077229"/>
          </a:xfrm>
        </p:spPr>
        <p:txBody>
          <a:bodyPr/>
          <a:lstStyle/>
          <a:p>
            <a:pPr algn="ctr"/>
            <a:r>
              <a:rPr lang="en-US" dirty="0"/>
              <a:t>LITERATURE</a:t>
            </a:r>
            <a:endParaRPr lang="en-IN" dirty="0"/>
          </a:p>
        </p:txBody>
      </p:sp>
      <p:pic>
        <p:nvPicPr>
          <p:cNvPr id="3" name="Content Placeholder 3"/>
          <p:cNvPicPr>
            <a:picLocks noChangeAspect="1"/>
          </p:cNvPicPr>
          <p:nvPr/>
        </p:nvPicPr>
        <p:blipFill>
          <a:blip r:embed="rId2"/>
          <a:stretch>
            <a:fillRect/>
          </a:stretch>
        </p:blipFill>
        <p:spPr>
          <a:xfrm>
            <a:off x="2265046" y="486516"/>
            <a:ext cx="8176164" cy="834284"/>
          </a:xfrm>
          <a:prstGeom prst="rect">
            <a:avLst/>
          </a:prstGeom>
          <a:noFill/>
        </p:spPr>
      </p:pic>
      <p:sp>
        <p:nvSpPr>
          <p:cNvPr id="4" name="TextBox 3"/>
          <p:cNvSpPr txBox="1"/>
          <p:nvPr/>
        </p:nvSpPr>
        <p:spPr>
          <a:xfrm>
            <a:off x="1315720" y="2769235"/>
            <a:ext cx="8999855" cy="3313430"/>
          </a:xfrm>
          <a:prstGeom prst="rect">
            <a:avLst/>
          </a:prstGeom>
          <a:noFill/>
        </p:spPr>
        <p:txBody>
          <a:bodyPr wrap="square" rtlCol="0">
            <a:noAutofit/>
          </a:bodyPr>
          <a:lstStyle/>
          <a:p>
            <a:pPr marL="285750" indent="-285750">
              <a:buFont typeface="Arial" panose="020B0604020202020204" pitchFamily="34" charset="0"/>
              <a:buChar char="•"/>
            </a:pPr>
            <a:r>
              <a:rPr lang="en-US" altLang="en-US" dirty="0"/>
              <a:t>EXISTING SYSTEM-2: FaceNet</a:t>
            </a:r>
          </a:p>
          <a:p>
            <a:pPr marL="285750" indent="-285750">
              <a:buFont typeface="Arial" panose="020B0604020202020204" pitchFamily="34" charset="0"/>
              <a:buChar char="•"/>
            </a:pPr>
            <a:r>
              <a:rPr lang="en-US" altLang="en-US" dirty="0"/>
              <a:t>Author: Google Research</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t>Published: 2015</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t>Details: FaceNet is a deep learning model for face recognition and verification. It uses a triplet loss function to learn a highly discriminative embedding for faces, which can then be used for tasks like face identification, verification, and clustering. The system offers high accuracy in recognizing faces, even in challenging conditions, and is widely used in applications such as security, social media, and personalized experiences. However, it requires significant computational resources for training.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808" y="1900256"/>
            <a:ext cx="7958331" cy="1077229"/>
          </a:xfrm>
        </p:spPr>
        <p:txBody>
          <a:bodyPr/>
          <a:lstStyle/>
          <a:p>
            <a:pPr algn="ctr"/>
            <a:r>
              <a:rPr lang="en-US" dirty="0"/>
              <a:t>LITERATURE</a:t>
            </a:r>
            <a:endParaRPr lang="en-IN" dirty="0"/>
          </a:p>
        </p:txBody>
      </p:sp>
      <p:pic>
        <p:nvPicPr>
          <p:cNvPr id="3" name="Content Placeholder 3"/>
          <p:cNvPicPr>
            <a:picLocks noChangeAspect="1"/>
          </p:cNvPicPr>
          <p:nvPr/>
        </p:nvPicPr>
        <p:blipFill>
          <a:blip r:embed="rId2"/>
          <a:stretch>
            <a:fillRect/>
          </a:stretch>
        </p:blipFill>
        <p:spPr>
          <a:xfrm>
            <a:off x="2265046" y="486516"/>
            <a:ext cx="8176164" cy="834284"/>
          </a:xfrm>
          <a:prstGeom prst="rect">
            <a:avLst/>
          </a:prstGeom>
          <a:noFill/>
        </p:spPr>
      </p:pic>
      <p:sp>
        <p:nvSpPr>
          <p:cNvPr id="4" name="TextBox 3"/>
          <p:cNvSpPr txBox="1"/>
          <p:nvPr/>
        </p:nvSpPr>
        <p:spPr>
          <a:xfrm>
            <a:off x="1315720" y="2867025"/>
            <a:ext cx="9853930" cy="3021330"/>
          </a:xfrm>
          <a:prstGeom prst="rect">
            <a:avLst/>
          </a:prstGeom>
          <a:noFill/>
        </p:spPr>
        <p:txBody>
          <a:bodyPr wrap="square" rtlCol="0">
            <a:noAutofit/>
          </a:bodyPr>
          <a:lstStyle/>
          <a:p>
            <a:pPr marL="285750" indent="-285750">
              <a:buFont typeface="Arial" panose="020B0604020202020204" pitchFamily="34" charset="0"/>
              <a:buChar char="•"/>
            </a:pPr>
            <a:r>
              <a:rPr lang="en-US" altLang="en-US" dirty="0"/>
              <a:t>EXISTING SYSTEM-3: OpenCV</a:t>
            </a:r>
          </a:p>
          <a:p>
            <a:pPr marL="285750" indent="-285750">
              <a:buFont typeface="Arial" panose="020B0604020202020204" pitchFamily="34" charset="0"/>
              <a:buChar char="•"/>
            </a:pPr>
            <a:r>
              <a:rPr lang="en-US" altLang="en-US" dirty="0"/>
              <a:t>Author: OpenCV Team</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t>Published: 2000</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t>Details: OpenCV (Open Source Computer Vision Library) is a widely used open-source library for real-time computer vision tasks. It provides tools for image and video processing, including face detection, object tracking, and feature extraction. OpenCV is highly efficient and is frequently used in applications ranging from robotics to augmented reality. While it excels in traditional computer vision tasks, it lacks built-in support for deep learning models, which limits its performance in more complex tasks like age and gender classification.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808" y="1900256"/>
            <a:ext cx="7958331" cy="1077229"/>
          </a:xfrm>
        </p:spPr>
        <p:txBody>
          <a:bodyPr/>
          <a:lstStyle/>
          <a:p>
            <a:pPr algn="ctr"/>
            <a:r>
              <a:rPr lang="en-US" dirty="0"/>
              <a:t>LITERATURE</a:t>
            </a:r>
            <a:endParaRPr lang="en-IN" dirty="0"/>
          </a:p>
        </p:txBody>
      </p:sp>
      <p:pic>
        <p:nvPicPr>
          <p:cNvPr id="3" name="Content Placeholder 3"/>
          <p:cNvPicPr>
            <a:picLocks noChangeAspect="1"/>
          </p:cNvPicPr>
          <p:nvPr/>
        </p:nvPicPr>
        <p:blipFill>
          <a:blip r:embed="rId2"/>
          <a:stretch>
            <a:fillRect/>
          </a:stretch>
        </p:blipFill>
        <p:spPr>
          <a:xfrm>
            <a:off x="2265046" y="486516"/>
            <a:ext cx="8176164" cy="834284"/>
          </a:xfrm>
          <a:prstGeom prst="rect">
            <a:avLst/>
          </a:prstGeom>
          <a:noFill/>
        </p:spPr>
      </p:pic>
      <p:sp>
        <p:nvSpPr>
          <p:cNvPr id="4" name="TextBox 3"/>
          <p:cNvSpPr txBox="1"/>
          <p:nvPr/>
        </p:nvSpPr>
        <p:spPr>
          <a:xfrm>
            <a:off x="1315720" y="2769235"/>
            <a:ext cx="9835515" cy="3358515"/>
          </a:xfrm>
          <a:prstGeom prst="rect">
            <a:avLst/>
          </a:prstGeom>
          <a:noFill/>
        </p:spPr>
        <p:txBody>
          <a:bodyPr wrap="square" rtlCol="0">
            <a:noAutofit/>
          </a:bodyPr>
          <a:lstStyle/>
          <a:p>
            <a:pPr marL="285750" indent="-285750">
              <a:buFont typeface="Arial" panose="020B0604020202020204" pitchFamily="34" charset="0"/>
              <a:buChar char="•"/>
            </a:pPr>
            <a:r>
              <a:rPr lang="en-US" altLang="en-US" dirty="0"/>
              <a:t>EXISTING SYSTEM-4: Dlib</a:t>
            </a:r>
          </a:p>
          <a:p>
            <a:pPr marL="285750" indent="-285750">
              <a:buFont typeface="Arial" panose="020B0604020202020204" pitchFamily="34" charset="0"/>
              <a:buChar char="•"/>
            </a:pPr>
            <a:r>
              <a:rPr lang="en-US" altLang="en-US" dirty="0"/>
              <a:t>Author: Davis King</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t>Published: 2009</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t>Details: Dlib is a C++ library with Python bindings designed for machine learning and computer vision tasks. It provides robust tools for face detection, facial landmark detection, and object tracking. Dlib's face recognition model is highly accurate and widely used in various facial analysis applications, including age and gender classification. It supports a variety of machine learning algorithms and can be easily integrated with other deep learning frameworks.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834" y="1597391"/>
            <a:ext cx="7958331" cy="1077229"/>
          </a:xfrm>
        </p:spPr>
        <p:txBody>
          <a:bodyPr/>
          <a:lstStyle/>
          <a:p>
            <a:pPr algn="ctr"/>
            <a:r>
              <a:rPr lang="en-US" dirty="0"/>
              <a:t>ADVANTAGES</a:t>
            </a:r>
            <a:endParaRPr lang="en-IN" dirty="0"/>
          </a:p>
        </p:txBody>
      </p:sp>
      <p:pic>
        <p:nvPicPr>
          <p:cNvPr id="3" name="Content Placeholder 3"/>
          <p:cNvPicPr>
            <a:picLocks noChangeAspect="1"/>
          </p:cNvPicPr>
          <p:nvPr/>
        </p:nvPicPr>
        <p:blipFill>
          <a:blip r:embed="rId2"/>
          <a:stretch>
            <a:fillRect/>
          </a:stretch>
        </p:blipFill>
        <p:spPr>
          <a:xfrm>
            <a:off x="1883450" y="469582"/>
            <a:ext cx="8425100" cy="859685"/>
          </a:xfrm>
          <a:prstGeom prst="rect">
            <a:avLst/>
          </a:prstGeom>
          <a:noFill/>
        </p:spPr>
      </p:pic>
      <p:sp>
        <p:nvSpPr>
          <p:cNvPr id="4" name="Text Box 3"/>
          <p:cNvSpPr txBox="1"/>
          <p:nvPr/>
        </p:nvSpPr>
        <p:spPr>
          <a:xfrm>
            <a:off x="1630045" y="2284095"/>
            <a:ext cx="8444865" cy="3261995"/>
          </a:xfrm>
          <a:prstGeom prst="rect">
            <a:avLst/>
          </a:prstGeom>
        </p:spPr>
        <p:txBody>
          <a:bodyPr wrap="square">
            <a:noAutofit/>
          </a:bodyPr>
          <a:lstStyle/>
          <a:p>
            <a:pPr indent="0">
              <a:buNone/>
            </a:pPr>
            <a:endParaRPr lang="en-US" altLang="en-US" sz="1600"/>
          </a:p>
          <a:p>
            <a:pPr>
              <a:buAutoNum type="arabicPeriod"/>
            </a:pPr>
            <a:r>
              <a:rPr lang="en-US" altLang="en-US" sz="1600"/>
              <a:t>Real-Time Processing – Enables immediate age and gender classification from video streams or images, making it suitable for live applications.</a:t>
            </a:r>
          </a:p>
          <a:p>
            <a:pPr>
              <a:buAutoNum type="arabicPeriod"/>
            </a:pPr>
            <a:endParaRPr lang="en-US" altLang="en-US" sz="1600"/>
          </a:p>
          <a:p>
            <a:pPr>
              <a:buAutoNum type="arabicPeriod"/>
            </a:pPr>
            <a:r>
              <a:rPr lang="en-US" altLang="en-US" sz="1600"/>
              <a:t>Accuracy – Leveraging pre-trained deep learning models ensures high accuracy in age and gender prediction, even under varying conditions.</a:t>
            </a:r>
          </a:p>
          <a:p>
            <a:pPr>
              <a:buAutoNum type="arabicPeriod"/>
            </a:pPr>
            <a:endParaRPr lang="en-US" altLang="en-US" sz="1600"/>
          </a:p>
          <a:p>
            <a:pPr>
              <a:buAutoNum type="arabicPeriod"/>
            </a:pPr>
            <a:r>
              <a:rPr lang="en-US" altLang="en-US" sz="1600"/>
              <a:t>Versatility – Can be used across different platforms, including security systems, user personalization, and demographic analysis.</a:t>
            </a:r>
          </a:p>
          <a:p>
            <a:pPr>
              <a:buAutoNum type="arabicPeriod"/>
            </a:pPr>
            <a:endParaRPr lang="en-US" altLang="en-US" sz="1600"/>
          </a:p>
          <a:p>
            <a:pPr>
              <a:buAutoNum type="arabicPeriod"/>
            </a:pPr>
            <a:r>
              <a:rPr lang="en-US" altLang="en-US" sz="1600"/>
              <a:t>Scalability – The system can handle multiple faces in a single frame, making it effective for large-scale deployment in crowd analysis or public spaces.</a:t>
            </a:r>
          </a:p>
          <a:p>
            <a:pPr>
              <a:buAutoNum type="arabicPeriod"/>
            </a:pPr>
            <a:endParaRPr lang="en-US" altLang="en-US" sz="1600"/>
          </a:p>
          <a:p>
            <a:pPr>
              <a:buAutoNum type="arabicPeriod"/>
            </a:pPr>
            <a:r>
              <a:rPr lang="en-US" altLang="en-US" sz="1600"/>
              <a:t>Cost-Effective – By utilizing pre-trained models and optimizing the system, it can run efficiently on devices with limited resources, such as edge devices or mobile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529" y="1897245"/>
            <a:ext cx="7958331" cy="1077229"/>
          </a:xfrm>
        </p:spPr>
        <p:txBody>
          <a:bodyPr/>
          <a:lstStyle/>
          <a:p>
            <a:pPr algn="ctr"/>
            <a:r>
              <a:rPr lang="en-US" dirty="0"/>
              <a:t>DISADVANTAGES</a:t>
            </a:r>
            <a:endParaRPr lang="en-IN" dirty="0"/>
          </a:p>
        </p:txBody>
      </p:sp>
      <p:pic>
        <p:nvPicPr>
          <p:cNvPr id="3" name="Content Placeholder 3"/>
          <p:cNvPicPr>
            <a:picLocks noChangeAspect="1"/>
          </p:cNvPicPr>
          <p:nvPr/>
        </p:nvPicPr>
        <p:blipFill>
          <a:blip r:embed="rId2"/>
          <a:stretch>
            <a:fillRect/>
          </a:stretch>
        </p:blipFill>
        <p:spPr>
          <a:xfrm>
            <a:off x="2116834" y="681249"/>
            <a:ext cx="8425100" cy="859685"/>
          </a:xfrm>
          <a:prstGeom prst="rect">
            <a:avLst/>
          </a:prstGeom>
          <a:noFill/>
        </p:spPr>
      </p:pic>
      <p:sp>
        <p:nvSpPr>
          <p:cNvPr id="4" name="Text Box 3"/>
          <p:cNvSpPr txBox="1"/>
          <p:nvPr/>
        </p:nvSpPr>
        <p:spPr>
          <a:xfrm>
            <a:off x="1417955" y="2667000"/>
            <a:ext cx="9406890" cy="2151380"/>
          </a:xfrm>
          <a:prstGeom prst="rect">
            <a:avLst/>
          </a:prstGeom>
        </p:spPr>
        <p:txBody>
          <a:bodyPr wrap="square">
            <a:noAutofit/>
          </a:bodyPr>
          <a:lstStyle/>
          <a:p>
            <a:pPr>
              <a:buAutoNum type="arabicPeriod"/>
            </a:pPr>
            <a:r>
              <a:rPr lang="en-US" altLang="en-US" sz="1600"/>
              <a:t>Limited Performance in Extreme Conditions – The system may struggle with variations in lighting, face occlusions, or extreme angles, which can affect the accuracy of age and gender predictions.</a:t>
            </a:r>
          </a:p>
          <a:p>
            <a:pPr>
              <a:buAutoNum type="arabicPeriod"/>
            </a:pPr>
            <a:endParaRPr lang="en-US" altLang="en-US" sz="1600"/>
          </a:p>
          <a:p>
            <a:pPr>
              <a:buAutoNum type="arabicPeriod"/>
            </a:pPr>
            <a:r>
              <a:rPr lang="en-US" altLang="en-US" sz="1600"/>
              <a:t>High Computational Requirements – Real-time processing and inference, especially for complex deep learning models, may require significant computational power, especially in resource-constrained environments.</a:t>
            </a:r>
          </a:p>
          <a:p>
            <a:pPr>
              <a:buAutoNum type="arabicPeriod"/>
            </a:pPr>
            <a:endParaRPr lang="en-US" altLang="en-US" sz="1600"/>
          </a:p>
          <a:p>
            <a:pPr>
              <a:buAutoNum type="arabicPeriod"/>
            </a:pPr>
            <a:r>
              <a:rPr lang="en-US" altLang="en-US" sz="1600"/>
              <a:t>Data Dependency – The accuracy of predictions heavily relies on the quality and diversity of the training dataset, meaning biases in the dataset can lead to inaccurate or unfair predictions.</a:t>
            </a:r>
          </a:p>
          <a:p>
            <a:pPr>
              <a:buAutoNum type="arabicPeriod"/>
            </a:pPr>
            <a:endParaRPr lang="en-US" altLang="en-US" sz="1600"/>
          </a:p>
          <a:p>
            <a:pPr>
              <a:buAutoNum type="arabicPeriod"/>
            </a:pPr>
            <a:r>
              <a:rPr lang="en-US" altLang="en-US" sz="1600"/>
              <a:t>Privacy Concerns – Real-time face detection and demographic analysis can raise privacy issues, especially in sensitive applications such as surveillance or public spaces.</a:t>
            </a:r>
          </a:p>
          <a:p>
            <a:pPr>
              <a:buAutoNum type="arabicPeriod"/>
            </a:pPr>
            <a:endParaRPr lang="en-US" altLang="en-US" sz="1600"/>
          </a:p>
          <a:p>
            <a:pPr>
              <a:buAutoNum type="arabicPeriod"/>
            </a:pPr>
            <a:r>
              <a:rPr lang="en-US" altLang="en-US" sz="1600"/>
              <a:t>Model Size and Optimization – Large pre-trained models can be computationally expensive, requiring additional optimization (e.g., quantization or pruning) to run efficiently on mobile or edge devices.</a:t>
            </a:r>
          </a:p>
          <a:p>
            <a:pPr>
              <a:buAutoNum type="arabicPeriod"/>
            </a:pPr>
            <a:endParaRPr lang="en-US" altLang="en-US" sz="1600"/>
          </a:p>
          <a:p>
            <a:pPr>
              <a:buAutoNum type="arabicPeriod"/>
            </a:pPr>
            <a:endParaRPr lang="en-US" altLang="en-US" sz="1600"/>
          </a:p>
          <a:p>
            <a:pPr>
              <a:buAutoNum type="arabicPeriod"/>
            </a:pPr>
            <a:endParaRPr lang="en-US" altLang="en-US" sz="1600"/>
          </a:p>
          <a:p>
            <a:pPr>
              <a:buAutoNum type="arabicPeriod"/>
            </a:pPr>
            <a:endParaRPr lang="en-US"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297" y="1351145"/>
            <a:ext cx="7958331" cy="1077229"/>
          </a:xfrm>
        </p:spPr>
        <p:txBody>
          <a:bodyPr/>
          <a:lstStyle/>
          <a:p>
            <a:pPr algn="ctr"/>
            <a:r>
              <a:rPr lang="en-US" dirty="0"/>
              <a:t>CONCLUSION</a:t>
            </a:r>
            <a:endParaRPr lang="en-IN" dirty="0"/>
          </a:p>
        </p:txBody>
      </p:sp>
      <p:pic>
        <p:nvPicPr>
          <p:cNvPr id="3" name="Content Placeholder 3"/>
          <p:cNvPicPr>
            <a:picLocks noChangeAspect="1"/>
          </p:cNvPicPr>
          <p:nvPr/>
        </p:nvPicPr>
        <p:blipFill>
          <a:blip r:embed="rId2"/>
          <a:stretch>
            <a:fillRect/>
          </a:stretch>
        </p:blipFill>
        <p:spPr>
          <a:xfrm>
            <a:off x="1841711" y="376449"/>
            <a:ext cx="8259143" cy="842751"/>
          </a:xfrm>
          <a:prstGeom prst="rect">
            <a:avLst/>
          </a:prstGeom>
          <a:noFill/>
        </p:spPr>
      </p:pic>
      <p:sp>
        <p:nvSpPr>
          <p:cNvPr id="4" name="Text Box 3"/>
          <p:cNvSpPr txBox="1"/>
          <p:nvPr/>
        </p:nvSpPr>
        <p:spPr>
          <a:xfrm>
            <a:off x="1663700" y="2498090"/>
            <a:ext cx="8864600" cy="3150235"/>
          </a:xfrm>
          <a:prstGeom prst="rect">
            <a:avLst/>
          </a:prstGeom>
          <a:noFill/>
        </p:spPr>
        <p:txBody>
          <a:bodyPr wrap="square" rtlCol="0" anchor="t">
            <a:noAutofit/>
          </a:bodyPr>
          <a:lstStyle/>
          <a:p>
            <a:r>
              <a:rPr lang="en-US" altLang="en-US">
                <a:latin typeface="Bahnschrift SemiLight SemiCondensed" panose="020B0502040204020203" charset="0"/>
                <a:cs typeface="Bahnschrift SemiLight SemiCondensed" panose="020B0502040204020203" charset="0"/>
                <a:sym typeface="+mn-ea"/>
              </a:rPr>
              <a:t>The real-time age and gender classification system represents a significant advancement in leveraging deep learning and computer vision techniques for demographic analysis. With the ability to process and classify data in real time, it opens up a wide range of applications, including security, user personalization, and customer insights. However, while the system offers high accuracy and scalability, challenges such as performance under varying environmental conditions, computational resource requirements, and privacy concerns remain. Future improvements, including better model optimization and more diverse training datasets, could further enhance the system’s robustness and applicability across different real-world scenarios. Ultimately, this technology has the potential to revolutionize industries that rely on demographic data, provided it is implemented responsibly and efficiently.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7*103"/>
  <p:tag name="TABLE_ENDDRAG_RECT" val="293*394*407*103"/>
</p:tagLst>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6342</Words>
  <Application>Microsoft Office PowerPoint</Application>
  <PresentationFormat>Widescreen</PresentationFormat>
  <Paragraphs>99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Madison</vt:lpstr>
      <vt:lpstr>Guide : Mr.A.KIRAN KUMAR  Assistant Professor                                              Department of  Data Science.             </vt:lpstr>
      <vt:lpstr>ABSTRACT</vt:lpstr>
      <vt:lpstr>LITERATURE</vt:lpstr>
      <vt:lpstr>LITERATURE</vt:lpstr>
      <vt:lpstr>LITERATURE</vt:lpstr>
      <vt:lpstr>LITERATURE</vt:lpstr>
      <vt:lpstr>ADVANTAGES</vt:lpstr>
      <vt:lpstr>DISADVANTAGES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 Mr.A.KIRAN KUMAR  Assistant Professor                                              Department of  Data Science.             </dc:title>
  <dc:creator>surya vasireddy</dc:creator>
  <cp:lastModifiedBy>Guest User</cp:lastModifiedBy>
  <cp:revision>9</cp:revision>
  <dcterms:created xsi:type="dcterms:W3CDTF">2025-03-04T08:17:00Z</dcterms:created>
  <dcterms:modified xsi:type="dcterms:W3CDTF">2025-04-04T08:31:52Z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17511FBD2786468488B32B00621141F8_13</vt:lpwstr>
  </property>
  <property fmtid="{D5CDD505-2E9C-101B-9397-08002B2CF9AE}" pid="3" name="KSOProductBuildVer">
    <vt:lpwstr>1033-12.2.0.20326</vt:lpwstr>
  </property>
</Properties>
</file>