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4/29/2025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4/29/2025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4/29/2025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4/29/2025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44805"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42168" y="2878386"/>
            <a:ext cx="5357600" cy="1160213"/>
          </a:xfrm>
        </p:spPr>
        <p:txBody>
          <a:bodyPr>
            <a:normAutofit fontScale="60000"/>
          </a:bodyPr>
          <a:lstStyle/>
          <a:p>
            <a:pPr algn="ctr"/>
            <a:r>
              <a:rPr lang="en-IN" altLang="en-US" sz="4800" dirty="0"/>
              <a:t>Real Time Age and Gender Classification</a:t>
            </a:r>
          </a:p>
        </p:txBody>
      </p:sp>
      <p:pic>
        <p:nvPicPr>
          <p:cNvPr id="4" name="Content Placeholder 3"/>
          <p:cNvPicPr>
            <a:picLocks noChangeAspect="1"/>
          </p:cNvPicPr>
          <p:nvPr/>
        </p:nvPicPr>
        <p:blipFill>
          <a:blip r:embed="rId3"/>
          <a:stretch>
            <a:fillRect/>
          </a:stretch>
        </p:blipFill>
        <p:spPr>
          <a:xfrm>
            <a:off x="1095185" y="242374"/>
            <a:ext cx="7681057" cy="783764"/>
          </a:xfrm>
          <a:prstGeom prst="rect">
            <a:avLst/>
          </a:prstGeom>
          <a:noFill/>
        </p:spPr>
      </p:pic>
      <p:sp>
        <p:nvSpPr>
          <p:cNvPr id="5" name="TextBox 6"/>
          <p:cNvSpPr txBox="1">
            <a:spLocks noGrp="1" noChangeArrowheads="1"/>
          </p:cNvSpPr>
          <p:nvPr>
            <p:ph type="ctrTitle"/>
          </p:nvPr>
        </p:nvSpPr>
        <p:spPr bwMode="auto">
          <a:xfrm>
            <a:off x="1163638" y="5300414"/>
            <a:ext cx="3001962" cy="1086485"/>
          </a:xfrm>
          <a:prstGeom prst="rect">
            <a:avLst/>
          </a:prstGeom>
          <a:noFill/>
          <a:ln w="9525">
            <a:noFill/>
            <a:miter lim="800000"/>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Guide :</a:t>
            </a:r>
            <a:br>
              <a:rPr lang="en-IN" b="1">
                <a:latin typeface="Times New Roman" panose="02020603050405020304" pitchFamily="18" charset="0"/>
                <a:cs typeface="Times New Roman" panose="02020603050405020304" pitchFamily="18" charset="0"/>
              </a:rPr>
            </a:br>
            <a:r>
              <a:rPr lang="en-IN" b="1" dirty="0" err="1">
                <a:latin typeface="Times New Roman" panose="02020603050405020304" pitchFamily="18" charset="0"/>
                <a:cs typeface="Times New Roman" panose="02020603050405020304" pitchFamily="18" charset="0"/>
                <a:sym typeface="+mn-ea"/>
              </a:rPr>
              <a:t>Mr</a:t>
            </a:r>
            <a:r>
              <a:rPr lang="en-US" altLang="en-IN" b="1" dirty="0" err="1">
                <a:latin typeface="Times New Roman" panose="02020603050405020304" pitchFamily="18" charset="0"/>
                <a:cs typeface="Times New Roman" panose="02020603050405020304" pitchFamily="18" charset="0"/>
                <a:sym typeface="+mn-ea"/>
              </a:rPr>
              <a:t>s</a:t>
            </a:r>
            <a:r>
              <a:rPr lang="en-IN" b="1" dirty="0" err="1">
                <a:latin typeface="Times New Roman" panose="02020603050405020304" pitchFamily="18" charset="0"/>
                <a:cs typeface="Times New Roman" panose="02020603050405020304" pitchFamily="18" charset="0"/>
                <a:sym typeface="+mn-ea"/>
              </a:rPr>
              <a:t>.</a:t>
            </a:r>
            <a:r>
              <a:rPr lang="en-US" altLang="en-IN" b="1" dirty="0" err="1">
                <a:latin typeface="Times New Roman" panose="02020603050405020304" pitchFamily="18" charset="0"/>
                <a:cs typeface="Times New Roman" panose="02020603050405020304" pitchFamily="18" charset="0"/>
                <a:sym typeface="+mn-ea"/>
              </a:rPr>
              <a:t> Arshiya Begum</a:t>
            </a:r>
            <a:br>
              <a:rPr lang="en-IN" b="1" dirty="0" err="1">
                <a:latin typeface="Times New Roman" panose="02020603050405020304" pitchFamily="18" charset="0"/>
                <a:cs typeface="Times New Roman" panose="02020603050405020304" pitchFamily="18" charset="0"/>
                <a:sym typeface="+mn-ea"/>
              </a:rPr>
            </a:br>
            <a:r>
              <a:rPr lang="en-IN" dirty="0">
                <a:latin typeface="Times New Roman" panose="02020603050405020304" pitchFamily="18" charset="0"/>
                <a:cs typeface="Times New Roman" panose="02020603050405020304" pitchFamily="18" charset="0"/>
                <a:sym typeface="+mn-ea"/>
              </a:rPr>
              <a:t>Assistant Professor</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Department of </a:t>
            </a:r>
            <a:r>
              <a:rPr lang="en-US" altLang="en-IN" dirty="0">
                <a:latin typeface="Times New Roman" panose="02020603050405020304" pitchFamily="18" charset="0"/>
                <a:cs typeface="Times New Roman" panose="02020603050405020304" pitchFamily="18" charset="0"/>
                <a:sym typeface="+mn-ea"/>
              </a:rPr>
              <a:t>CS/DS</a:t>
            </a:r>
            <a:r>
              <a:rPr lang="en-IN"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custDataLst>
              <p:tags r:id="rId1"/>
            </p:custDataLst>
            <p:extLst>
              <p:ext uri="{D42A27DB-BD31-4B8C-83A1-F6EECF244321}">
                <p14:modId xmlns:p14="http://schemas.microsoft.com/office/powerpoint/2010/main" val="1271293847"/>
              </p:ext>
            </p:extLst>
          </p:nvPr>
        </p:nvGraphicFramePr>
        <p:xfrm>
          <a:off x="3724275" y="5005705"/>
          <a:ext cx="5170170" cy="1496695"/>
        </p:xfrm>
        <a:graphic>
          <a:graphicData uri="http://schemas.openxmlformats.org/drawingml/2006/table">
            <a:tbl>
              <a:tblPr firstRow="1" bandRow="1">
                <a:tableStyleId>{D7AC3CCA-C797-4891-BE02-D94E43425B78}</a:tableStyleId>
              </a:tblPr>
              <a:tblGrid>
                <a:gridCol w="3376930">
                  <a:extLst>
                    <a:ext uri="{9D8B030D-6E8A-4147-A177-3AD203B41FA5}">
                      <a16:colId xmlns:a16="http://schemas.microsoft.com/office/drawing/2014/main" val="20000"/>
                    </a:ext>
                  </a:extLst>
                </a:gridCol>
                <a:gridCol w="1793240">
                  <a:extLst>
                    <a:ext uri="{9D8B030D-6E8A-4147-A177-3AD203B41FA5}">
                      <a16:colId xmlns:a16="http://schemas.microsoft.com/office/drawing/2014/main" val="20001"/>
                    </a:ext>
                  </a:extLst>
                </a:gridCol>
              </a:tblGrid>
              <a:tr h="399415">
                <a:tc>
                  <a:txBody>
                    <a:bodyPr/>
                    <a:lstStyle/>
                    <a:p>
                      <a:r>
                        <a:rPr lang="en-IN" sz="1600" dirty="0">
                          <a:solidFill>
                            <a:schemeClr val="bg1"/>
                          </a:solidFill>
                          <a:latin typeface="Bahnschrift" panose="020B0502040204020203" charset="0"/>
                          <a:cs typeface="Bahnschrift" panose="020B0502040204020203" charset="0"/>
                        </a:rPr>
                        <a:t>TEAM MEMBERS</a:t>
                      </a:r>
                    </a:p>
                  </a:txBody>
                  <a:tcPr>
                    <a:solidFill>
                      <a:schemeClr val="accent1">
                        <a:lumMod val="20000"/>
                        <a:lumOff val="80000"/>
                      </a:schemeClr>
                    </a:solidFill>
                  </a:tcPr>
                </a:tc>
                <a:tc>
                  <a:txBody>
                    <a:bodyPr/>
                    <a:lstStyle/>
                    <a:p>
                      <a:r>
                        <a:rPr lang="en-IN" sz="1600" dirty="0">
                          <a:solidFill>
                            <a:schemeClr val="bg1"/>
                          </a:solidFill>
                          <a:latin typeface="Bahnschrift" panose="020B0502040204020203" charset="0"/>
                          <a:cs typeface="Bahnschrift" panose="020B0502040204020203" charset="0"/>
                        </a:rPr>
                        <a:t>ROLL NUMBERS</a:t>
                      </a:r>
                    </a:p>
                  </a:txBody>
                  <a:tcPr>
                    <a:solidFill>
                      <a:schemeClr val="accent1">
                        <a:lumMod val="20000"/>
                        <a:lumOff val="80000"/>
                      </a:schemeClr>
                    </a:solidFill>
                  </a:tcPr>
                </a:tc>
                <a:extLst>
                  <a:ext uri="{0D108BD9-81ED-4DB2-BD59-A6C34878D82A}">
                    <a16:rowId xmlns:a16="http://schemas.microsoft.com/office/drawing/2014/main" val="10000"/>
                  </a:ext>
                </a:extLst>
              </a:tr>
              <a:tr h="365760">
                <a:tc>
                  <a:txBody>
                    <a:bodyPr/>
                    <a:lstStyle/>
                    <a:p>
                      <a:r>
                        <a:rPr lang="en-IN" sz="1800" dirty="0">
                          <a:solidFill>
                            <a:schemeClr val="tx1"/>
                          </a:solidFill>
                          <a:latin typeface="Calibri" panose="020F0502020204030204" charset="0"/>
                          <a:cs typeface="Calibri" panose="020F0502020204030204" charset="0"/>
                        </a:rPr>
                        <a:t>K.</a:t>
                      </a:r>
                      <a:r>
                        <a:rPr lang="en-US" altLang="en-IN" sz="1800" dirty="0">
                          <a:solidFill>
                            <a:schemeClr val="tx1"/>
                          </a:solidFill>
                          <a:latin typeface="Calibri" panose="020F0502020204030204" charset="0"/>
                          <a:cs typeface="Calibri" panose="020F0502020204030204" charset="0"/>
                        </a:rPr>
                        <a:t> PURNA VAMSI </a:t>
                      </a:r>
                      <a:r>
                        <a:rPr lang="en-IN" sz="1800" dirty="0">
                          <a:solidFill>
                            <a:schemeClr val="tx1"/>
                          </a:solidFill>
                          <a:latin typeface="Calibri" panose="020F0502020204030204" charset="0"/>
                          <a:cs typeface="Calibri" panose="020F0502020204030204" charset="0"/>
                        </a:rPr>
                        <a:t>(Team</a:t>
                      </a:r>
                      <a:r>
                        <a:rPr lang="en-US" altLang="en-IN" sz="1800" dirty="0">
                          <a:solidFill>
                            <a:schemeClr val="tx1"/>
                          </a:solidFill>
                          <a:latin typeface="Calibri" panose="020F0502020204030204" charset="0"/>
                          <a:cs typeface="Calibri" panose="020F0502020204030204" charset="0"/>
                        </a:rPr>
                        <a:t> </a:t>
                      </a:r>
                      <a:r>
                        <a:rPr lang="en-IN" sz="1800" dirty="0">
                          <a:solidFill>
                            <a:schemeClr val="tx1"/>
                          </a:solidFill>
                          <a:latin typeface="Calibri" panose="020F0502020204030204" charset="0"/>
                          <a:cs typeface="Calibri" panose="020F0502020204030204" charset="0"/>
                        </a:rPr>
                        <a:t>Lead)</a:t>
                      </a:r>
                    </a:p>
                  </a:txBody>
                  <a:tcPr>
                    <a:noFill/>
                  </a:tcPr>
                </a:tc>
                <a:tc>
                  <a:txBody>
                    <a:bodyPr/>
                    <a:lstStyle/>
                    <a:p>
                      <a:pPr algn="ctr"/>
                      <a:r>
                        <a:rPr lang="en-IN" sz="1600" dirty="0">
                          <a:solidFill>
                            <a:schemeClr val="tx1"/>
                          </a:solidFill>
                          <a:latin typeface="Calibri" panose="020F0502020204030204" charset="0"/>
                          <a:cs typeface="Calibri" panose="020F0502020204030204" charset="0"/>
                        </a:rPr>
                        <a:t>22R21A67</a:t>
                      </a:r>
                      <a:r>
                        <a:rPr lang="en-US" altLang="en-IN" sz="1600" dirty="0">
                          <a:solidFill>
                            <a:schemeClr val="tx1"/>
                          </a:solidFill>
                          <a:latin typeface="Calibri" panose="020F0502020204030204" charset="0"/>
                          <a:cs typeface="Calibri" panose="020F0502020204030204" charset="0"/>
                        </a:rPr>
                        <a:t>87</a:t>
                      </a:r>
                    </a:p>
                  </a:txBody>
                  <a:tcPr>
                    <a:noFill/>
                  </a:tcPr>
                </a:tc>
                <a:extLst>
                  <a:ext uri="{0D108BD9-81ED-4DB2-BD59-A6C34878D82A}">
                    <a16:rowId xmlns:a16="http://schemas.microsoft.com/office/drawing/2014/main" val="10001"/>
                  </a:ext>
                </a:extLst>
              </a:tr>
              <a:tr h="365760">
                <a:tc>
                  <a:txBody>
                    <a:bodyPr/>
                    <a:lstStyle/>
                    <a:p>
                      <a:r>
                        <a:rPr lang="en-US" altLang="en-IN" sz="1800" dirty="0">
                          <a:solidFill>
                            <a:schemeClr val="tx1"/>
                          </a:solidFill>
                          <a:latin typeface="Calibri" panose="020F0502020204030204" charset="0"/>
                          <a:cs typeface="Calibri" panose="020F0502020204030204" charset="0"/>
                        </a:rPr>
                        <a:t>G. SAI TEJA</a:t>
                      </a:r>
                    </a:p>
                  </a:txBody>
                  <a:tcPr>
                    <a:noFill/>
                  </a:tcPr>
                </a:tc>
                <a:tc>
                  <a:txBody>
                    <a:bodyPr/>
                    <a:lstStyle/>
                    <a:p>
                      <a:pPr algn="ctr"/>
                      <a:r>
                        <a:rPr lang="en-IN" sz="1600" dirty="0">
                          <a:solidFill>
                            <a:schemeClr val="tx1"/>
                          </a:solidFill>
                          <a:latin typeface="Calibri" panose="020F0502020204030204" charset="0"/>
                          <a:cs typeface="Calibri" panose="020F0502020204030204" charset="0"/>
                        </a:rPr>
                        <a:t>22R21A678</a:t>
                      </a:r>
                      <a:r>
                        <a:rPr lang="en-US" altLang="en-IN" sz="1600" dirty="0">
                          <a:solidFill>
                            <a:schemeClr val="tx1"/>
                          </a:solidFill>
                          <a:latin typeface="Calibri" panose="020F0502020204030204" charset="0"/>
                          <a:cs typeface="Calibri" panose="020F0502020204030204" charset="0"/>
                        </a:rPr>
                        <a:t>2</a:t>
                      </a:r>
                    </a:p>
                  </a:txBody>
                  <a:tcPr>
                    <a:noFill/>
                  </a:tcPr>
                </a:tc>
                <a:extLst>
                  <a:ext uri="{0D108BD9-81ED-4DB2-BD59-A6C34878D82A}">
                    <a16:rowId xmlns:a16="http://schemas.microsoft.com/office/drawing/2014/main" val="10002"/>
                  </a:ext>
                </a:extLst>
              </a:tr>
              <a:tr h="365760">
                <a:tc>
                  <a:txBody>
                    <a:bodyPr/>
                    <a:lstStyle/>
                    <a:p>
                      <a:r>
                        <a:rPr lang="en-US" altLang="en-IN" sz="1800" dirty="0">
                          <a:solidFill>
                            <a:schemeClr val="tx1"/>
                          </a:solidFill>
                          <a:latin typeface="Calibri" panose="020F0502020204030204" charset="0"/>
                          <a:cs typeface="Calibri" panose="020F0502020204030204" charset="0"/>
                        </a:rPr>
                        <a:t>B. CHANDRA SHEKHAR</a:t>
                      </a:r>
                    </a:p>
                  </a:txBody>
                  <a:tcPr>
                    <a:noFill/>
                  </a:tcPr>
                </a:tc>
                <a:tc>
                  <a:txBody>
                    <a:bodyPr/>
                    <a:lstStyle/>
                    <a:p>
                      <a:pPr algn="ctr"/>
                      <a:r>
                        <a:rPr lang="en-IN" sz="1600" dirty="0">
                          <a:solidFill>
                            <a:schemeClr val="tx1"/>
                          </a:solidFill>
                          <a:latin typeface="Calibri" panose="020F0502020204030204" charset="0"/>
                          <a:cs typeface="Calibri" panose="020F0502020204030204" charset="0"/>
                        </a:rPr>
                        <a:t>2</a:t>
                      </a:r>
                      <a:r>
                        <a:rPr lang="en-US" altLang="en-IN" sz="1600" dirty="0">
                          <a:solidFill>
                            <a:schemeClr val="tx1"/>
                          </a:solidFill>
                          <a:latin typeface="Calibri" panose="020F0502020204030204" charset="0"/>
                          <a:cs typeface="Calibri" panose="020F0502020204030204" charset="0"/>
                        </a:rPr>
                        <a:t>3R25A6710</a:t>
                      </a:r>
                    </a:p>
                  </a:txBody>
                  <a:tcPr>
                    <a:noFill/>
                  </a:tcPr>
                </a:tc>
                <a:extLst>
                  <a:ext uri="{0D108BD9-81ED-4DB2-BD59-A6C34878D82A}">
                    <a16:rowId xmlns:a16="http://schemas.microsoft.com/office/drawing/2014/main" val="10003"/>
                  </a:ext>
                </a:extLst>
              </a:tr>
            </a:tbl>
          </a:graphicData>
        </a:graphic>
      </p:graphicFrame>
      <p:sp>
        <p:nvSpPr>
          <p:cNvPr id="6" name="Text Box 5"/>
          <p:cNvSpPr txBox="1"/>
          <p:nvPr/>
        </p:nvSpPr>
        <p:spPr>
          <a:xfrm>
            <a:off x="2065655" y="1214120"/>
            <a:ext cx="6096000" cy="1476375"/>
          </a:xfrm>
          <a:prstGeom prst="rect">
            <a:avLst/>
          </a:prstGeom>
          <a:noFill/>
        </p:spPr>
        <p:txBody>
          <a:bodyPr wrap="square" rtlCol="0" anchor="t">
            <a:spAutoFit/>
          </a:bodyPr>
          <a:lstStyle/>
          <a:p>
            <a:pPr algn="ctr"/>
            <a:r>
              <a:rPr lang="en-US" b="1" dirty="0">
                <a:latin typeface="Times New Roman" panose="02020603050405020304" pitchFamily="18" charset="0"/>
                <a:cs typeface="Times New Roman" panose="02020603050405020304" pitchFamily="18" charset="0"/>
                <a:sym typeface="+mn-ea"/>
              </a:rPr>
              <a:t>Department of </a:t>
            </a:r>
            <a:r>
              <a:rPr lang="en-US" b="1" dirty="0" err="1">
                <a:latin typeface="Times New Roman" panose="02020603050405020304" pitchFamily="18" charset="0"/>
                <a:cs typeface="Times New Roman" panose="02020603050405020304" pitchFamily="18" charset="0"/>
                <a:sym typeface="+mn-ea"/>
              </a:rPr>
              <a:t>DataScience</a:t>
            </a:r>
            <a:r>
              <a:rPr lang="en-US" b="1" dirty="0">
                <a:latin typeface="Times New Roman" panose="02020603050405020304" pitchFamily="18" charset="0"/>
                <a:cs typeface="Times New Roman" panose="02020603050405020304" pitchFamily="18" charset="0"/>
                <a:sym typeface="+mn-ea"/>
              </a:rPr>
              <a:t> and </a:t>
            </a:r>
            <a:r>
              <a:rPr lang="en-US" b="1" dirty="0" err="1">
                <a:latin typeface="Times New Roman" panose="02020603050405020304" pitchFamily="18" charset="0"/>
                <a:cs typeface="Times New Roman" panose="02020603050405020304" pitchFamily="18" charset="0"/>
                <a:sym typeface="+mn-ea"/>
              </a:rPr>
              <a:t>CyberSecurity</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sym typeface="+mn-ea"/>
              </a:rPr>
              <a:t>III </a:t>
            </a:r>
            <a:r>
              <a:rPr lang="en-US" b="1" dirty="0" err="1">
                <a:latin typeface="Times New Roman" panose="02020603050405020304" pitchFamily="18" charset="0"/>
                <a:cs typeface="Times New Roman" panose="02020603050405020304" pitchFamily="18" charset="0"/>
                <a:sym typeface="+mn-ea"/>
              </a:rPr>
              <a:t>B.Tech</a:t>
            </a:r>
            <a:r>
              <a:rPr lang="en-US" b="1" dirty="0">
                <a:latin typeface="Times New Roman" panose="02020603050405020304" pitchFamily="18" charset="0"/>
                <a:cs typeface="Times New Roman" panose="02020603050405020304" pitchFamily="18" charset="0"/>
                <a:sym typeface="+mn-ea"/>
              </a:rPr>
              <a:t> II Semester Industrial Oriented Mini Project-2025</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sym typeface="+mn-ea"/>
              </a:rPr>
              <a:t>Submitted by</a:t>
            </a: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sym typeface="+mn-ea"/>
              </a:rPr>
              <a:t>  Team - </a:t>
            </a:r>
            <a:r>
              <a:rPr lang="en-IN" altLang="en-US" b="1" dirty="0">
                <a:latin typeface="Times New Roman" panose="02020603050405020304" pitchFamily="18" charset="0"/>
                <a:cs typeface="Times New Roman" panose="02020603050405020304" pitchFamily="18" charset="0"/>
                <a:sym typeface="+mn-ea"/>
              </a:rPr>
              <a:t>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20" y="1546984"/>
            <a:ext cx="7958331" cy="1077229"/>
          </a:xfrm>
        </p:spPr>
        <p:txBody>
          <a:bodyPr/>
          <a:lstStyle/>
          <a:p>
            <a:pPr algn="ctr"/>
            <a:r>
              <a:rPr lang="en-US" dirty="0"/>
              <a:t>ABSTRACT</a:t>
            </a:r>
            <a:endParaRPr lang="en-IN" dirty="0"/>
          </a:p>
        </p:txBody>
      </p:sp>
      <p:pic>
        <p:nvPicPr>
          <p:cNvPr id="3" name="Content Placeholder 3"/>
          <p:cNvPicPr>
            <a:picLocks noChangeAspect="1"/>
          </p:cNvPicPr>
          <p:nvPr/>
        </p:nvPicPr>
        <p:blipFill>
          <a:blip r:embed="rId2"/>
          <a:stretch>
            <a:fillRect/>
          </a:stretch>
        </p:blipFill>
        <p:spPr>
          <a:xfrm>
            <a:off x="2265045" y="613516"/>
            <a:ext cx="8176174" cy="834285"/>
          </a:xfrm>
          <a:prstGeom prst="rect">
            <a:avLst/>
          </a:prstGeom>
          <a:noFill/>
        </p:spPr>
      </p:pic>
      <p:sp>
        <p:nvSpPr>
          <p:cNvPr id="4" name="Text Box 3"/>
          <p:cNvSpPr txBox="1"/>
          <p:nvPr/>
        </p:nvSpPr>
        <p:spPr>
          <a:xfrm>
            <a:off x="1900555" y="2347595"/>
            <a:ext cx="9243695" cy="3735705"/>
          </a:xfrm>
          <a:prstGeom prst="rect">
            <a:avLst/>
          </a:prstGeom>
          <a:noFill/>
        </p:spPr>
        <p:txBody>
          <a:bodyPr wrap="square" rtlCol="0" anchor="t">
            <a:noAutofit/>
          </a:bodyPr>
          <a:lstStyle/>
          <a:p>
            <a:r>
              <a:rPr lang="en-US" altLang="en-US" dirty="0">
                <a:sym typeface="+mn-ea"/>
              </a:rPr>
              <a:t>This project aims to develop a real-time age and gender classification system using deep learning and computer vision techniques. By leveraging pre-trained convolutional neural networks (CNNs) and fine-tuning them for age and gender prediction, the system can analyze live video streams or static images. The process involves detecting faces from input frames using OpenCV, followed by cropping and preprocessing the detected faces for model inference. The model classifies age as a continuous value (age prediction) and gender as a binary label (male or female). The system is designed to run efficiently in real time, making it suitable for applications like security systems, user personalization, and demographic analysis. Optimizations such as model quantization and transfer learning are employed to ensure high accuracy and fast processing speed.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08" y="1900256"/>
            <a:ext cx="7958331" cy="1077229"/>
          </a:xfrm>
        </p:spPr>
        <p:txBody>
          <a:bodyPr/>
          <a:lstStyle/>
          <a:p>
            <a:pPr algn="ctr"/>
            <a:r>
              <a:rPr lang="en-US" dirty="0"/>
              <a:t>ARCHITECTURE</a:t>
            </a:r>
            <a:endParaRPr lang="en-IN" dirty="0"/>
          </a:p>
        </p:txBody>
      </p:sp>
      <p:pic>
        <p:nvPicPr>
          <p:cNvPr id="3" name="Content Placeholder 3"/>
          <p:cNvPicPr>
            <a:picLocks noChangeAspect="1"/>
          </p:cNvPicPr>
          <p:nvPr/>
        </p:nvPicPr>
        <p:blipFill>
          <a:blip r:embed="rId2"/>
          <a:stretch>
            <a:fillRect/>
          </a:stretch>
        </p:blipFill>
        <p:spPr>
          <a:xfrm>
            <a:off x="2265046" y="486516"/>
            <a:ext cx="8176164" cy="834284"/>
          </a:xfrm>
          <a:prstGeom prst="rect">
            <a:avLst/>
          </a:prstGeom>
          <a:noFill/>
        </p:spPr>
      </p:pic>
      <p:pic>
        <p:nvPicPr>
          <p:cNvPr id="6" name="Picture 5" descr="Flow-diagram-of-the-proposed-framework-for-age-and-gender-classification"/>
          <p:cNvPicPr>
            <a:picLocks noChangeAspect="1"/>
          </p:cNvPicPr>
          <p:nvPr/>
        </p:nvPicPr>
        <p:blipFill>
          <a:blip r:embed="rId3"/>
          <a:stretch>
            <a:fillRect/>
          </a:stretch>
        </p:blipFill>
        <p:spPr>
          <a:xfrm>
            <a:off x="2850515" y="2830830"/>
            <a:ext cx="6753225" cy="2990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1766301"/>
            <a:ext cx="7958331" cy="1077229"/>
          </a:xfrm>
        </p:spPr>
        <p:txBody>
          <a:bodyPr/>
          <a:lstStyle/>
          <a:p>
            <a:pPr algn="ctr"/>
            <a:r>
              <a:rPr lang="en-US" dirty="0"/>
              <a:t>MODULES</a:t>
            </a:r>
            <a:endParaRPr lang="en-IN" dirty="0"/>
          </a:p>
        </p:txBody>
      </p:sp>
      <p:pic>
        <p:nvPicPr>
          <p:cNvPr id="3" name="Content Placeholder 3"/>
          <p:cNvPicPr>
            <a:picLocks noChangeAspect="1"/>
          </p:cNvPicPr>
          <p:nvPr/>
        </p:nvPicPr>
        <p:blipFill>
          <a:blip r:embed="rId2"/>
          <a:stretch>
            <a:fillRect/>
          </a:stretch>
        </p:blipFill>
        <p:spPr>
          <a:xfrm>
            <a:off x="1883450" y="469582"/>
            <a:ext cx="8425100" cy="859685"/>
          </a:xfrm>
          <a:prstGeom prst="rect">
            <a:avLst/>
          </a:prstGeom>
          <a:noFill/>
        </p:spPr>
      </p:pic>
      <p:sp>
        <p:nvSpPr>
          <p:cNvPr id="4" name="Text Box 3"/>
          <p:cNvSpPr txBox="1"/>
          <p:nvPr/>
        </p:nvSpPr>
        <p:spPr>
          <a:xfrm>
            <a:off x="1529715" y="2975610"/>
            <a:ext cx="5665470" cy="2421890"/>
          </a:xfrm>
          <a:prstGeom prst="rect">
            <a:avLst/>
          </a:prstGeom>
        </p:spPr>
        <p:txBody>
          <a:bodyPr>
            <a:noAutofit/>
          </a:bodyPr>
          <a:lstStyle/>
          <a:p>
            <a:pPr marL="285750" indent="-285750">
              <a:lnSpc>
                <a:spcPct val="200000"/>
              </a:lnSpc>
              <a:buFont typeface="Arial" panose="020B0604020202020204" pitchFamily="34" charset="0"/>
              <a:buChar char="•"/>
            </a:pPr>
            <a:r>
              <a:rPr sz="2000" b="1"/>
              <a:t>Face Detection Module</a:t>
            </a:r>
          </a:p>
          <a:p>
            <a:pPr marL="285750" indent="-285750">
              <a:lnSpc>
                <a:spcPct val="200000"/>
              </a:lnSpc>
              <a:buFont typeface="Arial" panose="020B0604020202020204" pitchFamily="34" charset="0"/>
              <a:buChar char="•"/>
            </a:pPr>
            <a:r>
              <a:rPr lang="en-US" altLang="en-US" sz="2000" b="1"/>
              <a:t>Face Preprocessing Module</a:t>
            </a:r>
          </a:p>
          <a:p>
            <a:pPr marL="285750" indent="-285750">
              <a:lnSpc>
                <a:spcPct val="200000"/>
              </a:lnSpc>
              <a:buFont typeface="Arial" panose="020B0604020202020204" pitchFamily="34" charset="0"/>
              <a:buChar char="•"/>
            </a:pPr>
            <a:r>
              <a:rPr lang="en-US" altLang="en-US" sz="2000" b="1"/>
              <a:t>Age and Gender Classification Module</a:t>
            </a:r>
          </a:p>
          <a:p>
            <a:pPr marL="285750" indent="-285750">
              <a:lnSpc>
                <a:spcPct val="200000"/>
              </a:lnSpc>
              <a:buFont typeface="Arial" panose="020B0604020202020204" pitchFamily="34" charset="0"/>
              <a:buChar char="•"/>
            </a:pPr>
            <a:r>
              <a:rPr lang="en-US" altLang="en-US" sz="2000" b="1"/>
              <a:t>Real-Time Processing and Display Module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054" y="1677535"/>
            <a:ext cx="7958331" cy="1077229"/>
          </a:xfrm>
        </p:spPr>
        <p:txBody>
          <a:bodyPr>
            <a:normAutofit/>
          </a:bodyPr>
          <a:lstStyle/>
          <a:p>
            <a:pPr algn="ctr"/>
            <a:r>
              <a:rPr lang="en-US" dirty="0"/>
              <a:t>UML DIAGRAMS</a:t>
            </a:r>
            <a:br>
              <a:rPr lang="en-US" dirty="0"/>
            </a:br>
            <a:endParaRPr lang="en-IN" dirty="0"/>
          </a:p>
        </p:txBody>
      </p:sp>
      <p:pic>
        <p:nvPicPr>
          <p:cNvPr id="3" name="Content Placeholder 3"/>
          <p:cNvPicPr>
            <a:picLocks noChangeAspect="1"/>
          </p:cNvPicPr>
          <p:nvPr/>
        </p:nvPicPr>
        <p:blipFill>
          <a:blip r:embed="rId2"/>
          <a:stretch>
            <a:fillRect/>
          </a:stretch>
        </p:blipFill>
        <p:spPr>
          <a:xfrm>
            <a:off x="2116834" y="681249"/>
            <a:ext cx="8425100" cy="859685"/>
          </a:xfrm>
          <a:prstGeom prst="rect">
            <a:avLst/>
          </a:prstGeom>
          <a:noFill/>
        </p:spPr>
      </p:pic>
      <p:sp>
        <p:nvSpPr>
          <p:cNvPr id="5" name="Text Box 4"/>
          <p:cNvSpPr txBox="1"/>
          <p:nvPr/>
        </p:nvSpPr>
        <p:spPr>
          <a:xfrm>
            <a:off x="2117090" y="2209165"/>
            <a:ext cx="8875395" cy="4030980"/>
          </a:xfrm>
          <a:prstGeom prst="rect">
            <a:avLst/>
          </a:prstGeom>
          <a:noFill/>
        </p:spPr>
        <p:txBody>
          <a:bodyPr wrap="square" rtlCol="0" anchor="t">
            <a:noAutofit/>
          </a:bodyPr>
          <a:lstStyle/>
          <a:p>
            <a:pPr marL="285750" indent="-285750">
              <a:buFont typeface="Arial" panose="020B0604020202020204" pitchFamily="34" charset="0"/>
              <a:buChar char="•"/>
            </a:pPr>
            <a:r>
              <a:rPr lang="en-US" dirty="0">
                <a:sym typeface="+mn-ea"/>
              </a:rPr>
              <a:t>Use case </a:t>
            </a:r>
          </a:p>
        </p:txBody>
      </p:sp>
      <p:pic>
        <p:nvPicPr>
          <p:cNvPr id="7" name="Picture 6"/>
          <p:cNvPicPr>
            <a:picLocks noChangeAspect="1"/>
          </p:cNvPicPr>
          <p:nvPr/>
        </p:nvPicPr>
        <p:blipFill>
          <a:blip r:embed="rId3"/>
          <a:stretch>
            <a:fillRect/>
          </a:stretch>
        </p:blipFill>
        <p:spPr>
          <a:xfrm>
            <a:off x="2479675" y="2658110"/>
            <a:ext cx="7704455" cy="38277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054" y="1677535"/>
            <a:ext cx="7958331" cy="1077229"/>
          </a:xfrm>
        </p:spPr>
        <p:txBody>
          <a:bodyPr>
            <a:normAutofit/>
          </a:bodyPr>
          <a:lstStyle/>
          <a:p>
            <a:pPr algn="ctr"/>
            <a:r>
              <a:rPr lang="en-US" dirty="0"/>
              <a:t>UML DIAGRAMS</a:t>
            </a:r>
            <a:br>
              <a:rPr lang="en-US" dirty="0"/>
            </a:br>
            <a:endParaRPr lang="en-IN" dirty="0"/>
          </a:p>
        </p:txBody>
      </p:sp>
      <p:pic>
        <p:nvPicPr>
          <p:cNvPr id="3" name="Content Placeholder 3"/>
          <p:cNvPicPr>
            <a:picLocks noChangeAspect="1"/>
          </p:cNvPicPr>
          <p:nvPr/>
        </p:nvPicPr>
        <p:blipFill>
          <a:blip r:embed="rId2"/>
          <a:stretch>
            <a:fillRect/>
          </a:stretch>
        </p:blipFill>
        <p:spPr>
          <a:xfrm>
            <a:off x="2116834" y="681249"/>
            <a:ext cx="8425100" cy="859685"/>
          </a:xfrm>
          <a:prstGeom prst="rect">
            <a:avLst/>
          </a:prstGeom>
          <a:noFill/>
        </p:spPr>
      </p:pic>
      <p:sp>
        <p:nvSpPr>
          <p:cNvPr id="5" name="Text Box 4"/>
          <p:cNvSpPr txBox="1"/>
          <p:nvPr/>
        </p:nvSpPr>
        <p:spPr>
          <a:xfrm>
            <a:off x="2117090" y="2209165"/>
            <a:ext cx="8875395" cy="4030980"/>
          </a:xfrm>
          <a:prstGeom prst="rect">
            <a:avLst/>
          </a:prstGeom>
          <a:noFill/>
        </p:spPr>
        <p:txBody>
          <a:bodyPr wrap="square" rtlCol="0" anchor="t">
            <a:noAutofit/>
          </a:bodyPr>
          <a:lstStyle/>
          <a:p>
            <a:pPr marL="285750" indent="-285750">
              <a:buFont typeface="Arial" panose="020B0604020202020204" pitchFamily="34" charset="0"/>
              <a:buChar char="•"/>
            </a:pPr>
            <a:r>
              <a:rPr lang="en-IN" altLang="en-US" dirty="0">
                <a:sym typeface="+mn-ea"/>
              </a:rPr>
              <a:t>Class Diagram</a:t>
            </a:r>
          </a:p>
        </p:txBody>
      </p:sp>
      <p:pic>
        <p:nvPicPr>
          <p:cNvPr id="4" name="Picture 3"/>
          <p:cNvPicPr>
            <a:picLocks noChangeAspect="1"/>
          </p:cNvPicPr>
          <p:nvPr/>
        </p:nvPicPr>
        <p:blipFill>
          <a:blip r:embed="rId3"/>
          <a:stretch>
            <a:fillRect/>
          </a:stretch>
        </p:blipFill>
        <p:spPr>
          <a:xfrm>
            <a:off x="2467610" y="2754630"/>
            <a:ext cx="8074025" cy="3498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6054" y="1677535"/>
            <a:ext cx="7958331" cy="1077229"/>
          </a:xfrm>
        </p:spPr>
        <p:txBody>
          <a:bodyPr>
            <a:normAutofit/>
          </a:bodyPr>
          <a:lstStyle/>
          <a:p>
            <a:pPr algn="ctr"/>
            <a:r>
              <a:rPr lang="en-US" dirty="0"/>
              <a:t>UML DIAGRAMS</a:t>
            </a:r>
            <a:br>
              <a:rPr lang="en-US" dirty="0"/>
            </a:br>
            <a:endParaRPr lang="en-IN" dirty="0"/>
          </a:p>
        </p:txBody>
      </p:sp>
      <p:pic>
        <p:nvPicPr>
          <p:cNvPr id="3" name="Content Placeholder 3"/>
          <p:cNvPicPr>
            <a:picLocks noChangeAspect="1"/>
          </p:cNvPicPr>
          <p:nvPr/>
        </p:nvPicPr>
        <p:blipFill>
          <a:blip r:embed="rId2"/>
          <a:stretch>
            <a:fillRect/>
          </a:stretch>
        </p:blipFill>
        <p:spPr>
          <a:xfrm>
            <a:off x="2116834" y="681249"/>
            <a:ext cx="8425100" cy="859685"/>
          </a:xfrm>
          <a:prstGeom prst="rect">
            <a:avLst/>
          </a:prstGeom>
          <a:noFill/>
        </p:spPr>
      </p:pic>
      <p:sp>
        <p:nvSpPr>
          <p:cNvPr id="5" name="Text Box 4"/>
          <p:cNvSpPr txBox="1"/>
          <p:nvPr/>
        </p:nvSpPr>
        <p:spPr>
          <a:xfrm>
            <a:off x="2117090" y="2209165"/>
            <a:ext cx="8875395" cy="4030980"/>
          </a:xfrm>
          <a:prstGeom prst="rect">
            <a:avLst/>
          </a:prstGeom>
          <a:noFill/>
        </p:spPr>
        <p:txBody>
          <a:bodyPr wrap="square" rtlCol="0" anchor="t">
            <a:noAutofit/>
          </a:bodyPr>
          <a:lstStyle/>
          <a:p>
            <a:pPr indent="0">
              <a:buFont typeface="Arial" panose="020B0604020202020204" pitchFamily="34" charset="0"/>
              <a:buNone/>
            </a:pPr>
            <a:r>
              <a:rPr lang="en-IN" altLang="en-US" dirty="0">
                <a:sym typeface="+mn-ea"/>
              </a:rPr>
              <a:t> sequence </a:t>
            </a:r>
            <a:r>
              <a:rPr lang="en-US" dirty="0">
                <a:sym typeface="+mn-ea"/>
              </a:rPr>
              <a:t>case </a:t>
            </a:r>
          </a:p>
        </p:txBody>
      </p:sp>
      <p:pic>
        <p:nvPicPr>
          <p:cNvPr id="4" name="Picture 3"/>
          <p:cNvPicPr>
            <a:picLocks noChangeAspect="1"/>
          </p:cNvPicPr>
          <p:nvPr/>
        </p:nvPicPr>
        <p:blipFill>
          <a:blip r:embed="rId3"/>
          <a:stretch>
            <a:fillRect/>
          </a:stretch>
        </p:blipFill>
        <p:spPr>
          <a:xfrm>
            <a:off x="2950210" y="2754630"/>
            <a:ext cx="6290945" cy="37471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834" y="2729989"/>
            <a:ext cx="7958331" cy="1077229"/>
          </a:xfrm>
        </p:spPr>
        <p:txBody>
          <a:bodyPr/>
          <a:lstStyle/>
          <a:p>
            <a:pPr algn="ctr"/>
            <a:r>
              <a:rPr lang="en-US" dirty="0"/>
              <a:t>THANK YOU</a:t>
            </a:r>
            <a:endParaRPr lang="en-IN" dirty="0"/>
          </a:p>
        </p:txBody>
      </p:sp>
      <p:pic>
        <p:nvPicPr>
          <p:cNvPr id="3" name="Content Placeholder 3"/>
          <p:cNvPicPr>
            <a:picLocks noChangeAspect="1"/>
          </p:cNvPicPr>
          <p:nvPr/>
        </p:nvPicPr>
        <p:blipFill>
          <a:blip r:embed="rId2"/>
          <a:stretch>
            <a:fillRect/>
          </a:stretch>
        </p:blipFill>
        <p:spPr>
          <a:xfrm>
            <a:off x="2036443" y="554249"/>
            <a:ext cx="8342121" cy="851218"/>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7*103"/>
  <p:tag name="TABLE_ENDDRAG_RECT" val="293*394*407*10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36</TotalTime>
  <Words>251</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Bahnschrift</vt:lpstr>
      <vt:lpstr>Calibri</vt:lpstr>
      <vt:lpstr>MS Shell Dlg 2</vt:lpstr>
      <vt:lpstr>Times New Roman</vt:lpstr>
      <vt:lpstr>Wingdings</vt:lpstr>
      <vt:lpstr>Wingdings 3</vt:lpstr>
      <vt:lpstr>Madison</vt:lpstr>
      <vt:lpstr>Guide : Mrs. Arshiya Begum Assistant Professor                                             Department of CS/DS.             </vt:lpstr>
      <vt:lpstr>ABSTRACT</vt:lpstr>
      <vt:lpstr>ARCHITECTURE</vt:lpstr>
      <vt:lpstr>MODULES</vt:lpstr>
      <vt:lpstr>UML DIAGRAMS </vt:lpstr>
      <vt:lpstr>UML DIAGRAMS </vt:lpstr>
      <vt:lpstr>UML DIAGRAMS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vasireddy</dc:creator>
  <cp:lastModifiedBy>Vamsi Purna</cp:lastModifiedBy>
  <cp:revision>7</cp:revision>
  <dcterms:created xsi:type="dcterms:W3CDTF">2025-03-04T08:17:00Z</dcterms:created>
  <dcterms:modified xsi:type="dcterms:W3CDTF">2025-04-29T16:31:09Z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E8194F1E2EFA4DA5AD0457C02EA17BD4_12</vt:lpwstr>
  </property>
  <property fmtid="{D5CDD505-2E9C-101B-9397-08002B2CF9AE}" pid="3" name="KSOProductBuildVer">
    <vt:lpwstr>1033-12.2.0.20326</vt:lpwstr>
  </property>
</Properties>
</file>