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sldIdLst>
    <p:sldId id="264" r:id="rId3"/>
    <p:sldId id="257" r:id="rId4"/>
    <p:sldId id="258" r:id="rId5"/>
    <p:sldId id="259" r:id="rId6"/>
    <p:sldId id="265" r:id="rId7"/>
    <p:sldId id="266" r:id="rId8"/>
    <p:sldId id="260"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CB2BD-F778-4388-9C0C-FD6F4BF6694B}" v="2" dt="2025-03-04T08:51:52.1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vasireddy" userId="4dd51bebdb78a2b3" providerId="LiveId" clId="{0E4CB2BD-F778-4388-9C0C-FD6F4BF6694B}"/>
    <pc:docChg chg="custSel addSld delSld modSld">
      <pc:chgData name="surya vasireddy" userId="4dd51bebdb78a2b3" providerId="LiveId" clId="{0E4CB2BD-F778-4388-9C0C-FD6F4BF6694B}" dt="2025-03-04T08:51:52.130" v="303"/>
      <pc:docMkLst>
        <pc:docMk/>
      </pc:docMkLst>
      <pc:sldChg chg="modSp mod">
        <pc:chgData name="surya vasireddy" userId="4dd51bebdb78a2b3" providerId="LiveId" clId="{0E4CB2BD-F778-4388-9C0C-FD6F4BF6694B}" dt="2025-03-04T08:32:40.537" v="33" actId="20577"/>
        <pc:sldMkLst>
          <pc:docMk/>
          <pc:sldMk cId="3775320607" sldId="256"/>
        </pc:sldMkLst>
        <pc:spChg chg="mod">
          <ac:chgData name="surya vasireddy" userId="4dd51bebdb78a2b3" providerId="LiveId" clId="{0E4CB2BD-F778-4388-9C0C-FD6F4BF6694B}" dt="2025-03-04T08:32:40.537" v="33" actId="20577"/>
          <ac:spMkLst>
            <pc:docMk/>
            <pc:sldMk cId="3775320607" sldId="256"/>
            <ac:spMk id="5" creationId="{FE464209-9E72-A2C6-069D-5E5193F5DDFE}"/>
          </ac:spMkLst>
        </pc:spChg>
      </pc:sldChg>
      <pc:sldChg chg="delSp modSp mod">
        <pc:chgData name="surya vasireddy" userId="4dd51bebdb78a2b3" providerId="LiveId" clId="{0E4CB2BD-F778-4388-9C0C-FD6F4BF6694B}" dt="2025-03-04T08:43:16.096" v="50"/>
        <pc:sldMkLst>
          <pc:docMk/>
          <pc:sldMk cId="3409209224" sldId="258"/>
        </pc:sldMkLst>
        <pc:spChg chg="mod">
          <ac:chgData name="surya vasireddy" userId="4dd51bebdb78a2b3" providerId="LiveId" clId="{0E4CB2BD-F778-4388-9C0C-FD6F4BF6694B}" dt="2025-03-04T08:43:01.140" v="47" actId="20577"/>
          <ac:spMkLst>
            <pc:docMk/>
            <pc:sldMk cId="3409209224" sldId="258"/>
            <ac:spMk id="2" creationId="{9D3AC547-211C-C695-68B7-FC19F193F1B4}"/>
          </ac:spMkLst>
        </pc:spChg>
        <pc:spChg chg="del mod">
          <ac:chgData name="surya vasireddy" userId="4dd51bebdb78a2b3" providerId="LiveId" clId="{0E4CB2BD-F778-4388-9C0C-FD6F4BF6694B}" dt="2025-03-04T08:43:16.096" v="50"/>
          <ac:spMkLst>
            <pc:docMk/>
            <pc:sldMk cId="3409209224" sldId="258"/>
            <ac:spMk id="4" creationId="{225F3E8C-23D9-F203-0383-A1608999FAA7}"/>
          </ac:spMkLst>
        </pc:spChg>
      </pc:sldChg>
      <pc:sldChg chg="modSp mod">
        <pc:chgData name="surya vasireddy" userId="4dd51bebdb78a2b3" providerId="LiveId" clId="{0E4CB2BD-F778-4388-9C0C-FD6F4BF6694B}" dt="2025-03-04T08:50:05.039" v="213" actId="20577"/>
        <pc:sldMkLst>
          <pc:docMk/>
          <pc:sldMk cId="3344792423" sldId="259"/>
        </pc:sldMkLst>
        <pc:spChg chg="mod">
          <ac:chgData name="surya vasireddy" userId="4dd51bebdb78a2b3" providerId="LiveId" clId="{0E4CB2BD-F778-4388-9C0C-FD6F4BF6694B}" dt="2025-03-04T08:50:05.039" v="213" actId="20577"/>
          <ac:spMkLst>
            <pc:docMk/>
            <pc:sldMk cId="3344792423" sldId="259"/>
            <ac:spMk id="2" creationId="{2406C299-DE82-7334-4B91-C545EFD54C75}"/>
          </ac:spMkLst>
        </pc:spChg>
      </pc:sldChg>
      <pc:sldChg chg="addSp delSp modSp mod">
        <pc:chgData name="surya vasireddy" userId="4dd51bebdb78a2b3" providerId="LiveId" clId="{0E4CB2BD-F778-4388-9C0C-FD6F4BF6694B}" dt="2025-03-04T08:51:27.628" v="301" actId="20577"/>
        <pc:sldMkLst>
          <pc:docMk/>
          <pc:sldMk cId="1872059208" sldId="260"/>
        </pc:sldMkLst>
        <pc:spChg chg="mod">
          <ac:chgData name="surya vasireddy" userId="4dd51bebdb78a2b3" providerId="LiveId" clId="{0E4CB2BD-F778-4388-9C0C-FD6F4BF6694B}" dt="2025-03-04T08:51:27.628" v="301" actId="20577"/>
          <ac:spMkLst>
            <pc:docMk/>
            <pc:sldMk cId="1872059208" sldId="260"/>
            <ac:spMk id="2" creationId="{969030FB-2826-AE88-B0CD-8C7CA5931DA6}"/>
          </ac:spMkLst>
        </pc:spChg>
        <pc:spChg chg="add del mod">
          <ac:chgData name="surya vasireddy" userId="4dd51bebdb78a2b3" providerId="LiveId" clId="{0E4CB2BD-F778-4388-9C0C-FD6F4BF6694B}" dt="2025-03-04T08:50:35.839" v="233"/>
          <ac:spMkLst>
            <pc:docMk/>
            <pc:sldMk cId="1872059208" sldId="260"/>
            <ac:spMk id="4" creationId="{26D32143-BC02-BAF6-78A7-9C1CD06527CE}"/>
          </ac:spMkLst>
        </pc:spChg>
      </pc:sldChg>
      <pc:sldChg chg="del">
        <pc:chgData name="surya vasireddy" userId="4dd51bebdb78a2b3" providerId="LiveId" clId="{0E4CB2BD-F778-4388-9C0C-FD6F4BF6694B}" dt="2025-03-04T08:44:35.671" v="101" actId="2696"/>
        <pc:sldMkLst>
          <pc:docMk/>
          <pc:sldMk cId="3745896749" sldId="261"/>
        </pc:sldMkLst>
      </pc:sldChg>
      <pc:sldChg chg="addSp modSp new mod">
        <pc:chgData name="surya vasireddy" userId="4dd51bebdb78a2b3" providerId="LiveId" clId="{0E4CB2BD-F778-4388-9C0C-FD6F4BF6694B}" dt="2025-03-04T08:51:52.130" v="303"/>
        <pc:sldMkLst>
          <pc:docMk/>
          <pc:sldMk cId="3654355278" sldId="263"/>
        </pc:sldMkLst>
        <pc:spChg chg="mod">
          <ac:chgData name="surya vasireddy" userId="4dd51bebdb78a2b3" providerId="LiveId" clId="{0E4CB2BD-F778-4388-9C0C-FD6F4BF6694B}" dt="2025-03-04T08:51:44.663" v="302" actId="1076"/>
          <ac:spMkLst>
            <pc:docMk/>
            <pc:sldMk cId="3654355278" sldId="263"/>
            <ac:spMk id="2" creationId="{C8AA872D-21EF-47AE-2469-F871AE87CCE7}"/>
          </ac:spMkLst>
        </pc:spChg>
        <pc:picChg chg="add mod">
          <ac:chgData name="surya vasireddy" userId="4dd51bebdb78a2b3" providerId="LiveId" clId="{0E4CB2BD-F778-4388-9C0C-FD6F4BF6694B}" dt="2025-03-04T08:51:52.130" v="303"/>
          <ac:picMkLst>
            <pc:docMk/>
            <pc:sldMk cId="3654355278" sldId="263"/>
            <ac:picMk id="3" creationId="{31A9007A-75F1-C8A4-0CE7-98A3A984D4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92388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025608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84206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7457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4/29/2025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83530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4/29/2025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164082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4/29/2025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322945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1397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56209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10351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018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4/29/2025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4/29/2025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4/29/2025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4/29/2025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4/29/2025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4/29/2025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4/29/2025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13033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805" indent="-344805"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6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92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1005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605" indent="-34480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87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050"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775" indent="-338455"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42168" y="2878386"/>
            <a:ext cx="5357600" cy="1160213"/>
          </a:xfrm>
        </p:spPr>
        <p:txBody>
          <a:bodyPr>
            <a:normAutofit fontScale="75000" lnSpcReduction="20000"/>
          </a:bodyPr>
          <a:lstStyle/>
          <a:p>
            <a:pPr algn="ctr"/>
            <a:r>
              <a:rPr lang="en-IN" altLang="en-US" sz="4800" dirty="0"/>
              <a:t>Real Time Age and Gender Classification</a:t>
            </a:r>
          </a:p>
        </p:txBody>
      </p:sp>
      <p:pic>
        <p:nvPicPr>
          <p:cNvPr id="4" name="Content Placeholder 3"/>
          <p:cNvPicPr>
            <a:picLocks noChangeAspect="1"/>
          </p:cNvPicPr>
          <p:nvPr/>
        </p:nvPicPr>
        <p:blipFill>
          <a:blip r:embed="rId3"/>
          <a:stretch>
            <a:fillRect/>
          </a:stretch>
        </p:blipFill>
        <p:spPr>
          <a:xfrm>
            <a:off x="1095185" y="242374"/>
            <a:ext cx="7681057" cy="783764"/>
          </a:xfrm>
          <a:prstGeom prst="rect">
            <a:avLst/>
          </a:prstGeom>
          <a:noFill/>
        </p:spPr>
      </p:pic>
      <p:sp>
        <p:nvSpPr>
          <p:cNvPr id="5" name="TextBox 6"/>
          <p:cNvSpPr txBox="1">
            <a:spLocks noGrp="1" noChangeArrowheads="1"/>
          </p:cNvSpPr>
          <p:nvPr>
            <p:ph type="ctrTitle"/>
          </p:nvPr>
        </p:nvSpPr>
        <p:spPr bwMode="auto">
          <a:xfrm>
            <a:off x="1163638" y="5300414"/>
            <a:ext cx="3001962" cy="1086485"/>
          </a:xfrm>
          <a:prstGeom prst="rect">
            <a:avLst/>
          </a:prstGeom>
          <a:noFill/>
          <a:ln w="9525">
            <a:noFill/>
            <a:miter lim="800000"/>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Guide :</a:t>
            </a:r>
            <a:br>
              <a:rPr lang="en-IN" b="1">
                <a:latin typeface="Times New Roman" panose="02020603050405020304" pitchFamily="18" charset="0"/>
                <a:cs typeface="Times New Roman" panose="02020603050405020304" pitchFamily="18" charset="0"/>
              </a:rPr>
            </a:br>
            <a:r>
              <a:rPr lang="en-IN" b="1" dirty="0" err="1">
                <a:latin typeface="Times New Roman" panose="02020603050405020304" pitchFamily="18" charset="0"/>
                <a:cs typeface="Times New Roman" panose="02020603050405020304" pitchFamily="18" charset="0"/>
                <a:sym typeface="+mn-ea"/>
              </a:rPr>
              <a:t>Mr</a:t>
            </a:r>
            <a:r>
              <a:rPr lang="en-US" altLang="en-IN" b="1" dirty="0" err="1">
                <a:latin typeface="Times New Roman" panose="02020603050405020304" pitchFamily="18" charset="0"/>
                <a:cs typeface="Times New Roman" panose="02020603050405020304" pitchFamily="18" charset="0"/>
                <a:sym typeface="+mn-ea"/>
              </a:rPr>
              <a:t>s</a:t>
            </a:r>
            <a:r>
              <a:rPr lang="en-IN" b="1" dirty="0" err="1">
                <a:latin typeface="Times New Roman" panose="02020603050405020304" pitchFamily="18" charset="0"/>
                <a:cs typeface="Times New Roman" panose="02020603050405020304" pitchFamily="18" charset="0"/>
                <a:sym typeface="+mn-ea"/>
              </a:rPr>
              <a:t>.</a:t>
            </a:r>
            <a:r>
              <a:rPr lang="en-US" altLang="en-IN" b="1" dirty="0" err="1">
                <a:latin typeface="Times New Roman" panose="02020603050405020304" pitchFamily="18" charset="0"/>
                <a:cs typeface="Times New Roman" panose="02020603050405020304" pitchFamily="18" charset="0"/>
                <a:sym typeface="+mn-ea"/>
              </a:rPr>
              <a:t> Arshiya Begum</a:t>
            </a:r>
            <a:br>
              <a:rPr lang="en-IN" b="1" dirty="0" err="1">
                <a:latin typeface="Times New Roman" panose="02020603050405020304" pitchFamily="18" charset="0"/>
                <a:cs typeface="Times New Roman" panose="02020603050405020304" pitchFamily="18" charset="0"/>
                <a:sym typeface="+mn-ea"/>
              </a:rPr>
            </a:br>
            <a:r>
              <a:rPr lang="en-IN" dirty="0">
                <a:latin typeface="Times New Roman" panose="02020603050405020304" pitchFamily="18" charset="0"/>
                <a:cs typeface="Times New Roman" panose="02020603050405020304" pitchFamily="18" charset="0"/>
                <a:sym typeface="+mn-ea"/>
              </a:rPr>
              <a:t>Assistant Professor</a:t>
            </a:r>
            <a:r>
              <a:rPr lang="en-US" altLang="en-IN" dirty="0">
                <a:latin typeface="Times New Roman" panose="02020603050405020304" pitchFamily="18" charset="0"/>
                <a:cs typeface="Times New Roman" panose="02020603050405020304" pitchFamily="18" charset="0"/>
                <a:sym typeface="+mn-ea"/>
              </a:rPr>
              <a:t>	</a:t>
            </a:r>
            <a:r>
              <a:rPr lang="en-IN" dirty="0">
                <a:latin typeface="Times New Roman" panose="02020603050405020304" pitchFamily="18" charset="0"/>
                <a:cs typeface="Times New Roman" panose="02020603050405020304" pitchFamily="18" charset="0"/>
                <a:sym typeface="+mn-ea"/>
              </a:rPr>
              <a:t>                                            Department of </a:t>
            </a:r>
            <a:r>
              <a:rPr lang="en-US" altLang="en-IN" dirty="0">
                <a:latin typeface="Times New Roman" panose="02020603050405020304" pitchFamily="18" charset="0"/>
                <a:cs typeface="Times New Roman" panose="02020603050405020304" pitchFamily="18" charset="0"/>
                <a:sym typeface="+mn-ea"/>
              </a:rPr>
              <a:t>CS/DS</a:t>
            </a:r>
            <a:r>
              <a:rPr lang="en-IN" dirty="0">
                <a:latin typeface="Times New Roman" panose="02020603050405020304" pitchFamily="18" charset="0"/>
                <a:cs typeface="Times New Roman" panose="02020603050405020304" pitchFamily="18" charset="0"/>
                <a:sym typeface="+mn-ea"/>
              </a:rPr>
              <a:t>.       </a:t>
            </a:r>
            <a:r>
              <a:rPr lang="en-IN" sz="16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graphicFrame>
        <p:nvGraphicFramePr>
          <p:cNvPr id="2" name="Table 1"/>
          <p:cNvGraphicFramePr>
            <a:graphicFrameLocks noGrp="1"/>
          </p:cNvGraphicFramePr>
          <p:nvPr>
            <p:custDataLst>
              <p:tags r:id="rId1"/>
            </p:custDataLst>
          </p:nvPr>
        </p:nvGraphicFramePr>
        <p:xfrm>
          <a:off x="3724275" y="5005705"/>
          <a:ext cx="5170170" cy="1496695"/>
        </p:xfrm>
        <a:graphic>
          <a:graphicData uri="http://schemas.openxmlformats.org/drawingml/2006/table">
            <a:tbl>
              <a:tblPr firstRow="1" bandRow="1">
                <a:tableStyleId>{D7AC3CCA-C797-4891-BE02-D94E43425B78}</a:tableStyleId>
              </a:tblPr>
              <a:tblGrid>
                <a:gridCol w="3376930">
                  <a:extLst>
                    <a:ext uri="{9D8B030D-6E8A-4147-A177-3AD203B41FA5}">
                      <a16:colId xmlns:a16="http://schemas.microsoft.com/office/drawing/2014/main" val="20000"/>
                    </a:ext>
                  </a:extLst>
                </a:gridCol>
                <a:gridCol w="1793240">
                  <a:extLst>
                    <a:ext uri="{9D8B030D-6E8A-4147-A177-3AD203B41FA5}">
                      <a16:colId xmlns:a16="http://schemas.microsoft.com/office/drawing/2014/main" val="20001"/>
                    </a:ext>
                  </a:extLst>
                </a:gridCol>
              </a:tblGrid>
              <a:tr h="399415">
                <a:tc>
                  <a:txBody>
                    <a:bodyPr/>
                    <a:lstStyle/>
                    <a:p>
                      <a:r>
                        <a:rPr lang="en-IN" sz="1600" dirty="0">
                          <a:solidFill>
                            <a:schemeClr val="bg1"/>
                          </a:solidFill>
                          <a:latin typeface="Bahnschrift" panose="020B0502040204020203" charset="0"/>
                          <a:cs typeface="Bahnschrift" panose="020B0502040204020203" charset="0"/>
                        </a:rPr>
                        <a:t>TEAM MEMBERS</a:t>
                      </a:r>
                    </a:p>
                  </a:txBody>
                  <a:tcPr>
                    <a:solidFill>
                      <a:schemeClr val="accent1">
                        <a:lumMod val="20000"/>
                        <a:lumOff val="80000"/>
                      </a:schemeClr>
                    </a:solidFill>
                  </a:tcPr>
                </a:tc>
                <a:tc>
                  <a:txBody>
                    <a:bodyPr/>
                    <a:lstStyle/>
                    <a:p>
                      <a:r>
                        <a:rPr lang="en-IN" sz="1600" dirty="0">
                          <a:solidFill>
                            <a:schemeClr val="bg1"/>
                          </a:solidFill>
                          <a:latin typeface="Bahnschrift" panose="020B0502040204020203" charset="0"/>
                          <a:cs typeface="Bahnschrift" panose="020B0502040204020203" charset="0"/>
                        </a:rPr>
                        <a:t>ROLL NUMBERS</a:t>
                      </a:r>
                    </a:p>
                  </a:txBody>
                  <a:tcPr>
                    <a:solidFill>
                      <a:schemeClr val="accent1">
                        <a:lumMod val="20000"/>
                        <a:lumOff val="80000"/>
                      </a:schemeClr>
                    </a:solidFill>
                  </a:tcPr>
                </a:tc>
                <a:extLst>
                  <a:ext uri="{0D108BD9-81ED-4DB2-BD59-A6C34878D82A}">
                    <a16:rowId xmlns:a16="http://schemas.microsoft.com/office/drawing/2014/main" val="10000"/>
                  </a:ext>
                </a:extLst>
              </a:tr>
              <a:tr h="365760">
                <a:tc>
                  <a:txBody>
                    <a:bodyPr/>
                    <a:lstStyle/>
                    <a:p>
                      <a:r>
                        <a:rPr lang="en-IN" sz="1800" dirty="0">
                          <a:solidFill>
                            <a:schemeClr val="tx1"/>
                          </a:solidFill>
                          <a:latin typeface="Calibri" panose="020F0502020204030204" charset="0"/>
                          <a:cs typeface="Calibri" panose="020F0502020204030204" charset="0"/>
                        </a:rPr>
                        <a:t>K.</a:t>
                      </a:r>
                      <a:r>
                        <a:rPr lang="en-US" altLang="en-IN" sz="1800" dirty="0">
                          <a:solidFill>
                            <a:schemeClr val="tx1"/>
                          </a:solidFill>
                          <a:latin typeface="Calibri" panose="020F0502020204030204" charset="0"/>
                          <a:cs typeface="Calibri" panose="020F0502020204030204" charset="0"/>
                        </a:rPr>
                        <a:t> PURNA VAMSI </a:t>
                      </a:r>
                      <a:r>
                        <a:rPr lang="en-IN" sz="1800" dirty="0">
                          <a:solidFill>
                            <a:schemeClr val="tx1"/>
                          </a:solidFill>
                          <a:latin typeface="Calibri" panose="020F0502020204030204" charset="0"/>
                          <a:cs typeface="Calibri" panose="020F0502020204030204" charset="0"/>
                        </a:rPr>
                        <a:t>(Team</a:t>
                      </a:r>
                      <a:r>
                        <a:rPr lang="en-US" altLang="en-IN" sz="1800" dirty="0">
                          <a:solidFill>
                            <a:schemeClr val="tx1"/>
                          </a:solidFill>
                          <a:latin typeface="Calibri" panose="020F0502020204030204" charset="0"/>
                          <a:cs typeface="Calibri" panose="020F0502020204030204" charset="0"/>
                        </a:rPr>
                        <a:t> </a:t>
                      </a:r>
                      <a:r>
                        <a:rPr lang="en-IN" sz="1800" dirty="0">
                          <a:solidFill>
                            <a:schemeClr val="tx1"/>
                          </a:solidFill>
                          <a:latin typeface="Calibri" panose="020F0502020204030204" charset="0"/>
                          <a:cs typeface="Calibri" panose="020F0502020204030204" charset="0"/>
                        </a:rPr>
                        <a:t>Lead)</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22R21A67</a:t>
                      </a:r>
                      <a:r>
                        <a:rPr lang="en-US" altLang="en-IN" sz="1600" dirty="0">
                          <a:solidFill>
                            <a:schemeClr val="tx1"/>
                          </a:solidFill>
                          <a:latin typeface="Calibri" panose="020F0502020204030204" charset="0"/>
                          <a:cs typeface="Calibri" panose="020F0502020204030204" charset="0"/>
                        </a:rPr>
                        <a:t>87</a:t>
                      </a:r>
                    </a:p>
                  </a:txBody>
                  <a:tcPr>
                    <a:noFill/>
                  </a:tcPr>
                </a:tc>
                <a:extLst>
                  <a:ext uri="{0D108BD9-81ED-4DB2-BD59-A6C34878D82A}">
                    <a16:rowId xmlns:a16="http://schemas.microsoft.com/office/drawing/2014/main" val="10001"/>
                  </a:ext>
                </a:extLst>
              </a:tr>
              <a:tr h="365760">
                <a:tc>
                  <a:txBody>
                    <a:bodyPr/>
                    <a:lstStyle/>
                    <a:p>
                      <a:r>
                        <a:rPr lang="en-US" altLang="en-IN" sz="1800" dirty="0">
                          <a:solidFill>
                            <a:schemeClr val="tx1"/>
                          </a:solidFill>
                          <a:latin typeface="Calibri" panose="020F0502020204030204" charset="0"/>
                          <a:cs typeface="Calibri" panose="020F0502020204030204" charset="0"/>
                        </a:rPr>
                        <a:t>G. SAI TEJA</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22R21A678</a:t>
                      </a:r>
                      <a:r>
                        <a:rPr lang="en-US" altLang="en-IN" sz="1600" dirty="0">
                          <a:solidFill>
                            <a:schemeClr val="tx1"/>
                          </a:solidFill>
                          <a:latin typeface="Calibri" panose="020F0502020204030204" charset="0"/>
                          <a:cs typeface="Calibri" panose="020F0502020204030204" charset="0"/>
                        </a:rPr>
                        <a:t>2</a:t>
                      </a:r>
                    </a:p>
                  </a:txBody>
                  <a:tcPr>
                    <a:noFill/>
                  </a:tcPr>
                </a:tc>
                <a:extLst>
                  <a:ext uri="{0D108BD9-81ED-4DB2-BD59-A6C34878D82A}">
                    <a16:rowId xmlns:a16="http://schemas.microsoft.com/office/drawing/2014/main" val="10002"/>
                  </a:ext>
                </a:extLst>
              </a:tr>
              <a:tr h="365760">
                <a:tc>
                  <a:txBody>
                    <a:bodyPr/>
                    <a:lstStyle/>
                    <a:p>
                      <a:r>
                        <a:rPr lang="en-US" altLang="en-IN" sz="1800" dirty="0">
                          <a:solidFill>
                            <a:schemeClr val="tx1"/>
                          </a:solidFill>
                          <a:latin typeface="Calibri" panose="020F0502020204030204" charset="0"/>
                          <a:cs typeface="Calibri" panose="020F0502020204030204" charset="0"/>
                        </a:rPr>
                        <a:t>B. CHANDRA SHEKHAR</a:t>
                      </a:r>
                    </a:p>
                  </a:txBody>
                  <a:tcPr>
                    <a:noFill/>
                  </a:tcPr>
                </a:tc>
                <a:tc>
                  <a:txBody>
                    <a:bodyPr/>
                    <a:lstStyle/>
                    <a:p>
                      <a:pPr algn="ctr"/>
                      <a:r>
                        <a:rPr lang="en-IN" sz="1600" dirty="0">
                          <a:solidFill>
                            <a:schemeClr val="tx1"/>
                          </a:solidFill>
                          <a:latin typeface="Calibri" panose="020F0502020204030204" charset="0"/>
                          <a:cs typeface="Calibri" panose="020F0502020204030204" charset="0"/>
                        </a:rPr>
                        <a:t>2</a:t>
                      </a:r>
                      <a:r>
                        <a:rPr lang="en-US" altLang="en-IN" sz="1600" dirty="0">
                          <a:solidFill>
                            <a:schemeClr val="tx1"/>
                          </a:solidFill>
                          <a:latin typeface="Calibri" panose="020F0502020204030204" charset="0"/>
                          <a:cs typeface="Calibri" panose="020F0502020204030204" charset="0"/>
                        </a:rPr>
                        <a:t>3R25A6710</a:t>
                      </a:r>
                    </a:p>
                  </a:txBody>
                  <a:tcPr>
                    <a:noFill/>
                  </a:tcPr>
                </a:tc>
                <a:extLst>
                  <a:ext uri="{0D108BD9-81ED-4DB2-BD59-A6C34878D82A}">
                    <a16:rowId xmlns:a16="http://schemas.microsoft.com/office/drawing/2014/main" val="10003"/>
                  </a:ext>
                </a:extLst>
              </a:tr>
            </a:tbl>
          </a:graphicData>
        </a:graphic>
      </p:graphicFrame>
      <p:sp>
        <p:nvSpPr>
          <p:cNvPr id="6" name="Text Box 5"/>
          <p:cNvSpPr txBox="1"/>
          <p:nvPr/>
        </p:nvSpPr>
        <p:spPr>
          <a:xfrm>
            <a:off x="2065655" y="1214120"/>
            <a:ext cx="6096000" cy="1476375"/>
          </a:xfrm>
          <a:prstGeom prst="rect">
            <a:avLst/>
          </a:prstGeom>
          <a:noFill/>
        </p:spPr>
        <p:txBody>
          <a:bodyPr wrap="square" rtlCol="0" anchor="t">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Department of </a:t>
            </a:r>
            <a:r>
              <a:rPr kumimoji="0" lang="en-US" sz="18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DataScience</a:t>
            </a: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and </a:t>
            </a:r>
            <a:r>
              <a:rPr kumimoji="0" lang="en-US" sz="18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CyberSecurity</a:t>
            </a:r>
            <a:endPar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III </a:t>
            </a:r>
            <a:r>
              <a:rPr kumimoji="0" lang="en-US" sz="1800" b="1" i="0" u="none" strike="noStrike" kern="1200" cap="none" spc="0" normalizeH="0" baseline="0" noProof="0" dirty="0" err="1">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B.Tech</a:t>
            </a: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II Semester Industrial Oriented Mini Project-2025</a:t>
            </a:r>
            <a:endPar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Submitted by</a:t>
            </a:r>
            <a:endPar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  Team - </a:t>
            </a:r>
            <a:r>
              <a:rPr kumimoji="0" lang="en-I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ea"/>
              </a:rPr>
              <a:t>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6720" y="1546984"/>
            <a:ext cx="7958331" cy="1077229"/>
          </a:xfrm>
        </p:spPr>
        <p:txBody>
          <a:bodyPr/>
          <a:lstStyle/>
          <a:p>
            <a:pPr algn="ctr"/>
            <a:r>
              <a:rPr lang="en-US" dirty="0"/>
              <a:t>ABSTRACT</a:t>
            </a:r>
            <a:endParaRPr lang="en-IN" dirty="0"/>
          </a:p>
        </p:txBody>
      </p:sp>
      <p:pic>
        <p:nvPicPr>
          <p:cNvPr id="3" name="Content Placeholder 3"/>
          <p:cNvPicPr>
            <a:picLocks noChangeAspect="1"/>
          </p:cNvPicPr>
          <p:nvPr/>
        </p:nvPicPr>
        <p:blipFill>
          <a:blip r:embed="rId2"/>
          <a:stretch>
            <a:fillRect/>
          </a:stretch>
        </p:blipFill>
        <p:spPr>
          <a:xfrm>
            <a:off x="2265045" y="613516"/>
            <a:ext cx="8176174" cy="834285"/>
          </a:xfrm>
          <a:prstGeom prst="rect">
            <a:avLst/>
          </a:prstGeom>
          <a:noFill/>
        </p:spPr>
      </p:pic>
      <p:sp>
        <p:nvSpPr>
          <p:cNvPr id="4" name="Text Box 3"/>
          <p:cNvSpPr txBox="1"/>
          <p:nvPr/>
        </p:nvSpPr>
        <p:spPr>
          <a:xfrm>
            <a:off x="1900555" y="2347595"/>
            <a:ext cx="9243695" cy="3735705"/>
          </a:xfrm>
          <a:prstGeom prst="rect">
            <a:avLst/>
          </a:prstGeom>
          <a:noFill/>
        </p:spPr>
        <p:txBody>
          <a:bodyPr wrap="square" rtlCol="0" anchor="t">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a:ea typeface="+mn-ea"/>
                <a:cs typeface="+mn-cs"/>
                <a:sym typeface="+mn-ea"/>
              </a:rPr>
              <a:t>This project aims to develop a real-time age and gender classification system using deep learning and computer vision techniques. By leveraging pre-trained convolutional neural networks (CNNs) and fine-tuning them for age and gender prediction, the system can analyze live video streams or static images. The process involves detecting faces from input frames using OpenCV, followed by cropping and preprocessing the detected faces for model inference. The model classifies age as a continuous value (age prediction) and gender as a binary label (male or female). The system is designed to run efficiently in real time, making it suitable for applications like security systems, user personalization, and demographic analysis. Optimizations such as model quantization and transfer learning are employed to ensure high accuracy and fast processing speed.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808" y="1900256"/>
            <a:ext cx="7958331" cy="1077229"/>
          </a:xfrm>
        </p:spPr>
        <p:txBody>
          <a:bodyPr/>
          <a:lstStyle/>
          <a:p>
            <a:pPr algn="ctr"/>
            <a:r>
              <a:rPr lang="en-US" dirty="0"/>
              <a:t>ARCHITECTURE</a:t>
            </a:r>
            <a:endParaRPr lang="en-IN" dirty="0"/>
          </a:p>
        </p:txBody>
      </p:sp>
      <p:pic>
        <p:nvPicPr>
          <p:cNvPr id="3" name="Content Placeholder 3"/>
          <p:cNvPicPr>
            <a:picLocks noChangeAspect="1"/>
          </p:cNvPicPr>
          <p:nvPr/>
        </p:nvPicPr>
        <p:blipFill>
          <a:blip r:embed="rId2"/>
          <a:stretch>
            <a:fillRect/>
          </a:stretch>
        </p:blipFill>
        <p:spPr>
          <a:xfrm>
            <a:off x="2265046" y="486516"/>
            <a:ext cx="8176164" cy="834284"/>
          </a:xfrm>
          <a:prstGeom prst="rect">
            <a:avLst/>
          </a:prstGeom>
          <a:noFill/>
        </p:spPr>
      </p:pic>
      <p:pic>
        <p:nvPicPr>
          <p:cNvPr id="6" name="Picture 5" descr="Flow-diagram-of-the-proposed-framework-for-age-and-gender-classification"/>
          <p:cNvPicPr>
            <a:picLocks noChangeAspect="1"/>
          </p:cNvPicPr>
          <p:nvPr/>
        </p:nvPicPr>
        <p:blipFill>
          <a:blip r:embed="rId3"/>
          <a:stretch>
            <a:fillRect/>
          </a:stretch>
        </p:blipFill>
        <p:spPr>
          <a:xfrm>
            <a:off x="2850515" y="2830830"/>
            <a:ext cx="6753225" cy="29908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C299-DE82-7334-4B91-C545EFD54C75}"/>
              </a:ext>
            </a:extLst>
          </p:cNvPr>
          <p:cNvSpPr>
            <a:spLocks noGrp="1"/>
          </p:cNvSpPr>
          <p:nvPr>
            <p:ph type="title"/>
          </p:nvPr>
        </p:nvSpPr>
        <p:spPr>
          <a:xfrm>
            <a:off x="2116834" y="1509291"/>
            <a:ext cx="7958331" cy="1077229"/>
          </a:xfrm>
        </p:spPr>
        <p:txBody>
          <a:bodyPr>
            <a:normAutofit/>
          </a:bodyPr>
          <a:lstStyle/>
          <a:p>
            <a:pPr algn="ctr"/>
            <a:r>
              <a:rPr lang="en-US" dirty="0"/>
              <a:t>TECHNOLOGIES</a:t>
            </a:r>
            <a:endParaRPr lang="en-IN" dirty="0"/>
          </a:p>
        </p:txBody>
      </p:sp>
      <p:pic>
        <p:nvPicPr>
          <p:cNvPr id="3" name="Content Placeholder 3">
            <a:extLst>
              <a:ext uri="{FF2B5EF4-FFF2-40B4-BE49-F238E27FC236}">
                <a16:creationId xmlns:a16="http://schemas.microsoft.com/office/drawing/2014/main" id="{47949B88-9944-446D-A3D2-8B7B8147B2F5}"/>
              </a:ext>
            </a:extLst>
          </p:cNvPr>
          <p:cNvPicPr>
            <a:picLocks noChangeAspect="1"/>
          </p:cNvPicPr>
          <p:nvPr/>
        </p:nvPicPr>
        <p:blipFill>
          <a:blip r:embed="rId2"/>
          <a:stretch>
            <a:fillRect/>
          </a:stretch>
        </p:blipFill>
        <p:spPr>
          <a:xfrm>
            <a:off x="1883450" y="469582"/>
            <a:ext cx="8425100" cy="859685"/>
          </a:xfrm>
          <a:prstGeom prst="rect">
            <a:avLst/>
          </a:prstGeom>
          <a:noFill/>
        </p:spPr>
      </p:pic>
      <p:sp>
        <p:nvSpPr>
          <p:cNvPr id="6" name="TextBox 5">
            <a:extLst>
              <a:ext uri="{FF2B5EF4-FFF2-40B4-BE49-F238E27FC236}">
                <a16:creationId xmlns:a16="http://schemas.microsoft.com/office/drawing/2014/main" id="{CC5EAC93-B2B9-3E55-159F-93459E9943A6}"/>
              </a:ext>
            </a:extLst>
          </p:cNvPr>
          <p:cNvSpPr txBox="1"/>
          <p:nvPr/>
        </p:nvSpPr>
        <p:spPr>
          <a:xfrm>
            <a:off x="1407560" y="2178121"/>
            <a:ext cx="9822094" cy="2708434"/>
          </a:xfrm>
          <a:prstGeom prst="rect">
            <a:avLst/>
          </a:prstGeom>
          <a:noFill/>
        </p:spPr>
        <p:txBody>
          <a:bodyPr wrap="square">
            <a:spAutoFit/>
          </a:bodyPr>
          <a:lstStyle/>
          <a:p>
            <a:r>
              <a:rPr lang="en-IN" sz="2000" b="1" dirty="0"/>
              <a:t>OpenCV (cv2): </a:t>
            </a:r>
            <a:r>
              <a:rPr lang="en-IN" dirty="0"/>
              <a:t>Core computer vision library for capturing video, detecting faces, preprocessing images, and displaying outputs.</a:t>
            </a:r>
          </a:p>
          <a:p>
            <a:endParaRPr lang="en-IN" dirty="0"/>
          </a:p>
          <a:p>
            <a:r>
              <a:rPr lang="en-IN" sz="2000" b="1" dirty="0"/>
              <a:t>Python</a:t>
            </a:r>
            <a:r>
              <a:rPr lang="en-IN" dirty="0"/>
              <a:t>: The main programming language used to glue everything together.</a:t>
            </a:r>
          </a:p>
          <a:p>
            <a:endParaRPr lang="en-IN" dirty="0"/>
          </a:p>
          <a:p>
            <a:r>
              <a:rPr lang="en-IN" sz="2000" b="1" dirty="0"/>
              <a:t>Pretrained DNN Models (.pb and .</a:t>
            </a:r>
            <a:r>
              <a:rPr lang="en-IN" sz="2000" b="1" dirty="0" err="1"/>
              <a:t>pbtxt</a:t>
            </a:r>
            <a:r>
              <a:rPr lang="en-IN" sz="2000" b="1" dirty="0"/>
              <a:t>): </a:t>
            </a:r>
            <a:r>
              <a:rPr lang="en-IN" dirty="0"/>
              <a:t>TensorFlow or Caffe models trained on age and gender datasets; loaded using OpenCV’s </a:t>
            </a:r>
            <a:r>
              <a:rPr lang="en-IN" dirty="0" err="1"/>
              <a:t>dnn</a:t>
            </a:r>
            <a:r>
              <a:rPr lang="en-IN" dirty="0"/>
              <a:t> module.</a:t>
            </a:r>
          </a:p>
          <a:p>
            <a:endParaRPr lang="en-IN" dirty="0"/>
          </a:p>
          <a:p>
            <a:r>
              <a:rPr lang="en-IN" sz="2000" b="1" dirty="0"/>
              <a:t>NumPy: </a:t>
            </a:r>
            <a:r>
              <a:rPr lang="en-IN" dirty="0"/>
              <a:t>For efficient numerical operations and image data manipulation.</a:t>
            </a:r>
          </a:p>
        </p:txBody>
      </p:sp>
    </p:spTree>
    <p:extLst>
      <p:ext uri="{BB962C8B-B14F-4D97-AF65-F5344CB8AC3E}">
        <p14:creationId xmlns:p14="http://schemas.microsoft.com/office/powerpoint/2010/main" val="3344792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48FAF-6342-814F-F468-EE1A62A7E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6E5DF0-FCF3-F4AE-1137-BEF5E5517B07}"/>
              </a:ext>
            </a:extLst>
          </p:cNvPr>
          <p:cNvSpPr>
            <a:spLocks noGrp="1"/>
          </p:cNvSpPr>
          <p:nvPr>
            <p:ph type="title"/>
          </p:nvPr>
        </p:nvSpPr>
        <p:spPr>
          <a:xfrm>
            <a:off x="2116834" y="1509291"/>
            <a:ext cx="7958331" cy="1077229"/>
          </a:xfrm>
        </p:spPr>
        <p:txBody>
          <a:bodyPr>
            <a:normAutofit/>
          </a:bodyPr>
          <a:lstStyle/>
          <a:p>
            <a:pPr algn="ctr"/>
            <a:r>
              <a:rPr lang="en-US" dirty="0"/>
              <a:t>TECHNOLOGIES</a:t>
            </a:r>
            <a:endParaRPr lang="en-IN" dirty="0"/>
          </a:p>
        </p:txBody>
      </p:sp>
      <p:pic>
        <p:nvPicPr>
          <p:cNvPr id="3" name="Content Placeholder 3">
            <a:extLst>
              <a:ext uri="{FF2B5EF4-FFF2-40B4-BE49-F238E27FC236}">
                <a16:creationId xmlns:a16="http://schemas.microsoft.com/office/drawing/2014/main" id="{547AE7CB-8A34-A4E0-FEB0-6835475F3B5E}"/>
              </a:ext>
            </a:extLst>
          </p:cNvPr>
          <p:cNvPicPr>
            <a:picLocks noChangeAspect="1"/>
          </p:cNvPicPr>
          <p:nvPr/>
        </p:nvPicPr>
        <p:blipFill>
          <a:blip r:embed="rId2"/>
          <a:stretch>
            <a:fillRect/>
          </a:stretch>
        </p:blipFill>
        <p:spPr>
          <a:xfrm>
            <a:off x="1883450" y="469582"/>
            <a:ext cx="8425100" cy="859685"/>
          </a:xfrm>
          <a:prstGeom prst="rect">
            <a:avLst/>
          </a:prstGeom>
          <a:noFill/>
        </p:spPr>
      </p:pic>
      <p:sp>
        <p:nvSpPr>
          <p:cNvPr id="6" name="TextBox 5">
            <a:extLst>
              <a:ext uri="{FF2B5EF4-FFF2-40B4-BE49-F238E27FC236}">
                <a16:creationId xmlns:a16="http://schemas.microsoft.com/office/drawing/2014/main" id="{3923D11A-539D-F0BD-AFF6-357C5DCA4A3B}"/>
              </a:ext>
            </a:extLst>
          </p:cNvPr>
          <p:cNvSpPr txBox="1"/>
          <p:nvPr/>
        </p:nvSpPr>
        <p:spPr>
          <a:xfrm>
            <a:off x="1407560" y="2178121"/>
            <a:ext cx="9822094" cy="2708434"/>
          </a:xfrm>
          <a:prstGeom prst="rect">
            <a:avLst/>
          </a:prstGeom>
          <a:noFill/>
        </p:spPr>
        <p:txBody>
          <a:bodyPr wrap="square">
            <a:spAutoFit/>
          </a:bodyPr>
          <a:lstStyle/>
          <a:p>
            <a:r>
              <a:rPr lang="en-IN" sz="2000" b="1" dirty="0"/>
              <a:t>OpenCV (cv2): </a:t>
            </a:r>
            <a:r>
              <a:rPr lang="en-IN" dirty="0"/>
              <a:t>Core computer vision library for capturing video, detecting faces, preprocessing images, and displaying outputs.</a:t>
            </a:r>
          </a:p>
          <a:p>
            <a:endParaRPr lang="en-IN" dirty="0"/>
          </a:p>
          <a:p>
            <a:r>
              <a:rPr lang="en-IN" sz="2000" b="1" dirty="0"/>
              <a:t>Python</a:t>
            </a:r>
            <a:r>
              <a:rPr lang="en-IN" dirty="0"/>
              <a:t>: The main programming language used to glue everything together.</a:t>
            </a:r>
          </a:p>
          <a:p>
            <a:endParaRPr lang="en-IN" dirty="0"/>
          </a:p>
          <a:p>
            <a:r>
              <a:rPr lang="en-IN" sz="2000" b="1" dirty="0"/>
              <a:t>Pretrained DNN Models (.pb and .</a:t>
            </a:r>
            <a:r>
              <a:rPr lang="en-IN" sz="2000" b="1" dirty="0" err="1"/>
              <a:t>pbtxt</a:t>
            </a:r>
            <a:r>
              <a:rPr lang="en-IN" sz="2000" b="1" dirty="0"/>
              <a:t>): </a:t>
            </a:r>
            <a:r>
              <a:rPr lang="en-IN" dirty="0"/>
              <a:t>TensorFlow or Caffe models trained on age and gender datasets; loaded using OpenCV’s </a:t>
            </a:r>
            <a:r>
              <a:rPr lang="en-IN" dirty="0" err="1"/>
              <a:t>dnn</a:t>
            </a:r>
            <a:r>
              <a:rPr lang="en-IN" dirty="0"/>
              <a:t> module.</a:t>
            </a:r>
          </a:p>
          <a:p>
            <a:endParaRPr lang="en-IN" dirty="0"/>
          </a:p>
          <a:p>
            <a:r>
              <a:rPr lang="en-IN" sz="2000" b="1" dirty="0"/>
              <a:t>NumPy: </a:t>
            </a:r>
            <a:r>
              <a:rPr lang="en-IN" dirty="0"/>
              <a:t>For efficient numerical operations and image data manipulation.</a:t>
            </a:r>
          </a:p>
        </p:txBody>
      </p:sp>
    </p:spTree>
    <p:extLst>
      <p:ext uri="{BB962C8B-B14F-4D97-AF65-F5344CB8AC3E}">
        <p14:creationId xmlns:p14="http://schemas.microsoft.com/office/powerpoint/2010/main" val="316610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EE485-8ADE-06F9-848E-29E92FB16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04E1F-DF69-935F-5714-C279BBE22F1E}"/>
              </a:ext>
            </a:extLst>
          </p:cNvPr>
          <p:cNvSpPr>
            <a:spLocks noGrp="1"/>
          </p:cNvSpPr>
          <p:nvPr>
            <p:ph type="title"/>
          </p:nvPr>
        </p:nvSpPr>
        <p:spPr>
          <a:xfrm>
            <a:off x="2116834" y="1509291"/>
            <a:ext cx="7958331" cy="1077229"/>
          </a:xfrm>
        </p:spPr>
        <p:txBody>
          <a:bodyPr>
            <a:normAutofit/>
          </a:bodyPr>
          <a:lstStyle/>
          <a:p>
            <a:pPr algn="ctr"/>
            <a:r>
              <a:rPr lang="en-IN" dirty="0"/>
              <a:t>Algorithms</a:t>
            </a:r>
          </a:p>
        </p:txBody>
      </p:sp>
      <p:pic>
        <p:nvPicPr>
          <p:cNvPr id="3" name="Content Placeholder 3">
            <a:extLst>
              <a:ext uri="{FF2B5EF4-FFF2-40B4-BE49-F238E27FC236}">
                <a16:creationId xmlns:a16="http://schemas.microsoft.com/office/drawing/2014/main" id="{743FE561-1ACC-986E-8517-EFFC78AB9EB1}"/>
              </a:ext>
            </a:extLst>
          </p:cNvPr>
          <p:cNvPicPr>
            <a:picLocks noChangeAspect="1"/>
          </p:cNvPicPr>
          <p:nvPr/>
        </p:nvPicPr>
        <p:blipFill>
          <a:blip r:embed="rId2"/>
          <a:stretch>
            <a:fillRect/>
          </a:stretch>
        </p:blipFill>
        <p:spPr>
          <a:xfrm>
            <a:off x="1883450" y="469582"/>
            <a:ext cx="8425100" cy="859685"/>
          </a:xfrm>
          <a:prstGeom prst="rect">
            <a:avLst/>
          </a:prstGeom>
          <a:noFill/>
        </p:spPr>
      </p:pic>
      <p:sp>
        <p:nvSpPr>
          <p:cNvPr id="6" name="TextBox 5">
            <a:extLst>
              <a:ext uri="{FF2B5EF4-FFF2-40B4-BE49-F238E27FC236}">
                <a16:creationId xmlns:a16="http://schemas.microsoft.com/office/drawing/2014/main" id="{1FAF5134-D64F-8869-024C-821AEB5D8E64}"/>
              </a:ext>
            </a:extLst>
          </p:cNvPr>
          <p:cNvSpPr txBox="1"/>
          <p:nvPr/>
        </p:nvSpPr>
        <p:spPr>
          <a:xfrm>
            <a:off x="1407560" y="2178121"/>
            <a:ext cx="9822094" cy="3785652"/>
          </a:xfrm>
          <a:prstGeom prst="rect">
            <a:avLst/>
          </a:prstGeom>
          <a:noFill/>
        </p:spPr>
        <p:txBody>
          <a:bodyPr wrap="square">
            <a:spAutoFit/>
          </a:bodyPr>
          <a:lstStyle/>
          <a:p>
            <a:pPr>
              <a:buNone/>
            </a:pPr>
            <a:endParaRPr lang="en-IN" sz="2000" b="1" dirty="0"/>
          </a:p>
          <a:p>
            <a:pPr>
              <a:buFont typeface="+mj-lt"/>
              <a:buAutoNum type="arabicPeriod"/>
            </a:pPr>
            <a:r>
              <a:rPr lang="en-IN" sz="2000" b="1" dirty="0"/>
              <a:t>Convolutional Neural Networks (CNNs):</a:t>
            </a:r>
            <a:br>
              <a:rPr lang="en-IN" sz="2000" dirty="0"/>
            </a:br>
            <a:r>
              <a:rPr lang="en-IN" sz="2000" dirty="0"/>
              <a:t>Used for both age and gender classification tasks, typically pretrained on large datasets (like IMDB-WIKI or </a:t>
            </a:r>
            <a:r>
              <a:rPr lang="en-IN" sz="2000" dirty="0" err="1"/>
              <a:t>Adience</a:t>
            </a:r>
            <a:r>
              <a:rPr lang="en-IN" sz="2000" dirty="0"/>
              <a:t>).</a:t>
            </a:r>
          </a:p>
          <a:p>
            <a:pPr>
              <a:buFont typeface="+mj-lt"/>
              <a:buAutoNum type="arabicPeriod"/>
            </a:pPr>
            <a:endParaRPr lang="en-IN" sz="2000" dirty="0"/>
          </a:p>
          <a:p>
            <a:pPr>
              <a:buFont typeface="+mj-lt"/>
              <a:buAutoNum type="arabicPeriod"/>
            </a:pPr>
            <a:r>
              <a:rPr lang="en-IN" sz="2000" b="1" dirty="0"/>
              <a:t>Face Detection </a:t>
            </a:r>
            <a:r>
              <a:rPr lang="en-IN" sz="2000" dirty="0"/>
              <a:t>– Haar Cascades / DNN (Deep Neural Networks):</a:t>
            </a:r>
            <a:br>
              <a:rPr lang="en-IN" sz="2000" dirty="0"/>
            </a:br>
            <a:r>
              <a:rPr lang="en-IN" sz="2000" dirty="0"/>
              <a:t>Detects faces from webcam input using OpenCV’s pre-trained Caffe-based DNN model or Haar Cascade classifier.</a:t>
            </a:r>
          </a:p>
          <a:p>
            <a:pPr>
              <a:buFont typeface="+mj-lt"/>
              <a:buAutoNum type="arabicPeriod"/>
            </a:pPr>
            <a:endParaRPr lang="en-IN" sz="2000" dirty="0"/>
          </a:p>
          <a:p>
            <a:pPr>
              <a:buFont typeface="+mj-lt"/>
              <a:buAutoNum type="arabicPeriod"/>
            </a:pPr>
            <a:r>
              <a:rPr lang="en-IN" sz="2000" b="1" dirty="0" err="1"/>
              <a:t>Softmax</a:t>
            </a:r>
            <a:r>
              <a:rPr lang="en-IN" sz="2000" b="1" dirty="0"/>
              <a:t> Activation:</a:t>
            </a:r>
            <a:br>
              <a:rPr lang="en-IN" sz="2000" dirty="0"/>
            </a:br>
            <a:r>
              <a:rPr lang="en-IN" sz="2000" dirty="0"/>
              <a:t>Used at the final layer of age and gender models to output a probability distribution over classes.</a:t>
            </a:r>
          </a:p>
        </p:txBody>
      </p:sp>
    </p:spTree>
    <p:extLst>
      <p:ext uri="{BB962C8B-B14F-4D97-AF65-F5344CB8AC3E}">
        <p14:creationId xmlns:p14="http://schemas.microsoft.com/office/powerpoint/2010/main" val="1228934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30FB-2826-AE88-B0CD-8C7CA5931DA6}"/>
              </a:ext>
            </a:extLst>
          </p:cNvPr>
          <p:cNvSpPr>
            <a:spLocks noGrp="1"/>
          </p:cNvSpPr>
          <p:nvPr>
            <p:ph type="title"/>
          </p:nvPr>
        </p:nvSpPr>
        <p:spPr>
          <a:xfrm>
            <a:off x="2116834" y="1729405"/>
            <a:ext cx="7958331" cy="1077229"/>
          </a:xfrm>
        </p:spPr>
        <p:txBody>
          <a:bodyPr>
            <a:normAutofit fontScale="90000"/>
          </a:bodyPr>
          <a:lstStyle/>
          <a:p>
            <a:pPr algn="ctr"/>
            <a:r>
              <a:rPr lang="en-US" dirty="0"/>
              <a:t>RESULTS</a:t>
            </a:r>
            <a:br>
              <a:rPr lang="en-US" dirty="0"/>
            </a:br>
            <a:br>
              <a:rPr lang="en-US" dirty="0"/>
            </a:br>
            <a:br>
              <a:rPr lang="en-US" dirty="0"/>
            </a:br>
            <a:br>
              <a:rPr lang="en-US" dirty="0"/>
            </a:br>
            <a:endParaRPr lang="en-IN" dirty="0"/>
          </a:p>
        </p:txBody>
      </p:sp>
      <p:pic>
        <p:nvPicPr>
          <p:cNvPr id="3" name="Content Placeholder 3">
            <a:extLst>
              <a:ext uri="{FF2B5EF4-FFF2-40B4-BE49-F238E27FC236}">
                <a16:creationId xmlns:a16="http://schemas.microsoft.com/office/drawing/2014/main" id="{47949B88-9944-446D-A3D2-8B7B8147B2F5}"/>
              </a:ext>
            </a:extLst>
          </p:cNvPr>
          <p:cNvPicPr>
            <a:picLocks noChangeAspect="1"/>
          </p:cNvPicPr>
          <p:nvPr/>
        </p:nvPicPr>
        <p:blipFill>
          <a:blip r:embed="rId2"/>
          <a:stretch>
            <a:fillRect/>
          </a:stretch>
        </p:blipFill>
        <p:spPr>
          <a:xfrm>
            <a:off x="2116834" y="681249"/>
            <a:ext cx="8425100" cy="859685"/>
          </a:xfrm>
          <a:prstGeom prst="rect">
            <a:avLst/>
          </a:prstGeom>
          <a:noFill/>
        </p:spPr>
      </p:pic>
      <p:pic>
        <p:nvPicPr>
          <p:cNvPr id="5" name="Picture 4">
            <a:extLst>
              <a:ext uri="{FF2B5EF4-FFF2-40B4-BE49-F238E27FC236}">
                <a16:creationId xmlns:a16="http://schemas.microsoft.com/office/drawing/2014/main" id="{4BCB98AC-C04E-992A-2B38-0046F5933290}"/>
              </a:ext>
            </a:extLst>
          </p:cNvPr>
          <p:cNvPicPr>
            <a:picLocks noChangeAspect="1"/>
          </p:cNvPicPr>
          <p:nvPr/>
        </p:nvPicPr>
        <p:blipFill>
          <a:blip r:embed="rId3"/>
          <a:stretch>
            <a:fillRect/>
          </a:stretch>
        </p:blipFill>
        <p:spPr>
          <a:xfrm>
            <a:off x="2116834" y="2951360"/>
            <a:ext cx="1743075" cy="2619375"/>
          </a:xfrm>
          <a:prstGeom prst="rect">
            <a:avLst/>
          </a:prstGeom>
        </p:spPr>
      </p:pic>
      <p:pic>
        <p:nvPicPr>
          <p:cNvPr id="7" name="Picture 6">
            <a:extLst>
              <a:ext uri="{FF2B5EF4-FFF2-40B4-BE49-F238E27FC236}">
                <a16:creationId xmlns:a16="http://schemas.microsoft.com/office/drawing/2014/main" id="{A472A73A-CAC6-4D35-91CD-BACF5F484AC6}"/>
              </a:ext>
            </a:extLst>
          </p:cNvPr>
          <p:cNvPicPr>
            <a:picLocks noChangeAspect="1"/>
          </p:cNvPicPr>
          <p:nvPr/>
        </p:nvPicPr>
        <p:blipFill>
          <a:blip r:embed="rId4"/>
          <a:stretch>
            <a:fillRect/>
          </a:stretch>
        </p:blipFill>
        <p:spPr>
          <a:xfrm>
            <a:off x="5197792" y="2536402"/>
            <a:ext cx="2610567" cy="3640349"/>
          </a:xfrm>
          <a:prstGeom prst="rect">
            <a:avLst/>
          </a:prstGeom>
        </p:spPr>
      </p:pic>
      <p:pic>
        <p:nvPicPr>
          <p:cNvPr id="9" name="Picture 8">
            <a:extLst>
              <a:ext uri="{FF2B5EF4-FFF2-40B4-BE49-F238E27FC236}">
                <a16:creationId xmlns:a16="http://schemas.microsoft.com/office/drawing/2014/main" id="{48CA7F74-A8C4-B973-F31E-F6ECC3579C5D}"/>
              </a:ext>
            </a:extLst>
          </p:cNvPr>
          <p:cNvPicPr>
            <a:picLocks noChangeAspect="1"/>
          </p:cNvPicPr>
          <p:nvPr/>
        </p:nvPicPr>
        <p:blipFill>
          <a:blip r:embed="rId5"/>
          <a:stretch>
            <a:fillRect/>
          </a:stretch>
        </p:blipFill>
        <p:spPr>
          <a:xfrm>
            <a:off x="8681410" y="3656125"/>
            <a:ext cx="2343477" cy="1209844"/>
          </a:xfrm>
          <a:prstGeom prst="rect">
            <a:avLst/>
          </a:prstGeom>
        </p:spPr>
      </p:pic>
    </p:spTree>
    <p:extLst>
      <p:ext uri="{BB962C8B-B14F-4D97-AF65-F5344CB8AC3E}">
        <p14:creationId xmlns:p14="http://schemas.microsoft.com/office/powerpoint/2010/main" val="187205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A872D-21EF-47AE-2469-F871AE87CCE7}"/>
              </a:ext>
            </a:extLst>
          </p:cNvPr>
          <p:cNvSpPr>
            <a:spLocks noGrp="1"/>
          </p:cNvSpPr>
          <p:nvPr>
            <p:ph type="title"/>
          </p:nvPr>
        </p:nvSpPr>
        <p:spPr>
          <a:xfrm>
            <a:off x="2256208" y="1942589"/>
            <a:ext cx="7958331" cy="1077229"/>
          </a:xfrm>
        </p:spPr>
        <p:txBody>
          <a:bodyPr>
            <a:normAutofit/>
          </a:bodyPr>
          <a:lstStyle/>
          <a:p>
            <a:pPr algn="ctr"/>
            <a:r>
              <a:rPr lang="en-US" sz="3800" dirty="0"/>
              <a:t>CONCLUSION</a:t>
            </a:r>
            <a:endParaRPr lang="en-IN" sz="3800" dirty="0"/>
          </a:p>
        </p:txBody>
      </p:sp>
      <p:pic>
        <p:nvPicPr>
          <p:cNvPr id="3" name="Content Placeholder 3">
            <a:extLst>
              <a:ext uri="{FF2B5EF4-FFF2-40B4-BE49-F238E27FC236}">
                <a16:creationId xmlns:a16="http://schemas.microsoft.com/office/drawing/2014/main" id="{31A9007A-75F1-C8A4-0CE7-98A3A984D424}"/>
              </a:ext>
            </a:extLst>
          </p:cNvPr>
          <p:cNvPicPr>
            <a:picLocks noChangeAspect="1"/>
          </p:cNvPicPr>
          <p:nvPr/>
        </p:nvPicPr>
        <p:blipFill>
          <a:blip r:embed="rId2"/>
          <a:stretch>
            <a:fillRect/>
          </a:stretch>
        </p:blipFill>
        <p:spPr>
          <a:xfrm>
            <a:off x="2116834" y="681249"/>
            <a:ext cx="8425100" cy="859685"/>
          </a:xfrm>
          <a:prstGeom prst="rect">
            <a:avLst/>
          </a:prstGeom>
          <a:noFill/>
        </p:spPr>
      </p:pic>
      <p:sp>
        <p:nvSpPr>
          <p:cNvPr id="5" name="TextBox 4">
            <a:extLst>
              <a:ext uri="{FF2B5EF4-FFF2-40B4-BE49-F238E27FC236}">
                <a16:creationId xmlns:a16="http://schemas.microsoft.com/office/drawing/2014/main" id="{FF055328-B168-32DA-5027-FCF48F41E5D7}"/>
              </a:ext>
            </a:extLst>
          </p:cNvPr>
          <p:cNvSpPr txBox="1"/>
          <p:nvPr/>
        </p:nvSpPr>
        <p:spPr>
          <a:xfrm>
            <a:off x="1446087" y="2683841"/>
            <a:ext cx="9876034" cy="3416320"/>
          </a:xfrm>
          <a:prstGeom prst="rect">
            <a:avLst/>
          </a:prstGeom>
          <a:noFill/>
        </p:spPr>
        <p:txBody>
          <a:bodyPr wrap="square">
            <a:spAutoFit/>
          </a:bodyPr>
          <a:lstStyle/>
          <a:p>
            <a:r>
              <a:rPr lang="en-US" altLang="en-US" sz="2400" dirty="0">
                <a:latin typeface="Times New Roman" panose="02020603050405020304" pitchFamily="18" charset="0"/>
                <a:cs typeface="Times New Roman" panose="02020603050405020304" pitchFamily="18" charset="0"/>
              </a:rPr>
              <a:t>Developed real-time gender and age classification system using deep learning and OpenCV.</a:t>
            </a:r>
          </a:p>
          <a:p>
            <a:r>
              <a:rPr lang="en-US" altLang="en-US" sz="2400" dirty="0">
                <a:latin typeface="Times New Roman" panose="02020603050405020304" pitchFamily="18" charset="0"/>
                <a:cs typeface="Times New Roman" panose="02020603050405020304" pitchFamily="18" charset="0"/>
              </a:rPr>
              <a:t>Achieved high accuracy in predicting gender and age range from facial images.</a:t>
            </a:r>
          </a:p>
          <a:p>
            <a:r>
              <a:rPr lang="en-US" altLang="en-US" sz="2400" dirty="0">
                <a:latin typeface="Times New Roman" panose="02020603050405020304" pitchFamily="18" charset="0"/>
                <a:cs typeface="Times New Roman" panose="02020603050405020304" pitchFamily="18" charset="0"/>
              </a:rPr>
              <a:t>Integrated system for seamless processing of frames from social media platforms.</a:t>
            </a:r>
          </a:p>
          <a:p>
            <a:r>
              <a:rPr lang="en-US" altLang="en-US" sz="2400" dirty="0">
                <a:latin typeface="Times New Roman" panose="02020603050405020304" pitchFamily="18" charset="0"/>
                <a:cs typeface="Times New Roman" panose="02020603050405020304" pitchFamily="18" charset="0"/>
              </a:rPr>
              <a:t>Provides potential for targeted content delivery and enhanced user profiling.</a:t>
            </a:r>
          </a:p>
          <a:p>
            <a:r>
              <a:rPr lang="en-US" altLang="en-US" sz="2400" dirty="0">
                <a:latin typeface="Times New Roman" panose="02020603050405020304" pitchFamily="18" charset="0"/>
                <a:cs typeface="Times New Roman" panose="02020603050405020304" pitchFamily="18" charset="0"/>
              </a:rPr>
              <a:t>Future improvements can include expanding dataset and refining the model for better performance.</a:t>
            </a:r>
          </a:p>
          <a:p>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355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E6913-8EE5-BC15-84FC-7B3D851AE9B0}"/>
              </a:ext>
            </a:extLst>
          </p:cNvPr>
          <p:cNvSpPr>
            <a:spLocks noGrp="1"/>
          </p:cNvSpPr>
          <p:nvPr>
            <p:ph type="title"/>
          </p:nvPr>
        </p:nvSpPr>
        <p:spPr>
          <a:xfrm>
            <a:off x="2116834" y="2729989"/>
            <a:ext cx="7958331" cy="1077229"/>
          </a:xfrm>
        </p:spPr>
        <p:txBody>
          <a:bodyPr/>
          <a:lstStyle/>
          <a:p>
            <a:pPr algn="ctr"/>
            <a:r>
              <a:rPr lang="en-US" dirty="0"/>
              <a:t>THANK YOU</a:t>
            </a:r>
            <a:endParaRPr lang="en-IN" dirty="0"/>
          </a:p>
        </p:txBody>
      </p:sp>
      <p:pic>
        <p:nvPicPr>
          <p:cNvPr id="3" name="Content Placeholder 3">
            <a:extLst>
              <a:ext uri="{FF2B5EF4-FFF2-40B4-BE49-F238E27FC236}">
                <a16:creationId xmlns:a16="http://schemas.microsoft.com/office/drawing/2014/main" id="{47949B88-9944-446D-A3D2-8B7B8147B2F5}"/>
              </a:ext>
            </a:extLst>
          </p:cNvPr>
          <p:cNvPicPr>
            <a:picLocks noChangeAspect="1"/>
          </p:cNvPicPr>
          <p:nvPr/>
        </p:nvPicPr>
        <p:blipFill>
          <a:blip r:embed="rId2"/>
          <a:stretch>
            <a:fillRect/>
          </a:stretch>
        </p:blipFill>
        <p:spPr>
          <a:xfrm>
            <a:off x="2036443" y="554249"/>
            <a:ext cx="8342121" cy="851218"/>
          </a:xfrm>
          <a:prstGeom prst="rect">
            <a:avLst/>
          </a:prstGeom>
          <a:noFill/>
        </p:spPr>
      </p:pic>
    </p:spTree>
    <p:extLst>
      <p:ext uri="{BB962C8B-B14F-4D97-AF65-F5344CB8AC3E}">
        <p14:creationId xmlns:p14="http://schemas.microsoft.com/office/powerpoint/2010/main" val="37541726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7*103"/>
  <p:tag name="TABLE_ENDDRAG_RECT" val="293*394*407*10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1_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TM16401375[[fn=Madison]]</Template>
  <TotalTime>61</TotalTime>
  <Words>510</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Bahnschrift</vt:lpstr>
      <vt:lpstr>Calibri</vt:lpstr>
      <vt:lpstr>MS Shell Dlg 2</vt:lpstr>
      <vt:lpstr>Times New Roman</vt:lpstr>
      <vt:lpstr>Wingdings</vt:lpstr>
      <vt:lpstr>Wingdings 3</vt:lpstr>
      <vt:lpstr>Madison</vt:lpstr>
      <vt:lpstr>1_Madison</vt:lpstr>
      <vt:lpstr>Guide : Mrs. Arshiya Begum Assistant Professor                                             Department of CS/DS.             </vt:lpstr>
      <vt:lpstr>ABSTRACT</vt:lpstr>
      <vt:lpstr>ARCHITECTURE</vt:lpstr>
      <vt:lpstr>TECHNOLOGIES</vt:lpstr>
      <vt:lpstr>TECHNOLOGIES</vt:lpstr>
      <vt:lpstr>Algorithms</vt:lpstr>
      <vt:lpstr>RESULTS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surya vasireddy</dc:creator>
  <cp:lastModifiedBy>Vamsi Purna</cp:lastModifiedBy>
  <cp:revision>2</cp:revision>
  <dcterms:created xsi:type="dcterms:W3CDTF">2025-03-04T08:17:44Z</dcterms:created>
  <dcterms:modified xsi:type="dcterms:W3CDTF">2025-04-29T16:32:47Z</dcterms:modified>
</cp:coreProperties>
</file>