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1" r:id="rId4"/>
    <p:sldId id="258" r:id="rId5"/>
    <p:sldId id="260" r:id="rId6"/>
    <p:sldId id="259" r:id="rId7"/>
    <p:sldId id="267" r:id="rId8"/>
    <p:sldId id="268" r:id="rId9"/>
    <p:sldId id="269" r:id="rId10"/>
    <p:sldId id="270" r:id="rId11"/>
    <p:sldId id="272" r:id="rId12"/>
    <p:sldId id="273" r:id="rId13"/>
    <p:sldId id="276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62"/>
    <p:restoredTop sz="91433" autoAdjust="0"/>
  </p:normalViewPr>
  <p:slideViewPr>
    <p:cSldViewPr snapToGrid="0">
      <p:cViewPr varScale="1">
        <p:scale>
          <a:sx n="113" d="100"/>
          <a:sy n="113" d="100"/>
        </p:scale>
        <p:origin x="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9824A4-1219-4B68-AEBC-B93B4C0BAB2B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7874F30F-1DF8-48FF-A89C-CA529E87F1F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Model Selection and Training</a:t>
          </a:r>
        </a:p>
      </dgm:t>
    </dgm:pt>
    <dgm:pt modelId="{D47648F9-7D2D-44A2-A3EF-992EBA4BB898}" type="parTrans" cxnId="{7A2F1863-86D9-42F0-93BC-E4A173026B93}">
      <dgm:prSet/>
      <dgm:spPr/>
      <dgm:t>
        <a:bodyPr/>
        <a:lstStyle/>
        <a:p>
          <a:endParaRPr lang="en-US"/>
        </a:p>
      </dgm:t>
    </dgm:pt>
    <dgm:pt modelId="{31C4ABB6-E2D3-423E-BD79-2A5FFF957CAB}" type="sibTrans" cxnId="{7A2F1863-86D9-42F0-93BC-E4A173026B9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49A8487-EB5F-46D4-A5AF-44D7DD5645B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Validation and Metrics</a:t>
          </a:r>
        </a:p>
      </dgm:t>
    </dgm:pt>
    <dgm:pt modelId="{845E5681-3D03-4A9E-890F-5F42C3F440A2}" type="parTrans" cxnId="{B6F28C2D-CFF1-4D93-95EE-1C15AA3FDBB0}">
      <dgm:prSet/>
      <dgm:spPr/>
      <dgm:t>
        <a:bodyPr/>
        <a:lstStyle/>
        <a:p>
          <a:endParaRPr lang="en-US"/>
        </a:p>
      </dgm:t>
    </dgm:pt>
    <dgm:pt modelId="{F8239551-03A1-492E-AD50-1060E65A866D}" type="sibTrans" cxnId="{B6F28C2D-CFF1-4D93-95EE-1C15AA3FDBB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10101D7-5766-4827-99C1-3A42BD38C44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Streamlit App</a:t>
          </a:r>
        </a:p>
      </dgm:t>
    </dgm:pt>
    <dgm:pt modelId="{174595DA-A0F4-49FA-9ED9-552C2EE3C5EC}" type="parTrans" cxnId="{4D7C14BB-B224-4B07-9178-F6960F96CC4A}">
      <dgm:prSet/>
      <dgm:spPr/>
      <dgm:t>
        <a:bodyPr/>
        <a:lstStyle/>
        <a:p>
          <a:endParaRPr lang="en-US"/>
        </a:p>
      </dgm:t>
    </dgm:pt>
    <dgm:pt modelId="{034D580F-FC7B-4B76-84A7-442EEEF55195}" type="sibTrans" cxnId="{4D7C14BB-B224-4B07-9178-F6960F96CC4A}">
      <dgm:prSet/>
      <dgm:spPr/>
      <dgm:t>
        <a:bodyPr/>
        <a:lstStyle/>
        <a:p>
          <a:endParaRPr lang="en-US"/>
        </a:p>
      </dgm:t>
    </dgm:pt>
    <dgm:pt modelId="{80628117-FD73-4463-AAB4-FD88381BFC42}">
      <dgm:prSet phldrT="[Text]"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Data Preprocessing	</a:t>
          </a:r>
        </a:p>
      </dgm:t>
    </dgm:pt>
    <dgm:pt modelId="{35845CED-BE1B-433A-8E15-27B00A22CD0A}" type="sibTrans" cxnId="{8B2A275C-C0F2-4A45-AA90-B681448B640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00E2519-51C8-4340-86D2-9A7658222EAD}" type="parTrans" cxnId="{8B2A275C-C0F2-4A45-AA90-B681448B6403}">
      <dgm:prSet/>
      <dgm:spPr/>
      <dgm:t>
        <a:bodyPr/>
        <a:lstStyle/>
        <a:p>
          <a:endParaRPr lang="en-US"/>
        </a:p>
      </dgm:t>
    </dgm:pt>
    <dgm:pt modelId="{C7ED3623-8D88-4030-B359-0E439A9A1C72}">
      <dgm:prSet phldrT="[Text]"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Data Loading and Cleaning	</a:t>
          </a:r>
        </a:p>
      </dgm:t>
    </dgm:pt>
    <dgm:pt modelId="{B7113C08-B892-4679-9C03-26C80B202327}" type="sibTrans" cxnId="{14E2A66C-4F91-42FC-A4D0-8A63B79F245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8792123-89B1-419F-890B-7FB7D30D97D1}" type="parTrans" cxnId="{14E2A66C-4F91-42FC-A4D0-8A63B79F245C}">
      <dgm:prSet/>
      <dgm:spPr/>
      <dgm:t>
        <a:bodyPr/>
        <a:lstStyle/>
        <a:p>
          <a:endParaRPr lang="en-US"/>
        </a:p>
      </dgm:t>
    </dgm:pt>
    <dgm:pt modelId="{BCF9BAC4-1A20-5746-AD6B-49EEF6A38A24}" type="pres">
      <dgm:prSet presAssocID="{1E9824A4-1219-4B68-AEBC-B93B4C0BAB2B}" presName="Name0" presStyleCnt="0">
        <dgm:presLayoutVars>
          <dgm:dir/>
          <dgm:animLvl val="lvl"/>
          <dgm:resizeHandles val="exact"/>
        </dgm:presLayoutVars>
      </dgm:prSet>
      <dgm:spPr/>
    </dgm:pt>
    <dgm:pt modelId="{E5570BB6-6900-084D-906C-31BDFCD956C9}" type="pres">
      <dgm:prSet presAssocID="{C7ED3623-8D88-4030-B359-0E439A9A1C7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D4CEC3B-C14C-454E-8230-A8A2A1101019}" type="pres">
      <dgm:prSet presAssocID="{B7113C08-B892-4679-9C03-26C80B202327}" presName="parTxOnlySpace" presStyleCnt="0"/>
      <dgm:spPr/>
    </dgm:pt>
    <dgm:pt modelId="{FDCC45BC-04D1-8B4C-B7DB-2D8216A44926}" type="pres">
      <dgm:prSet presAssocID="{80628117-FD73-4463-AAB4-FD88381BFC4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128F0971-6AAF-3248-AC2F-1055A927802C}" type="pres">
      <dgm:prSet presAssocID="{35845CED-BE1B-433A-8E15-27B00A22CD0A}" presName="parTxOnlySpace" presStyleCnt="0"/>
      <dgm:spPr/>
    </dgm:pt>
    <dgm:pt modelId="{0F7C75F1-6CFF-C940-A52E-80A5B6AB9FFD}" type="pres">
      <dgm:prSet presAssocID="{7874F30F-1DF8-48FF-A89C-CA529E87F1F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7F4B97F-5178-B944-85D8-E0E996ADE0AA}" type="pres">
      <dgm:prSet presAssocID="{31C4ABB6-E2D3-423E-BD79-2A5FFF957CAB}" presName="parTxOnlySpace" presStyleCnt="0"/>
      <dgm:spPr/>
    </dgm:pt>
    <dgm:pt modelId="{473FF071-D1B3-644F-8563-D9B970126712}" type="pres">
      <dgm:prSet presAssocID="{B49A8487-EB5F-46D4-A5AF-44D7DD5645BC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79E8B17-1570-4B4F-80B6-6ADBD8C06013}" type="pres">
      <dgm:prSet presAssocID="{F8239551-03A1-492E-AD50-1060E65A866D}" presName="parTxOnlySpace" presStyleCnt="0"/>
      <dgm:spPr/>
    </dgm:pt>
    <dgm:pt modelId="{36008369-0741-D945-AD2C-E87EEC28E4BC}" type="pres">
      <dgm:prSet presAssocID="{910101D7-5766-4827-99C1-3A42BD38C443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7047E701-86CD-3F4C-A2F7-8F383B67EF74}" type="presOf" srcId="{1E9824A4-1219-4B68-AEBC-B93B4C0BAB2B}" destId="{BCF9BAC4-1A20-5746-AD6B-49EEF6A38A24}" srcOrd="0" destOrd="0" presId="urn:microsoft.com/office/officeart/2005/8/layout/chevron1"/>
    <dgm:cxn modelId="{7BF44007-3BB0-8D49-8C85-2FC1873DBCFC}" type="presOf" srcId="{80628117-FD73-4463-AAB4-FD88381BFC42}" destId="{FDCC45BC-04D1-8B4C-B7DB-2D8216A44926}" srcOrd="0" destOrd="0" presId="urn:microsoft.com/office/officeart/2005/8/layout/chevron1"/>
    <dgm:cxn modelId="{1FBBFD09-5DCF-5344-88B1-87C297AFB75E}" type="presOf" srcId="{B49A8487-EB5F-46D4-A5AF-44D7DD5645BC}" destId="{473FF071-D1B3-644F-8563-D9B970126712}" srcOrd="0" destOrd="0" presId="urn:microsoft.com/office/officeart/2005/8/layout/chevron1"/>
    <dgm:cxn modelId="{B6F28C2D-CFF1-4D93-95EE-1C15AA3FDBB0}" srcId="{1E9824A4-1219-4B68-AEBC-B93B4C0BAB2B}" destId="{B49A8487-EB5F-46D4-A5AF-44D7DD5645BC}" srcOrd="3" destOrd="0" parTransId="{845E5681-3D03-4A9E-890F-5F42C3F440A2}" sibTransId="{F8239551-03A1-492E-AD50-1060E65A866D}"/>
    <dgm:cxn modelId="{8B2A275C-C0F2-4A45-AA90-B681448B6403}" srcId="{1E9824A4-1219-4B68-AEBC-B93B4C0BAB2B}" destId="{80628117-FD73-4463-AAB4-FD88381BFC42}" srcOrd="1" destOrd="0" parTransId="{500E2519-51C8-4340-86D2-9A7658222EAD}" sibTransId="{35845CED-BE1B-433A-8E15-27B00A22CD0A}"/>
    <dgm:cxn modelId="{CA6B4E5F-9B83-184F-BE72-416676A8222D}" type="presOf" srcId="{7874F30F-1DF8-48FF-A89C-CA529E87F1F5}" destId="{0F7C75F1-6CFF-C940-A52E-80A5B6AB9FFD}" srcOrd="0" destOrd="0" presId="urn:microsoft.com/office/officeart/2005/8/layout/chevron1"/>
    <dgm:cxn modelId="{7A2F1863-86D9-42F0-93BC-E4A173026B93}" srcId="{1E9824A4-1219-4B68-AEBC-B93B4C0BAB2B}" destId="{7874F30F-1DF8-48FF-A89C-CA529E87F1F5}" srcOrd="2" destOrd="0" parTransId="{D47648F9-7D2D-44A2-A3EF-992EBA4BB898}" sibTransId="{31C4ABB6-E2D3-423E-BD79-2A5FFF957CAB}"/>
    <dgm:cxn modelId="{14E2A66C-4F91-42FC-A4D0-8A63B79F245C}" srcId="{1E9824A4-1219-4B68-AEBC-B93B4C0BAB2B}" destId="{C7ED3623-8D88-4030-B359-0E439A9A1C72}" srcOrd="0" destOrd="0" parTransId="{68792123-89B1-419F-890B-7FB7D30D97D1}" sibTransId="{B7113C08-B892-4679-9C03-26C80B202327}"/>
    <dgm:cxn modelId="{4D7C14BB-B224-4B07-9178-F6960F96CC4A}" srcId="{1E9824A4-1219-4B68-AEBC-B93B4C0BAB2B}" destId="{910101D7-5766-4827-99C1-3A42BD38C443}" srcOrd="4" destOrd="0" parTransId="{174595DA-A0F4-49FA-9ED9-552C2EE3C5EC}" sibTransId="{034D580F-FC7B-4B76-84A7-442EEEF55195}"/>
    <dgm:cxn modelId="{188B36DA-A2D0-EA44-B20F-C29A78450361}" type="presOf" srcId="{910101D7-5766-4827-99C1-3A42BD38C443}" destId="{36008369-0741-D945-AD2C-E87EEC28E4BC}" srcOrd="0" destOrd="0" presId="urn:microsoft.com/office/officeart/2005/8/layout/chevron1"/>
    <dgm:cxn modelId="{4F4D33FD-35A6-D145-85C7-3F1255B2249E}" type="presOf" srcId="{C7ED3623-8D88-4030-B359-0E439A9A1C72}" destId="{E5570BB6-6900-084D-906C-31BDFCD956C9}" srcOrd="0" destOrd="0" presId="urn:microsoft.com/office/officeart/2005/8/layout/chevron1"/>
    <dgm:cxn modelId="{DCE2DD5D-1365-2E4C-B740-C861BE40CD73}" type="presParOf" srcId="{BCF9BAC4-1A20-5746-AD6B-49EEF6A38A24}" destId="{E5570BB6-6900-084D-906C-31BDFCD956C9}" srcOrd="0" destOrd="0" presId="urn:microsoft.com/office/officeart/2005/8/layout/chevron1"/>
    <dgm:cxn modelId="{F8B1AA92-4528-6D45-B759-4FD695CE5F74}" type="presParOf" srcId="{BCF9BAC4-1A20-5746-AD6B-49EEF6A38A24}" destId="{AD4CEC3B-C14C-454E-8230-A8A2A1101019}" srcOrd="1" destOrd="0" presId="urn:microsoft.com/office/officeart/2005/8/layout/chevron1"/>
    <dgm:cxn modelId="{BFDF6EB5-C5CC-B246-8E38-F84010707445}" type="presParOf" srcId="{BCF9BAC4-1A20-5746-AD6B-49EEF6A38A24}" destId="{FDCC45BC-04D1-8B4C-B7DB-2D8216A44926}" srcOrd="2" destOrd="0" presId="urn:microsoft.com/office/officeart/2005/8/layout/chevron1"/>
    <dgm:cxn modelId="{0B570424-1A6A-1D48-9E76-B176B9DDEA97}" type="presParOf" srcId="{BCF9BAC4-1A20-5746-AD6B-49EEF6A38A24}" destId="{128F0971-6AAF-3248-AC2F-1055A927802C}" srcOrd="3" destOrd="0" presId="urn:microsoft.com/office/officeart/2005/8/layout/chevron1"/>
    <dgm:cxn modelId="{5B696C31-C7E2-6D42-A342-95124D983B11}" type="presParOf" srcId="{BCF9BAC4-1A20-5746-AD6B-49EEF6A38A24}" destId="{0F7C75F1-6CFF-C940-A52E-80A5B6AB9FFD}" srcOrd="4" destOrd="0" presId="urn:microsoft.com/office/officeart/2005/8/layout/chevron1"/>
    <dgm:cxn modelId="{2D7C27A2-275D-8742-8E08-FEEDBD44663E}" type="presParOf" srcId="{BCF9BAC4-1A20-5746-AD6B-49EEF6A38A24}" destId="{67F4B97F-5178-B944-85D8-E0E996ADE0AA}" srcOrd="5" destOrd="0" presId="urn:microsoft.com/office/officeart/2005/8/layout/chevron1"/>
    <dgm:cxn modelId="{7085F356-B20E-4D43-8F06-FB32B5665CE5}" type="presParOf" srcId="{BCF9BAC4-1A20-5746-AD6B-49EEF6A38A24}" destId="{473FF071-D1B3-644F-8563-D9B970126712}" srcOrd="6" destOrd="0" presId="urn:microsoft.com/office/officeart/2005/8/layout/chevron1"/>
    <dgm:cxn modelId="{983EF513-5007-9447-AA45-D4307C573244}" type="presParOf" srcId="{BCF9BAC4-1A20-5746-AD6B-49EEF6A38A24}" destId="{E79E8B17-1570-4B4F-80B6-6ADBD8C06013}" srcOrd="7" destOrd="0" presId="urn:microsoft.com/office/officeart/2005/8/layout/chevron1"/>
    <dgm:cxn modelId="{5FAEE053-5419-2944-8801-B131419406FD}" type="presParOf" srcId="{BCF9BAC4-1A20-5746-AD6B-49EEF6A38A24}" destId="{36008369-0741-D945-AD2C-E87EEC28E4B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570BB6-6900-084D-906C-31BDFCD956C9}">
      <dsp:nvSpPr>
        <dsp:cNvPr id="0" name=""/>
        <dsp:cNvSpPr/>
      </dsp:nvSpPr>
      <dsp:spPr>
        <a:xfrm>
          <a:off x="2693" y="2036727"/>
          <a:ext cx="2397298" cy="95891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7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Data Loading and Cleaning	</a:t>
          </a:r>
        </a:p>
      </dsp:txBody>
      <dsp:txXfrm>
        <a:off x="482153" y="2036727"/>
        <a:ext cx="1438379" cy="958919"/>
      </dsp:txXfrm>
    </dsp:sp>
    <dsp:sp modelId="{FDCC45BC-04D1-8B4C-B7DB-2D8216A44926}">
      <dsp:nvSpPr>
        <dsp:cNvPr id="0" name=""/>
        <dsp:cNvSpPr/>
      </dsp:nvSpPr>
      <dsp:spPr>
        <a:xfrm>
          <a:off x="2160261" y="2036727"/>
          <a:ext cx="2397298" cy="95891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7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Data Preprocessing	</a:t>
          </a:r>
        </a:p>
      </dsp:txBody>
      <dsp:txXfrm>
        <a:off x="2639721" y="2036727"/>
        <a:ext cx="1438379" cy="958919"/>
      </dsp:txXfrm>
    </dsp:sp>
    <dsp:sp modelId="{0F7C75F1-6CFF-C940-A52E-80A5B6AB9FFD}">
      <dsp:nvSpPr>
        <dsp:cNvPr id="0" name=""/>
        <dsp:cNvSpPr/>
      </dsp:nvSpPr>
      <dsp:spPr>
        <a:xfrm>
          <a:off x="4317829" y="2036727"/>
          <a:ext cx="2397298" cy="95891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7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Model Selection and Training</a:t>
          </a:r>
        </a:p>
      </dsp:txBody>
      <dsp:txXfrm>
        <a:off x="4797289" y="2036727"/>
        <a:ext cx="1438379" cy="958919"/>
      </dsp:txXfrm>
    </dsp:sp>
    <dsp:sp modelId="{473FF071-D1B3-644F-8563-D9B970126712}">
      <dsp:nvSpPr>
        <dsp:cNvPr id="0" name=""/>
        <dsp:cNvSpPr/>
      </dsp:nvSpPr>
      <dsp:spPr>
        <a:xfrm>
          <a:off x="6475398" y="2036727"/>
          <a:ext cx="2397298" cy="95891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7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Validation and Metrics</a:t>
          </a:r>
        </a:p>
      </dsp:txBody>
      <dsp:txXfrm>
        <a:off x="6954858" y="2036727"/>
        <a:ext cx="1438379" cy="958919"/>
      </dsp:txXfrm>
    </dsp:sp>
    <dsp:sp modelId="{36008369-0741-D945-AD2C-E87EEC28E4BC}">
      <dsp:nvSpPr>
        <dsp:cNvPr id="0" name=""/>
        <dsp:cNvSpPr/>
      </dsp:nvSpPr>
      <dsp:spPr>
        <a:xfrm>
          <a:off x="8632966" y="2036727"/>
          <a:ext cx="2397298" cy="958919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7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Streamlit App</a:t>
          </a:r>
        </a:p>
      </dsp:txBody>
      <dsp:txXfrm>
        <a:off x="9112426" y="2036727"/>
        <a:ext cx="1438379" cy="958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595D9-035C-4CE9-8AB9-57B0EEF76653}" type="datetimeFigureOut">
              <a:rPr lang="en-US" smtClean="0"/>
              <a:t>12/8/24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4D36C-4215-470E-A87E-DC9C94077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9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4D36C-4215-470E-A87E-DC9C940779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30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4D36C-4215-470E-A87E-DC9C940779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02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3B286-B5DC-4144-A134-EE2364D97E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55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4D36C-4215-470E-A87E-DC9C940779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7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05DB-D494-46EB-6039-3F53A8EAF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F884F-06FF-32B5-C0DA-E21E0668F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D8EAB-B71C-5EA3-2C82-5E9D52FD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0BA0-56B8-43C2-917C-DF866E840ED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A352A-1731-F3D6-DBC4-49BBDA69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62702-5794-170F-18DC-B151AF8B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B222-93DC-4C1E-AB39-3EDDB6D2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4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DDCD-0D23-87CD-201A-A5D1C15CB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6A8AE-8E36-5D4D-4FEF-B62DA2CD3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DC460-D9C2-878A-8C92-6CFC83EB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0BA0-56B8-43C2-917C-DF866E840ED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28C02-78C9-7B84-98FF-F4A24E595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D17F4-9946-7DE1-73CB-FF793067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B222-93DC-4C1E-AB39-3EDDB6D2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3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D9D9AD-F105-5B6E-B19B-D1377D6A5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7F9AC-BBF6-7187-3FB3-B8A67B2B7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8C00F-8A09-9253-C3BF-CBEFD734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0BA0-56B8-43C2-917C-DF866E840ED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BFDBF-86B3-CF3E-760B-0CD09ACB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AC810-723C-AC1C-C5AE-476E4BE7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B222-93DC-4C1E-AB39-3EDDB6D2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3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C8E2-1C30-6BFE-993B-109F7E2D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0E7A8-5E31-ED54-FBAE-76F655186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20CA1-C607-ECFD-6677-04F2AE72E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0BA0-56B8-43C2-917C-DF866E840ED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0ECEA-8AD3-5498-6920-20E22A70D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69392-B655-9B2F-E346-AF235412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B222-93DC-4C1E-AB39-3EDDB6D2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4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6D8A5-C6FC-0E4F-8A33-99B8506E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336B9-F4A2-4903-E578-3D11FB57A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9BA78-5610-F280-45E9-06AF09229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0BA0-56B8-43C2-917C-DF866E840ED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82EA0-9E00-F7BD-1697-5DD6C557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B39B8-E4F9-802F-D565-55E60B90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B222-93DC-4C1E-AB39-3EDDB6D2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77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DCA7-F69A-BB7E-7048-ACC8179A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27D7A-7792-1D2F-2DC3-54D91F4CF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0C8DA-F4E7-5835-B674-F6582682C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1F258-D28B-54EA-E800-C6ADE05BF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0BA0-56B8-43C2-917C-DF866E840ED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6035A-2157-F9C9-CA07-A79E67C3C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4C5F9-54B6-95BC-88E9-E9A6CF2D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B222-93DC-4C1E-AB39-3EDDB6D2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2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BC32-6069-A818-29E3-AC549C2B8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BF15C-E094-519D-6D36-33F0F6368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710DE-3AFF-6FBF-ECA6-BB17B0673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B4A183-9B48-F41E-01F1-FCEA62879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587FDE-6801-9884-094C-4D7183B85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B4232F-AF79-1D02-28CB-42E5018B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0BA0-56B8-43C2-917C-DF866E840ED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90E152-7542-3B26-B225-9EBE02982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034616-1E35-E94B-E9F2-4BED8DF1E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B222-93DC-4C1E-AB39-3EDDB6D2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3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1999-8E3A-C095-C8A5-A4FF13866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1EAD67-C1A2-9DF7-4074-21CE893F9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0BA0-56B8-43C2-917C-DF866E840ED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C48DE-50DA-EE4F-2136-23D829AFD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F951E-DB50-2499-4D8B-B3DCE4F6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B222-93DC-4C1E-AB39-3EDDB6D2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0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0BAF7-BAF2-5172-BFB3-21E46DB0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0BA0-56B8-43C2-917C-DF866E840ED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63B382-E2D7-AD49-3C5F-B556CDAF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DB79E-81D3-D3AE-7B0F-82866B6D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B222-93DC-4C1E-AB39-3EDDB6D2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3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72C8-3C78-8090-4FA8-718C89B8A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276DD-3037-1B7C-97F0-82B72ACD3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42F6D-73CB-73F0-4F23-B5EDEB3B9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9DD74-9A4B-9643-9E25-072C4D33D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0BA0-56B8-43C2-917C-DF866E840ED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CF5E5-748B-8100-B812-192C650C3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5A3F7-BB5A-1FF3-928A-850CCCF3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B222-93DC-4C1E-AB39-3EDDB6D2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59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3C47-681E-70D3-F1B7-23148B507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E46FA-8AAC-7EAF-5230-2D3470B74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51DE1-6E23-2F2F-293C-E6B3E4EC0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A6B9E-31ED-5991-C567-4D1726047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0BA0-56B8-43C2-917C-DF866E840ED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7C526-DDD7-B196-E1C0-C5BE8C4DE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0BF69-AFC8-CCFD-D363-3146DEA2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B222-93DC-4C1E-AB39-3EDDB6D2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5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C5D05-2B83-BA67-28DF-B38C6D033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DBD0F-DDF4-725F-47D3-FE2F39076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95E09-0A3D-6BDD-1959-EDF5771C7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7E0BA0-56B8-43C2-917C-DF866E840ED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6148B-C142-9B05-6E02-D5B436FD2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92B9A-0D3C-9513-B8A4-018E33E6E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CDB222-93DC-4C1E-AB39-3EDDB6D2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6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rain in head">
            <a:extLst>
              <a:ext uri="{FF2B5EF4-FFF2-40B4-BE49-F238E27FC236}">
                <a16:creationId xmlns:a16="http://schemas.microsoft.com/office/drawing/2014/main" id="{C6F6943E-7A69-56D7-0170-9A7F99BAC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685A8-B52B-AC63-E18C-F4B0D9254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061" y="762538"/>
            <a:ext cx="5649349" cy="3199862"/>
          </a:xfrm>
        </p:spPr>
        <p:txBody>
          <a:bodyPr anchor="b">
            <a:normAutofit/>
          </a:bodyPr>
          <a:lstStyle/>
          <a:p>
            <a:pPr algn="l"/>
            <a:r>
              <a:rPr lang="en-US" sz="46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Mental Health Status in Clinical Patients Using NLP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18EA0-E7BD-1908-CA81-5286ED489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2061" y="4312561"/>
            <a:ext cx="5649349" cy="1687815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Vaishnavi Tamilvanan (G38942246)</a:t>
            </a:r>
          </a:p>
          <a:p>
            <a:pPr algn="l"/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Vamsidhar Boddu (G40705113)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94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61EA-34BE-F9A0-3E2D-58E2D19F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Final Model: RoBERTa-large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3BA3E-E668-CB10-0A79-48CD46FD63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032" b="2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7DF023-42B2-FF4C-E387-3F2BE11D39DC}"/>
              </a:ext>
            </a:extLst>
          </p:cNvPr>
          <p:cNvSpPr txBox="1"/>
          <p:nvPr/>
        </p:nvSpPr>
        <p:spPr>
          <a:xfrm>
            <a:off x="7411453" y="2478024"/>
            <a:ext cx="3872243" cy="369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500" dirty="0"/>
              <a:t>The final model with class weights achieved 73% accuracy, prioritizing inclusivity and minority class recall over overall performance.</a:t>
            </a:r>
          </a:p>
          <a:p>
            <a:pPr marL="57150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Ø"/>
            </a:pPr>
            <a:endParaRPr lang="en-US" sz="1500" dirty="0"/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500" dirty="0"/>
              <a:t>Significant recall improvements for Bipolar (87%), Personality Disorder (79%), and Stress (82%) ensured fairness in predictions.</a:t>
            </a:r>
          </a:p>
          <a:p>
            <a:pPr marL="57150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Ø"/>
            </a:pPr>
            <a:endParaRPr lang="en-US" sz="1500" dirty="0"/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500" dirty="0"/>
              <a:t>Maintained strong recall for mid-sized (Suicidal: 84%) and majority classes (Normal: 84%), achieving a well-rounded performance.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198713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EAFDBC-0856-BAC5-B371-E230C28F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User-friendly interface with Streamlit: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F93FA-4CFF-E41C-47B7-89C9CC554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373" y="1675227"/>
            <a:ext cx="8175253" cy="43941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2BF90C-FFB7-A929-4F24-37549C4FB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5" y="1602731"/>
            <a:ext cx="9182100" cy="492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52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8B7FD9-BFC6-4B0C-92CD-1F92B2B08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03AA22-8A43-51CF-80D5-8FB5F48B4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92" y="638175"/>
            <a:ext cx="10736407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21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79AA3-2438-DEAC-5A98-25E71E9F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35939-4AE7-086F-9122-6D92E4CA0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977E36-6670-7106-F7B2-26C1E806A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476250"/>
            <a:ext cx="10515600" cy="598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95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65C23-FE59-8AAE-3C75-FC75D9735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intrigues you? </a:t>
            </a:r>
            <a:b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challenges do you see?   Let’s discuss!!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Graphic 5" descr="Help">
            <a:extLst>
              <a:ext uri="{FF2B5EF4-FFF2-40B4-BE49-F238E27FC236}">
                <a16:creationId xmlns:a16="http://schemas.microsoft.com/office/drawing/2014/main" id="{BAE3D0B3-F956-B037-EBA2-7A86704CC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081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53304-9396-FCF4-6EB4-57CEA8313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6338" y="260697"/>
            <a:ext cx="5105398" cy="1952744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8" name="Graphic 67" descr="Puzzle">
            <a:extLst>
              <a:ext uri="{FF2B5EF4-FFF2-40B4-BE49-F238E27FC236}">
                <a16:creationId xmlns:a16="http://schemas.microsoft.com/office/drawing/2014/main" id="{492376B7-2C9E-6FD3-DAE2-C0B761FC0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134" y="1918107"/>
            <a:ext cx="3195204" cy="3195204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F08F7-94D3-9AFC-5DE3-30D90A858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6339" y="1918107"/>
            <a:ext cx="7557460" cy="4258855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 is a puzzle, with emotions shifting and evolving in ways even we struggle to understand. </a:t>
            </a:r>
          </a:p>
          <a:p>
            <a:pPr marL="0" lv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explores how NLP models can predict a person's mental state through their own words. </a:t>
            </a:r>
          </a:p>
          <a:p>
            <a:pPr marL="0" lv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chose this dataset for its rich collection of statements and diverse mental health labels, offering valuable insights.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5531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78065E-A148-7904-8065-184E3CD05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7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OBJECTIVE: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99185-6435-5C27-FFD2-FAE7C5A32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Building an NLP-based solution to predict mental health statuses using patient statements. </a:t>
            </a:r>
          </a:p>
          <a:p>
            <a:pPr marL="0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user-friendly interface with Streamlit to help patients understand their mental state and access actionable resources. </a:t>
            </a:r>
          </a:p>
          <a:p>
            <a:pPr marL="0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Enabling therapists/psychiatrists to upload multiple patients' statements, prioritize critical cases (e.g., suicidal), and make informed decisions. </a:t>
            </a:r>
          </a:p>
          <a:p>
            <a:pPr marL="0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analytics of prediction results, offering insights into trends and priorities for mental health management. 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3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81509-1AB5-1BA6-5E7A-BE3675108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	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6415F85-72EB-5B56-B1CD-AE10DAB7B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compiles mental health statuses from statements collected across various sources, including social media and Reddit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integrates data from several Kaggle datasets and classifies entries into seven categories: Normal, Depression, Suicidal, Anxiety, Stress, Bi-Polar, and Personality Disorder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53,043 records across 3 columns (`Unnamed: 0`, `statement`, `status`), refined to 51,060 after cleaning. Text characteristics include a maximum length of 1,089 characters, with misspellings, punctuation errors, and varying verbosity. Preprocessing involved text cleaning (lowercasing, punctuation removal, tokenization,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stopword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removal, lemmatization), class imbalance handling, label encoding, feature extraction, and preparation for transformer-based models.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31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C97D0-AD0F-DC11-60EC-055916583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b="1">
                <a:latin typeface="Times New Roman" panose="02020603050405020304" pitchFamily="18" charset="0"/>
                <a:cs typeface="Times New Roman" panose="02020603050405020304" pitchFamily="18" charset="0"/>
              </a:rPr>
              <a:t>Project Flow: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9BE0B3-582A-DD87-2F4A-4FF1B9C400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2818455"/>
              </p:ext>
            </p:extLst>
          </p:nvPr>
        </p:nvGraphicFramePr>
        <p:xfrm>
          <a:off x="577996" y="1194686"/>
          <a:ext cx="11032958" cy="5032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1622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2D627F-B3A0-D921-D2B5-3706D7DAD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/>
              <a:t>Exploratory Data Analysis 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F6F013-38E5-A91A-7C36-7763B3128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92" y="2642616"/>
            <a:ext cx="4807711" cy="3605784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A24DD50-4AE9-E54A-EB92-B7B1C4B88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4496" y="3041905"/>
            <a:ext cx="5614416" cy="280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45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Performance Summary: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571267"/>
              </p:ext>
            </p:extLst>
          </p:nvPr>
        </p:nvGraphicFramePr>
        <p:xfrm>
          <a:off x="433137" y="1675227"/>
          <a:ext cx="11334319" cy="4741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3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5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4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80"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lang="en-US" sz="1100" b="1" i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Model</a:t>
                      </a:r>
                    </a:p>
                  </a:txBody>
                  <a:tcPr marL="73074" marR="73074" marT="36537" marB="36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lang="en-US" sz="1100" b="1" i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Features &amp; Adjustments</a:t>
                      </a:r>
                    </a:p>
                  </a:txBody>
                  <a:tcPr marL="73074" marR="73074" marT="36537" marB="36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lang="en-US" sz="1100" b="1" i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Performance Metrics</a:t>
                      </a:r>
                    </a:p>
                  </a:txBody>
                  <a:tcPr marL="73074" marR="73074" marT="36537" marB="36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lang="en-US" sz="1100" b="1" i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Key Findings</a:t>
                      </a:r>
                    </a:p>
                  </a:txBody>
                  <a:tcPr marL="73074" marR="73074" marT="36537" marB="36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206">
                <a:tc>
                  <a:txBody>
                    <a:bodyPr/>
                    <a:lstStyle/>
                    <a:p>
                      <a:pPr algn="l"/>
                      <a:r>
                        <a:rPr lang="en-US" sz="1000" b="1" i="0">
                          <a:latin typeface="Garamond" panose="02020404030301010803" pitchFamily="18" charset="0"/>
                        </a:rPr>
                        <a:t>LSTM</a:t>
                      </a:r>
                    </a:p>
                  </a:txBody>
                  <a:tcPr marL="73074" marR="73074" marT="36537" marB="36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- Used GloVe word embeddings to capture sequential text dependencies.</a:t>
                      </a:r>
                    </a:p>
                    <a:p>
                      <a:r>
                        <a:rPr lang="en-US" sz="1000"/>
                        <a:t>- Basic text preprocessing included stopword removal and lemmatization.</a:t>
                      </a:r>
                    </a:p>
                  </a:txBody>
                  <a:tcPr marL="73074" marR="73074" marT="36537" marB="36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i="0">
                          <a:latin typeface="Garamond" panose="02020404030301010803" pitchFamily="18" charset="0"/>
                        </a:rPr>
                        <a:t>Accuracy: ~70%</a:t>
                      </a:r>
                    </a:p>
                  </a:txBody>
                  <a:tcPr marL="73074" marR="73074" marT="36537" marB="36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Faced challenges with minority classes due to limited ability to capture complex dependencies and lack of contextual understanding.</a:t>
                      </a:r>
                    </a:p>
                  </a:txBody>
                  <a:tcPr marL="73074" marR="73074" marT="36537" marB="36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206">
                <a:tc>
                  <a:txBody>
                    <a:bodyPr/>
                    <a:lstStyle/>
                    <a:p>
                      <a:pPr algn="l"/>
                      <a:r>
                        <a:rPr lang="en-US" sz="1000" b="1" i="0">
                          <a:latin typeface="Garamond" panose="02020404030301010803" pitchFamily="18" charset="0"/>
                        </a:rPr>
                        <a:t>BERT-base</a:t>
                      </a:r>
                    </a:p>
                  </a:txBody>
                  <a:tcPr marL="73074" marR="73074" marT="36537" marB="36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- Transitioned to BERT-base to leverage transformer architecture for better contextual understanding.</a:t>
                      </a:r>
                    </a:p>
                    <a:p>
                      <a:r>
                        <a:rPr lang="en-US" sz="1000"/>
                        <a:t>- Fine-tuned on dataset with class weights integrated into loss functions.</a:t>
                      </a:r>
                    </a:p>
                  </a:txBody>
                  <a:tcPr marL="73074" marR="73074" marT="36537" marB="36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i="0">
                          <a:latin typeface="Garamond" panose="02020404030301010803" pitchFamily="18" charset="0"/>
                        </a:rPr>
                        <a:t>Accuracy: 79%, Macro F1: ~76%</a:t>
                      </a:r>
                    </a:p>
                  </a:txBody>
                  <a:tcPr marL="73074" marR="73074" marT="36537" marB="36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Despite improvements, still struggled with recall for minority classes; encountered signs of overfitting.</a:t>
                      </a:r>
                    </a:p>
                  </a:txBody>
                  <a:tcPr marL="73074" marR="73074" marT="36537" marB="36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206">
                <a:tc>
                  <a:txBody>
                    <a:bodyPr/>
                    <a:lstStyle/>
                    <a:p>
                      <a:pPr algn="l"/>
                      <a:r>
                        <a:rPr lang="en-US" sz="1000" b="1" i="0">
                          <a:latin typeface="Garamond" panose="02020404030301010803" pitchFamily="18" charset="0"/>
                        </a:rPr>
                        <a:t>BERT-large</a:t>
                      </a:r>
                    </a:p>
                  </a:txBody>
                  <a:tcPr marL="73074" marR="73074" marT="36537" marB="36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- Employed BERT-large for deeper learning capacity (more layers, more parameters).</a:t>
                      </a:r>
                    </a:p>
                    <a:p>
                      <a:r>
                        <a:rPr lang="en-US" sz="1000"/>
                        <a:t>- Aimed to enhance representation and handling of contextual nuances.</a:t>
                      </a:r>
                    </a:p>
                  </a:txBody>
                  <a:tcPr marL="73074" marR="73074" marT="36537" marB="36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i="0">
                          <a:latin typeface="Garamond" panose="02020404030301010803" pitchFamily="18" charset="0"/>
                        </a:rPr>
                        <a:t>Accuracy: 80%, Macro F1: ~77%</a:t>
                      </a:r>
                    </a:p>
                  </a:txBody>
                  <a:tcPr marL="73074" marR="73074" marT="36537" marB="36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Slight improvements in handling "Stress" and "Personality Disorder".</a:t>
                      </a:r>
                    </a:p>
                  </a:txBody>
                  <a:tcPr marL="73074" marR="73074" marT="36537" marB="36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1206">
                <a:tc>
                  <a:txBody>
                    <a:bodyPr/>
                    <a:lstStyle/>
                    <a:p>
                      <a:pPr algn="l"/>
                      <a:r>
                        <a:rPr lang="en-US" sz="1000" b="1" i="0">
                          <a:latin typeface="Garamond" panose="02020404030301010803" pitchFamily="18" charset="0"/>
                        </a:rPr>
                        <a:t>RoBERTa-base</a:t>
                      </a:r>
                    </a:p>
                  </a:txBody>
                  <a:tcPr marL="73074" marR="73074" marT="36537" marB="36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- Upgraded to RoBERTa-base for optimized pretraining and better tokenization.</a:t>
                      </a:r>
                    </a:p>
                    <a:p>
                      <a:r>
                        <a:rPr lang="en-US" sz="1000"/>
                        <a:t>- Introduced focal loss to prioritize harder-to-classify examples.</a:t>
                      </a:r>
                    </a:p>
                  </a:txBody>
                  <a:tcPr marL="73074" marR="73074" marT="36537" marB="36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i="0">
                          <a:latin typeface="Garamond" panose="02020404030301010803" pitchFamily="18" charset="0"/>
                        </a:rPr>
                        <a:t>Accuracy: 80%, Macro F1: ~77%</a:t>
                      </a:r>
                    </a:p>
                  </a:txBody>
                  <a:tcPr marL="73074" marR="73074" marT="36537" marB="36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Minor gains in overall metrics; better handling of minority classes but not transformative.</a:t>
                      </a:r>
                    </a:p>
                  </a:txBody>
                  <a:tcPr marL="73074" marR="73074" marT="36537" marB="36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1206">
                <a:tc>
                  <a:txBody>
                    <a:bodyPr/>
                    <a:lstStyle/>
                    <a:p>
                      <a:pPr algn="l"/>
                      <a:r>
                        <a:rPr lang="en-US" sz="1000" b="1" i="0">
                          <a:latin typeface="Garamond" panose="02020404030301010803" pitchFamily="18" charset="0"/>
                        </a:rPr>
                        <a:t>RoBERTa-large (before class weights)</a:t>
                      </a:r>
                    </a:p>
                  </a:txBody>
                  <a:tcPr marL="73074" marR="73074" marT="36537" marB="36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- Advanced to RoBERTa-large with robust representation capabilities.</a:t>
                      </a:r>
                    </a:p>
                    <a:p>
                      <a:r>
                        <a:rPr lang="en-US" sz="1000"/>
                        <a:t>- Adjusted learning rates, added dropout layers, and extended training epochs for balance.</a:t>
                      </a:r>
                    </a:p>
                  </a:txBody>
                  <a:tcPr marL="73074" marR="73074" marT="36537" marB="36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i="0">
                          <a:latin typeface="Garamond" panose="02020404030301010803" pitchFamily="18" charset="0"/>
                        </a:rPr>
                        <a:t>Accuracy: 81%, Macro F1: ~78%, Weighted F1: ~82%</a:t>
                      </a:r>
                    </a:p>
                  </a:txBody>
                  <a:tcPr marL="73074" marR="73074" marT="36537" marB="36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Achieved the best balance across classes; substantial improvements in minority class performance.</a:t>
                      </a:r>
                    </a:p>
                    <a:p>
                      <a:endParaRPr lang="en-US" sz="1000"/>
                    </a:p>
                  </a:txBody>
                  <a:tcPr marL="73074" marR="73074" marT="36537" marB="36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1206">
                <a:tc>
                  <a:txBody>
                    <a:bodyPr/>
                    <a:lstStyle/>
                    <a:p>
                      <a:pPr algn="l"/>
                      <a:r>
                        <a:rPr lang="en-US" sz="1000" b="1" i="0">
                          <a:latin typeface="Garamond" panose="02020404030301010803" pitchFamily="18" charset="0"/>
                        </a:rPr>
                        <a:t>RoBERTa-large (after class weights)</a:t>
                      </a:r>
                    </a:p>
                  </a:txBody>
                  <a:tcPr marL="73074" marR="73074" marT="36537" marB="36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- Focused on refining performance for minority classes using weighted focal loss to address class imbalances.</a:t>
                      </a:r>
                    </a:p>
                  </a:txBody>
                  <a:tcPr marL="73074" marR="73074" marT="36537" marB="36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i="0" dirty="0">
                          <a:latin typeface="Garamond" panose="02020404030301010803" pitchFamily="18" charset="0"/>
                        </a:rPr>
                        <a:t>Accuracy: 73%, Significant recall improvements for minority classes</a:t>
                      </a:r>
                    </a:p>
                  </a:txBody>
                  <a:tcPr marL="73074" marR="73074" marT="36537" marB="36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Reduced overall accuracy to improve minority class recall significantly for classes like "Bipolar", "Personality Disorder", and "Stress". Precision trade-offs were noted, impacting majority class performance.</a:t>
                      </a:r>
                    </a:p>
                  </a:txBody>
                  <a:tcPr marL="73074" marR="73074" marT="36537" marB="36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8C245-A961-5144-07AA-3CD2DC9E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Performance Evolution</a:t>
            </a:r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7B850D-8061-F457-FCA7-917A4CBB7799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dirty="0"/>
              <a:t>This stacked bar chart compares NLP model evolution using combined metrics of overall accuracy and minority class F1 scores, highlighting progressive improvements in handling class imbalances.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C8F22B00-45D4-D564-159B-6E7736505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720329"/>
            <a:ext cx="6903720" cy="341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34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24DDB-202D-8F1A-CC58-B4545A5C4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Accuracy vs Recall: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9797157B-2222-4A94-DDD1-0FD5998C0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0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5B8F7C-C609-325E-E2F4-66D4DF7A084F}"/>
              </a:ext>
            </a:extLst>
          </p:cNvPr>
          <p:cNvSpPr txBox="1"/>
          <p:nvPr/>
        </p:nvSpPr>
        <p:spPr>
          <a:xfrm>
            <a:off x="7411453" y="2478024"/>
            <a:ext cx="3872243" cy="369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500" dirty="0"/>
              <a:t>The chart demonstrates steady improvements in minority class recall (e.g., Bipolar, Stress, Personality Disorder) and mid-sized class recall ("Suicidal") as the models evolved, highlighting the impact of advanced techniques like class weights and focal loss.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Ø"/>
            </a:pPr>
            <a:endParaRPr lang="en-US" sz="1500" dirty="0"/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500" dirty="0"/>
              <a:t>While overall accuracy declined from 81% to 73%, significant gains in minority class recall (e.g., Bipolar: 78% → 87%, Personality Disorder: 66% → 79%) and "Suicidal" recall (71% → 84%) showcase the model's balanced approach to inclusivity and fairness.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816258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869</Words>
  <Application>Microsoft Macintosh PowerPoint</Application>
  <PresentationFormat>Widescreen</PresentationFormat>
  <Paragraphs>84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Garamond</vt:lpstr>
      <vt:lpstr>Times New Roman</vt:lpstr>
      <vt:lpstr>Wingdings</vt:lpstr>
      <vt:lpstr>Office Theme</vt:lpstr>
      <vt:lpstr>Predicting Mental Health Status in Clinical Patients Using NLP Techniques</vt:lpstr>
      <vt:lpstr>INTRODUCTION:</vt:lpstr>
      <vt:lpstr>PROJECT OBJECTIVE:</vt:lpstr>
      <vt:lpstr>DATASET: </vt:lpstr>
      <vt:lpstr>Project Flow:</vt:lpstr>
      <vt:lpstr>Exploratory Data Analysis </vt:lpstr>
      <vt:lpstr>Models Performance Summary:</vt:lpstr>
      <vt:lpstr>Model Performance Evolution</vt:lpstr>
      <vt:lpstr>Accuracy vs Recall:</vt:lpstr>
      <vt:lpstr>Final Model: RoBERTa-large</vt:lpstr>
      <vt:lpstr>User-friendly interface with Streamlit:</vt:lpstr>
      <vt:lpstr>PowerPoint Presentation</vt:lpstr>
      <vt:lpstr>PowerPoint Presentation</vt:lpstr>
      <vt:lpstr>What intrigues you?  What challenges do you see?   Let’s discuss!!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Vamsidhar Boddu</dc:creator>
  <cp:lastModifiedBy>Tamilvanan, Vaishnavi</cp:lastModifiedBy>
  <cp:revision>35</cp:revision>
  <dcterms:created xsi:type="dcterms:W3CDTF">2024-12-04T03:36:31Z</dcterms:created>
  <dcterms:modified xsi:type="dcterms:W3CDTF">2024-12-08T14:43:49Z</dcterms:modified>
</cp:coreProperties>
</file>