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microsoft.com/office/2020/02/relationships/classificationlabels" Target="docMetadata/LabelInfo.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89" r:id="rId3"/>
    <p:sldId id="257" r:id="rId4"/>
    <p:sldId id="288" r:id="rId5"/>
    <p:sldId id="278" r:id="rId6"/>
    <p:sldId id="280" r:id="rId7"/>
    <p:sldId id="279" r:id="rId8"/>
    <p:sldId id="282" r:id="rId9"/>
    <p:sldId id="281" r:id="rId10"/>
    <p:sldId id="283" r:id="rId11"/>
    <p:sldId id="284" r:id="rId12"/>
    <p:sldId id="285" r:id="rId13"/>
    <p:sldId id="258" r:id="rId14"/>
    <p:sldId id="259" r:id="rId15"/>
    <p:sldId id="286" r:id="rId16"/>
    <p:sldId id="287" r:id="rId17"/>
    <p:sldId id="273"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70" d="100"/>
          <a:sy n="70" d="100"/>
        </p:scale>
        <p:origin x="536" y="5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171546-C85C-4868-BD8A-705C166BA340}" type="doc">
      <dgm:prSet loTypeId="urn:microsoft.com/office/officeart/2005/8/layout/list1" loCatId="list" qsTypeId="urn:microsoft.com/office/officeart/2005/8/quickstyle/simple4" qsCatId="simple" csTypeId="urn:microsoft.com/office/officeart/2005/8/colors/colorful5" csCatId="colorful"/>
      <dgm:spPr/>
      <dgm:t>
        <a:bodyPr/>
        <a:lstStyle/>
        <a:p>
          <a:endParaRPr lang="en-US"/>
        </a:p>
      </dgm:t>
    </dgm:pt>
    <dgm:pt modelId="{853E3A5C-9614-467D-A755-22764D07E56F}">
      <dgm:prSet custT="1"/>
      <dgm:spPr/>
      <dgm:t>
        <a:bodyPr/>
        <a:lstStyle/>
        <a:p>
          <a:r>
            <a:rPr lang="en-US" sz="2000" dirty="0"/>
            <a:t>Exploratory Data Analysis Questions</a:t>
          </a:r>
        </a:p>
      </dgm:t>
    </dgm:pt>
    <dgm:pt modelId="{5B2DA5ED-738C-49F3-9D3D-3A5CA42B39B9}" type="parTrans" cxnId="{6626803F-3BA9-41E9-9092-96215216E532}">
      <dgm:prSet/>
      <dgm:spPr/>
      <dgm:t>
        <a:bodyPr/>
        <a:lstStyle/>
        <a:p>
          <a:endParaRPr lang="en-US"/>
        </a:p>
      </dgm:t>
    </dgm:pt>
    <dgm:pt modelId="{F33FC5A8-70A5-4D62-86B8-E616CB4A98BD}" type="sibTrans" cxnId="{6626803F-3BA9-41E9-9092-96215216E532}">
      <dgm:prSet/>
      <dgm:spPr/>
      <dgm:t>
        <a:bodyPr/>
        <a:lstStyle/>
        <a:p>
          <a:endParaRPr lang="en-US"/>
        </a:p>
      </dgm:t>
    </dgm:pt>
    <dgm:pt modelId="{FB79CBF1-C0C1-40FE-A60E-DF6D1B0E8DD4}">
      <dgm:prSet custT="1"/>
      <dgm:spPr/>
      <dgm:t>
        <a:bodyPr/>
        <a:lstStyle/>
        <a:p>
          <a:r>
            <a:rPr lang="en-US" sz="2000" dirty="0"/>
            <a:t>What kinds of crimes are most recorded in Los Angeles, and how have they evolved over time (monthly and annually)?</a:t>
          </a:r>
        </a:p>
      </dgm:t>
    </dgm:pt>
    <dgm:pt modelId="{CD82DDBD-3F5C-46CB-8663-D8BA519CE251}" type="parTrans" cxnId="{61F66588-866F-4A5E-9CE7-1388539F86B0}">
      <dgm:prSet/>
      <dgm:spPr/>
      <dgm:t>
        <a:bodyPr/>
        <a:lstStyle/>
        <a:p>
          <a:endParaRPr lang="en-US"/>
        </a:p>
      </dgm:t>
    </dgm:pt>
    <dgm:pt modelId="{B0CCEFB2-FB35-4EEC-B9CD-E6BCA55E01B6}" type="sibTrans" cxnId="{61F66588-866F-4A5E-9CE7-1388539F86B0}">
      <dgm:prSet/>
      <dgm:spPr/>
      <dgm:t>
        <a:bodyPr/>
        <a:lstStyle/>
        <a:p>
          <a:endParaRPr lang="en-US"/>
        </a:p>
      </dgm:t>
    </dgm:pt>
    <dgm:pt modelId="{C1E98E01-CF42-48FA-B1C5-E2F793EC2221}">
      <dgm:prSet custT="1"/>
      <dgm:spPr/>
      <dgm:t>
        <a:bodyPr/>
        <a:lstStyle/>
        <a:p>
          <a:r>
            <a:rPr lang="en-US" sz="2000" dirty="0"/>
            <a:t>Which parts of Los Angeles have the highest crime rates, and what kinds of crimes are most prevalent there?</a:t>
          </a:r>
        </a:p>
      </dgm:t>
    </dgm:pt>
    <dgm:pt modelId="{580A8596-33A4-44BD-93D9-324001D2A5B5}" type="parTrans" cxnId="{AFD005E2-99A7-484D-B505-08F907218B76}">
      <dgm:prSet/>
      <dgm:spPr/>
      <dgm:t>
        <a:bodyPr/>
        <a:lstStyle/>
        <a:p>
          <a:endParaRPr lang="en-US"/>
        </a:p>
      </dgm:t>
    </dgm:pt>
    <dgm:pt modelId="{D6CE7863-DB37-4F9A-9D6D-442D09998CF8}" type="sibTrans" cxnId="{AFD005E2-99A7-484D-B505-08F907218B76}">
      <dgm:prSet/>
      <dgm:spPr/>
      <dgm:t>
        <a:bodyPr/>
        <a:lstStyle/>
        <a:p>
          <a:endParaRPr lang="en-US"/>
        </a:p>
      </dgm:t>
    </dgm:pt>
    <dgm:pt modelId="{23E61DE4-3370-4915-AC5A-C1ADF2E9E86B}">
      <dgm:prSet custT="1"/>
      <dgm:spPr/>
      <dgm:t>
        <a:bodyPr/>
        <a:lstStyle/>
        <a:p>
          <a:r>
            <a:rPr lang="en-US" sz="2000" dirty="0"/>
            <a:t>Advanced Analytics Machine Learning Questions</a:t>
          </a:r>
        </a:p>
      </dgm:t>
    </dgm:pt>
    <dgm:pt modelId="{C62D460D-1B57-48F1-9F27-AFE9A2367774}" type="parTrans" cxnId="{39253BFA-0CE9-43E7-B900-08C523AF6713}">
      <dgm:prSet/>
      <dgm:spPr/>
      <dgm:t>
        <a:bodyPr/>
        <a:lstStyle/>
        <a:p>
          <a:endParaRPr lang="en-US"/>
        </a:p>
      </dgm:t>
    </dgm:pt>
    <dgm:pt modelId="{712E8550-4CFA-4335-89C7-9B8295470871}" type="sibTrans" cxnId="{39253BFA-0CE9-43E7-B900-08C523AF6713}">
      <dgm:prSet/>
      <dgm:spPr/>
      <dgm:t>
        <a:bodyPr/>
        <a:lstStyle/>
        <a:p>
          <a:endParaRPr lang="en-US"/>
        </a:p>
      </dgm:t>
    </dgm:pt>
    <dgm:pt modelId="{6C836A1F-C981-4006-A1E9-ECD63D954B83}">
      <dgm:prSet custT="1"/>
      <dgm:spPr/>
      <dgm:t>
        <a:bodyPr/>
        <a:lstStyle/>
        <a:p>
          <a:r>
            <a:rPr lang="en-US" sz="2000" dirty="0"/>
            <a:t>Is it possible to anticipate the sort of crime based on location (latitude, longitude, area name) and time (hour, weekday)?</a:t>
          </a:r>
        </a:p>
      </dgm:t>
    </dgm:pt>
    <dgm:pt modelId="{276942DD-D5C3-49B6-BDCC-E0BE9A7540D1}" type="parTrans" cxnId="{99941BF3-B5C9-46E6-A319-119A12602ABE}">
      <dgm:prSet/>
      <dgm:spPr/>
      <dgm:t>
        <a:bodyPr/>
        <a:lstStyle/>
        <a:p>
          <a:endParaRPr lang="en-US"/>
        </a:p>
      </dgm:t>
    </dgm:pt>
    <dgm:pt modelId="{B2855293-7F82-435F-866E-436BD3713CC9}" type="sibTrans" cxnId="{99941BF3-B5C9-46E6-A319-119A12602ABE}">
      <dgm:prSet/>
      <dgm:spPr/>
      <dgm:t>
        <a:bodyPr/>
        <a:lstStyle/>
        <a:p>
          <a:endParaRPr lang="en-US"/>
        </a:p>
      </dgm:t>
    </dgm:pt>
    <dgm:pt modelId="{37DE025C-F20D-4875-A6A3-4962DAAB956B}">
      <dgm:prSet custT="1"/>
      <dgm:spPr/>
      <dgm:t>
        <a:bodyPr/>
        <a:lstStyle/>
        <a:p>
          <a:r>
            <a:rPr lang="en-US" sz="2000" dirty="0"/>
            <a:t>To what extent can Los Angeles crime categories be predicted using classification methods such as logistic Regression?</a:t>
          </a:r>
        </a:p>
      </dgm:t>
    </dgm:pt>
    <dgm:pt modelId="{BF60AE18-7E4B-4428-9728-A67BDA2062D8}" type="parTrans" cxnId="{D8BA5375-835E-4356-BDF2-461BA38FC97B}">
      <dgm:prSet/>
      <dgm:spPr/>
      <dgm:t>
        <a:bodyPr/>
        <a:lstStyle/>
        <a:p>
          <a:endParaRPr lang="en-US"/>
        </a:p>
      </dgm:t>
    </dgm:pt>
    <dgm:pt modelId="{E0EBCD8D-4EA3-453C-BA5E-169F585E23DF}" type="sibTrans" cxnId="{D8BA5375-835E-4356-BDF2-461BA38FC97B}">
      <dgm:prSet/>
      <dgm:spPr/>
      <dgm:t>
        <a:bodyPr/>
        <a:lstStyle/>
        <a:p>
          <a:endParaRPr lang="en-US"/>
        </a:p>
      </dgm:t>
    </dgm:pt>
    <dgm:pt modelId="{165F1019-6CF8-413A-ABC9-C75ADA573A47}" type="pres">
      <dgm:prSet presAssocID="{CB171546-C85C-4868-BD8A-705C166BA340}" presName="linear" presStyleCnt="0">
        <dgm:presLayoutVars>
          <dgm:dir/>
          <dgm:animLvl val="lvl"/>
          <dgm:resizeHandles val="exact"/>
        </dgm:presLayoutVars>
      </dgm:prSet>
      <dgm:spPr/>
    </dgm:pt>
    <dgm:pt modelId="{10463D56-D959-477A-AAD2-A4DA8F10391B}" type="pres">
      <dgm:prSet presAssocID="{853E3A5C-9614-467D-A755-22764D07E56F}" presName="parentLin" presStyleCnt="0"/>
      <dgm:spPr/>
    </dgm:pt>
    <dgm:pt modelId="{27B5F83B-BD61-4F75-AD34-D574AF354441}" type="pres">
      <dgm:prSet presAssocID="{853E3A5C-9614-467D-A755-22764D07E56F}" presName="parentLeftMargin" presStyleLbl="node1" presStyleIdx="0" presStyleCnt="2"/>
      <dgm:spPr/>
    </dgm:pt>
    <dgm:pt modelId="{B3D62935-1CF2-4A86-9C24-D6732B061438}" type="pres">
      <dgm:prSet presAssocID="{853E3A5C-9614-467D-A755-22764D07E56F}" presName="parentText" presStyleLbl="node1" presStyleIdx="0" presStyleCnt="2">
        <dgm:presLayoutVars>
          <dgm:chMax val="0"/>
          <dgm:bulletEnabled val="1"/>
        </dgm:presLayoutVars>
      </dgm:prSet>
      <dgm:spPr/>
    </dgm:pt>
    <dgm:pt modelId="{B95FDFDF-E317-4020-891E-2786EC70C265}" type="pres">
      <dgm:prSet presAssocID="{853E3A5C-9614-467D-A755-22764D07E56F}" presName="negativeSpace" presStyleCnt="0"/>
      <dgm:spPr/>
    </dgm:pt>
    <dgm:pt modelId="{E3C66A96-6F9E-4E77-991A-774A6BC367E9}" type="pres">
      <dgm:prSet presAssocID="{853E3A5C-9614-467D-A755-22764D07E56F}" presName="childText" presStyleLbl="conFgAcc1" presStyleIdx="0" presStyleCnt="2">
        <dgm:presLayoutVars>
          <dgm:bulletEnabled val="1"/>
        </dgm:presLayoutVars>
      </dgm:prSet>
      <dgm:spPr/>
    </dgm:pt>
    <dgm:pt modelId="{B330E161-180E-4562-8C6F-09059A62E5D8}" type="pres">
      <dgm:prSet presAssocID="{F33FC5A8-70A5-4D62-86B8-E616CB4A98BD}" presName="spaceBetweenRectangles" presStyleCnt="0"/>
      <dgm:spPr/>
    </dgm:pt>
    <dgm:pt modelId="{E164EE37-9828-494F-A6ED-AC2B0975D532}" type="pres">
      <dgm:prSet presAssocID="{23E61DE4-3370-4915-AC5A-C1ADF2E9E86B}" presName="parentLin" presStyleCnt="0"/>
      <dgm:spPr/>
    </dgm:pt>
    <dgm:pt modelId="{9F667F99-3509-4D39-B819-9806592BDFE3}" type="pres">
      <dgm:prSet presAssocID="{23E61DE4-3370-4915-AC5A-C1ADF2E9E86B}" presName="parentLeftMargin" presStyleLbl="node1" presStyleIdx="0" presStyleCnt="2"/>
      <dgm:spPr/>
    </dgm:pt>
    <dgm:pt modelId="{2E9BD5CB-41FB-4FEF-AACF-FDA332DEC465}" type="pres">
      <dgm:prSet presAssocID="{23E61DE4-3370-4915-AC5A-C1ADF2E9E86B}" presName="parentText" presStyleLbl="node1" presStyleIdx="1" presStyleCnt="2" custLinFactNeighborX="15914" custLinFactNeighborY="10955">
        <dgm:presLayoutVars>
          <dgm:chMax val="0"/>
          <dgm:bulletEnabled val="1"/>
        </dgm:presLayoutVars>
      </dgm:prSet>
      <dgm:spPr/>
    </dgm:pt>
    <dgm:pt modelId="{41C090C0-7329-4A87-A5FB-82DCA9587E39}" type="pres">
      <dgm:prSet presAssocID="{23E61DE4-3370-4915-AC5A-C1ADF2E9E86B}" presName="negativeSpace" presStyleCnt="0"/>
      <dgm:spPr/>
    </dgm:pt>
    <dgm:pt modelId="{3A3651D0-75BA-47AF-AA55-ED13E8D59639}" type="pres">
      <dgm:prSet presAssocID="{23E61DE4-3370-4915-AC5A-C1ADF2E9E86B}" presName="childText" presStyleLbl="conFgAcc1" presStyleIdx="1" presStyleCnt="2">
        <dgm:presLayoutVars>
          <dgm:bulletEnabled val="1"/>
        </dgm:presLayoutVars>
      </dgm:prSet>
      <dgm:spPr/>
    </dgm:pt>
  </dgm:ptLst>
  <dgm:cxnLst>
    <dgm:cxn modelId="{A0B1FA0C-3890-440F-9AC0-81A007864113}" type="presOf" srcId="{23E61DE4-3370-4915-AC5A-C1ADF2E9E86B}" destId="{9F667F99-3509-4D39-B819-9806592BDFE3}" srcOrd="0" destOrd="0" presId="urn:microsoft.com/office/officeart/2005/8/layout/list1"/>
    <dgm:cxn modelId="{25C7D80E-354D-4DFF-B93E-D70D1008E3ED}" type="presOf" srcId="{6C836A1F-C981-4006-A1E9-ECD63D954B83}" destId="{3A3651D0-75BA-47AF-AA55-ED13E8D59639}" srcOrd="0" destOrd="0" presId="urn:microsoft.com/office/officeart/2005/8/layout/list1"/>
    <dgm:cxn modelId="{BD663A1E-BE81-4468-975B-C394901B2A60}" type="presOf" srcId="{853E3A5C-9614-467D-A755-22764D07E56F}" destId="{B3D62935-1CF2-4A86-9C24-D6732B061438}" srcOrd="1" destOrd="0" presId="urn:microsoft.com/office/officeart/2005/8/layout/list1"/>
    <dgm:cxn modelId="{D9A06022-9A15-44B7-8CD9-83E080656C99}" type="presOf" srcId="{853E3A5C-9614-467D-A755-22764D07E56F}" destId="{27B5F83B-BD61-4F75-AD34-D574AF354441}" srcOrd="0" destOrd="0" presId="urn:microsoft.com/office/officeart/2005/8/layout/list1"/>
    <dgm:cxn modelId="{6626803F-3BA9-41E9-9092-96215216E532}" srcId="{CB171546-C85C-4868-BD8A-705C166BA340}" destId="{853E3A5C-9614-467D-A755-22764D07E56F}" srcOrd="0" destOrd="0" parTransId="{5B2DA5ED-738C-49F3-9D3D-3A5CA42B39B9}" sibTransId="{F33FC5A8-70A5-4D62-86B8-E616CB4A98BD}"/>
    <dgm:cxn modelId="{D8BA5375-835E-4356-BDF2-461BA38FC97B}" srcId="{23E61DE4-3370-4915-AC5A-C1ADF2E9E86B}" destId="{37DE025C-F20D-4875-A6A3-4962DAAB956B}" srcOrd="1" destOrd="0" parTransId="{BF60AE18-7E4B-4428-9728-A67BDA2062D8}" sibTransId="{E0EBCD8D-4EA3-453C-BA5E-169F585E23DF}"/>
    <dgm:cxn modelId="{CD9FDA77-F1B8-4931-B268-F8D03FE73F9D}" type="presOf" srcId="{CB171546-C85C-4868-BD8A-705C166BA340}" destId="{165F1019-6CF8-413A-ABC9-C75ADA573A47}" srcOrd="0" destOrd="0" presId="urn:microsoft.com/office/officeart/2005/8/layout/list1"/>
    <dgm:cxn modelId="{2B2BDD7B-F4C5-4307-B5E5-8171943E78CA}" type="presOf" srcId="{FB79CBF1-C0C1-40FE-A60E-DF6D1B0E8DD4}" destId="{E3C66A96-6F9E-4E77-991A-774A6BC367E9}" srcOrd="0" destOrd="0" presId="urn:microsoft.com/office/officeart/2005/8/layout/list1"/>
    <dgm:cxn modelId="{9AFF3E7C-1635-468E-BC68-C79443ABCAC4}" type="presOf" srcId="{23E61DE4-3370-4915-AC5A-C1ADF2E9E86B}" destId="{2E9BD5CB-41FB-4FEF-AACF-FDA332DEC465}" srcOrd="1" destOrd="0" presId="urn:microsoft.com/office/officeart/2005/8/layout/list1"/>
    <dgm:cxn modelId="{61F66588-866F-4A5E-9CE7-1388539F86B0}" srcId="{853E3A5C-9614-467D-A755-22764D07E56F}" destId="{FB79CBF1-C0C1-40FE-A60E-DF6D1B0E8DD4}" srcOrd="0" destOrd="0" parTransId="{CD82DDBD-3F5C-46CB-8663-D8BA519CE251}" sibTransId="{B0CCEFB2-FB35-4EEC-B9CD-E6BCA55E01B6}"/>
    <dgm:cxn modelId="{99C717CC-4457-4424-8D8D-069E0D4C4603}" type="presOf" srcId="{37DE025C-F20D-4875-A6A3-4962DAAB956B}" destId="{3A3651D0-75BA-47AF-AA55-ED13E8D59639}" srcOrd="0" destOrd="1" presId="urn:microsoft.com/office/officeart/2005/8/layout/list1"/>
    <dgm:cxn modelId="{E382EAD3-6F2A-432C-B29E-F42ED4B5C4D0}" type="presOf" srcId="{C1E98E01-CF42-48FA-B1C5-E2F793EC2221}" destId="{E3C66A96-6F9E-4E77-991A-774A6BC367E9}" srcOrd="0" destOrd="1" presId="urn:microsoft.com/office/officeart/2005/8/layout/list1"/>
    <dgm:cxn modelId="{AFD005E2-99A7-484D-B505-08F907218B76}" srcId="{853E3A5C-9614-467D-A755-22764D07E56F}" destId="{C1E98E01-CF42-48FA-B1C5-E2F793EC2221}" srcOrd="1" destOrd="0" parTransId="{580A8596-33A4-44BD-93D9-324001D2A5B5}" sibTransId="{D6CE7863-DB37-4F9A-9D6D-442D09998CF8}"/>
    <dgm:cxn modelId="{99941BF3-B5C9-46E6-A319-119A12602ABE}" srcId="{23E61DE4-3370-4915-AC5A-C1ADF2E9E86B}" destId="{6C836A1F-C981-4006-A1E9-ECD63D954B83}" srcOrd="0" destOrd="0" parTransId="{276942DD-D5C3-49B6-BDCC-E0BE9A7540D1}" sibTransId="{B2855293-7F82-435F-866E-436BD3713CC9}"/>
    <dgm:cxn modelId="{39253BFA-0CE9-43E7-B900-08C523AF6713}" srcId="{CB171546-C85C-4868-BD8A-705C166BA340}" destId="{23E61DE4-3370-4915-AC5A-C1ADF2E9E86B}" srcOrd="1" destOrd="0" parTransId="{C62D460D-1B57-48F1-9F27-AFE9A2367774}" sibTransId="{712E8550-4CFA-4335-89C7-9B8295470871}"/>
    <dgm:cxn modelId="{F25200F4-AEF3-4E00-997F-6189B9B00A48}" type="presParOf" srcId="{165F1019-6CF8-413A-ABC9-C75ADA573A47}" destId="{10463D56-D959-477A-AAD2-A4DA8F10391B}" srcOrd="0" destOrd="0" presId="urn:microsoft.com/office/officeart/2005/8/layout/list1"/>
    <dgm:cxn modelId="{0B5F6983-1D67-4A52-A34B-CA87E4EF1090}" type="presParOf" srcId="{10463D56-D959-477A-AAD2-A4DA8F10391B}" destId="{27B5F83B-BD61-4F75-AD34-D574AF354441}" srcOrd="0" destOrd="0" presId="urn:microsoft.com/office/officeart/2005/8/layout/list1"/>
    <dgm:cxn modelId="{B53D8BF9-EA93-49AA-BE83-7903E93799AA}" type="presParOf" srcId="{10463D56-D959-477A-AAD2-A4DA8F10391B}" destId="{B3D62935-1CF2-4A86-9C24-D6732B061438}" srcOrd="1" destOrd="0" presId="urn:microsoft.com/office/officeart/2005/8/layout/list1"/>
    <dgm:cxn modelId="{AE9C6981-9B10-4E46-BB40-068374AF89AA}" type="presParOf" srcId="{165F1019-6CF8-413A-ABC9-C75ADA573A47}" destId="{B95FDFDF-E317-4020-891E-2786EC70C265}" srcOrd="1" destOrd="0" presId="urn:microsoft.com/office/officeart/2005/8/layout/list1"/>
    <dgm:cxn modelId="{31B01E80-DEC5-44E8-BD43-5B8606B55823}" type="presParOf" srcId="{165F1019-6CF8-413A-ABC9-C75ADA573A47}" destId="{E3C66A96-6F9E-4E77-991A-774A6BC367E9}" srcOrd="2" destOrd="0" presId="urn:microsoft.com/office/officeart/2005/8/layout/list1"/>
    <dgm:cxn modelId="{3AD23D43-3395-4EF3-8B9E-795AF9BD4150}" type="presParOf" srcId="{165F1019-6CF8-413A-ABC9-C75ADA573A47}" destId="{B330E161-180E-4562-8C6F-09059A62E5D8}" srcOrd="3" destOrd="0" presId="urn:microsoft.com/office/officeart/2005/8/layout/list1"/>
    <dgm:cxn modelId="{F10240AC-DAAE-44B5-A809-F0735430CFEF}" type="presParOf" srcId="{165F1019-6CF8-413A-ABC9-C75ADA573A47}" destId="{E164EE37-9828-494F-A6ED-AC2B0975D532}" srcOrd="4" destOrd="0" presId="urn:microsoft.com/office/officeart/2005/8/layout/list1"/>
    <dgm:cxn modelId="{56001F30-7E6F-4744-B53B-38F1F6DD4C89}" type="presParOf" srcId="{E164EE37-9828-494F-A6ED-AC2B0975D532}" destId="{9F667F99-3509-4D39-B819-9806592BDFE3}" srcOrd="0" destOrd="0" presId="urn:microsoft.com/office/officeart/2005/8/layout/list1"/>
    <dgm:cxn modelId="{9A61D066-3F29-4CA9-B295-FB67C5BD7892}" type="presParOf" srcId="{E164EE37-9828-494F-A6ED-AC2B0975D532}" destId="{2E9BD5CB-41FB-4FEF-AACF-FDA332DEC465}" srcOrd="1" destOrd="0" presId="urn:microsoft.com/office/officeart/2005/8/layout/list1"/>
    <dgm:cxn modelId="{33C30690-9E32-4023-90C7-8058AA43B3AB}" type="presParOf" srcId="{165F1019-6CF8-413A-ABC9-C75ADA573A47}" destId="{41C090C0-7329-4A87-A5FB-82DCA9587E39}" srcOrd="5" destOrd="0" presId="urn:microsoft.com/office/officeart/2005/8/layout/list1"/>
    <dgm:cxn modelId="{5CF5D879-DE12-4B98-97AE-3861F1A69A09}" type="presParOf" srcId="{165F1019-6CF8-413A-ABC9-C75ADA573A47}" destId="{3A3651D0-75BA-47AF-AA55-ED13E8D5963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C66A96-6F9E-4E77-991A-774A6BC367E9}">
      <dsp:nvSpPr>
        <dsp:cNvPr id="0" name=""/>
        <dsp:cNvSpPr/>
      </dsp:nvSpPr>
      <dsp:spPr>
        <a:xfrm>
          <a:off x="0" y="355009"/>
          <a:ext cx="6666833" cy="231525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437388" rIns="51742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What kinds of crimes are most recorded in Los Angeles, and how have they evolved over time (monthly and annually)?</a:t>
          </a:r>
        </a:p>
        <a:p>
          <a:pPr marL="228600" lvl="1" indent="-228600" algn="l" defTabSz="889000">
            <a:lnSpc>
              <a:spcPct val="90000"/>
            </a:lnSpc>
            <a:spcBef>
              <a:spcPct val="0"/>
            </a:spcBef>
            <a:spcAft>
              <a:spcPct val="15000"/>
            </a:spcAft>
            <a:buChar char="•"/>
          </a:pPr>
          <a:r>
            <a:rPr lang="en-US" sz="2000" kern="1200" dirty="0"/>
            <a:t>Which parts of Los Angeles have the highest crime rates, and what kinds of crimes are most prevalent there?</a:t>
          </a:r>
        </a:p>
      </dsp:txBody>
      <dsp:txXfrm>
        <a:off x="0" y="355009"/>
        <a:ext cx="6666833" cy="2315250"/>
      </dsp:txXfrm>
    </dsp:sp>
    <dsp:sp modelId="{B3D62935-1CF2-4A86-9C24-D6732B061438}">
      <dsp:nvSpPr>
        <dsp:cNvPr id="0" name=""/>
        <dsp:cNvSpPr/>
      </dsp:nvSpPr>
      <dsp:spPr>
        <a:xfrm>
          <a:off x="333341" y="45049"/>
          <a:ext cx="4666783" cy="61992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89000">
            <a:lnSpc>
              <a:spcPct val="90000"/>
            </a:lnSpc>
            <a:spcBef>
              <a:spcPct val="0"/>
            </a:spcBef>
            <a:spcAft>
              <a:spcPct val="35000"/>
            </a:spcAft>
            <a:buNone/>
          </a:pPr>
          <a:r>
            <a:rPr lang="en-US" sz="2000" kern="1200" dirty="0"/>
            <a:t>Exploratory Data Analysis Questions</a:t>
          </a:r>
        </a:p>
      </dsp:txBody>
      <dsp:txXfrm>
        <a:off x="363603" y="75311"/>
        <a:ext cx="4606259" cy="559396"/>
      </dsp:txXfrm>
    </dsp:sp>
    <dsp:sp modelId="{3A3651D0-75BA-47AF-AA55-ED13E8D59639}">
      <dsp:nvSpPr>
        <dsp:cNvPr id="0" name=""/>
        <dsp:cNvSpPr/>
      </dsp:nvSpPr>
      <dsp:spPr>
        <a:xfrm>
          <a:off x="0" y="3093620"/>
          <a:ext cx="6666833" cy="2315250"/>
        </a:xfrm>
        <a:prstGeom prst="rect">
          <a:avLst/>
        </a:prstGeom>
        <a:solidFill>
          <a:schemeClr val="lt1">
            <a:alpha val="90000"/>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437388" rIns="51742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Is it possible to anticipate the sort of crime based on location (latitude, longitude, area name) and time (hour, weekday)?</a:t>
          </a:r>
        </a:p>
        <a:p>
          <a:pPr marL="228600" lvl="1" indent="-228600" algn="l" defTabSz="889000">
            <a:lnSpc>
              <a:spcPct val="90000"/>
            </a:lnSpc>
            <a:spcBef>
              <a:spcPct val="0"/>
            </a:spcBef>
            <a:spcAft>
              <a:spcPct val="15000"/>
            </a:spcAft>
            <a:buChar char="•"/>
          </a:pPr>
          <a:r>
            <a:rPr lang="en-US" sz="2000" kern="1200" dirty="0"/>
            <a:t>To what extent can Los Angeles crime categories be predicted using classification methods such as logistic Regression?</a:t>
          </a:r>
        </a:p>
      </dsp:txBody>
      <dsp:txXfrm>
        <a:off x="0" y="3093620"/>
        <a:ext cx="6666833" cy="2315250"/>
      </dsp:txXfrm>
    </dsp:sp>
    <dsp:sp modelId="{2E9BD5CB-41FB-4FEF-AACF-FDA332DEC465}">
      <dsp:nvSpPr>
        <dsp:cNvPr id="0" name=""/>
        <dsp:cNvSpPr/>
      </dsp:nvSpPr>
      <dsp:spPr>
        <a:xfrm>
          <a:off x="386389" y="2851572"/>
          <a:ext cx="4666783" cy="61992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89000">
            <a:lnSpc>
              <a:spcPct val="90000"/>
            </a:lnSpc>
            <a:spcBef>
              <a:spcPct val="0"/>
            </a:spcBef>
            <a:spcAft>
              <a:spcPct val="35000"/>
            </a:spcAft>
            <a:buNone/>
          </a:pPr>
          <a:r>
            <a:rPr lang="en-US" sz="2000" kern="1200" dirty="0"/>
            <a:t>Advanced Analytics Machine Learning Questions</a:t>
          </a:r>
        </a:p>
      </dsp:txBody>
      <dsp:txXfrm>
        <a:off x="416651" y="2881834"/>
        <a:ext cx="4606259"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118193-C9D8-4FCD-9921-80C326924F7A}" type="datetimeFigureOut">
              <a:rPr lang="en-US" smtClean="0"/>
              <a:t>5/5/2025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ED2E63-D6E1-447C-9032-0652CB300510}" type="slidenum">
              <a:rPr lang="en-US" smtClean="0"/>
              <a:t>‹#›</a:t>
            </a:fld>
            <a:endParaRPr lang="en-US"/>
          </a:p>
        </p:txBody>
      </p:sp>
    </p:spTree>
    <p:extLst>
      <p:ext uri="{BB962C8B-B14F-4D97-AF65-F5344CB8AC3E}">
        <p14:creationId xmlns:p14="http://schemas.microsoft.com/office/powerpoint/2010/main" val="759745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Added a new agenda structure</a:t>
            </a:r>
          </a:p>
          <a:p>
            <a:endParaRPr lang="en-US" dirty="0"/>
          </a:p>
        </p:txBody>
      </p:sp>
      <p:sp>
        <p:nvSpPr>
          <p:cNvPr id="4" name="Slide Number Placeholder 3"/>
          <p:cNvSpPr>
            <a:spLocks noGrp="1"/>
          </p:cNvSpPr>
          <p:nvPr>
            <p:ph type="sldNum" sz="quarter" idx="5"/>
          </p:nvPr>
        </p:nvSpPr>
        <p:spPr/>
        <p:txBody>
          <a:bodyPr/>
          <a:lstStyle/>
          <a:p>
            <a:fld id="{1FED2E63-D6E1-447C-9032-0652CB300510}" type="slidenum">
              <a:rPr lang="en-US" smtClean="0"/>
              <a:t>2</a:t>
            </a:fld>
            <a:endParaRPr lang="en-US"/>
          </a:p>
        </p:txBody>
      </p:sp>
    </p:spTree>
    <p:extLst>
      <p:ext uri="{BB962C8B-B14F-4D97-AF65-F5344CB8AC3E}">
        <p14:creationId xmlns:p14="http://schemas.microsoft.com/office/powerpoint/2010/main" val="605291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Added the Motivation that drive us to choose this project </a:t>
            </a:r>
          </a:p>
        </p:txBody>
      </p:sp>
      <p:sp>
        <p:nvSpPr>
          <p:cNvPr id="4" name="Slide Number Placeholder 3"/>
          <p:cNvSpPr>
            <a:spLocks noGrp="1"/>
          </p:cNvSpPr>
          <p:nvPr>
            <p:ph type="sldNum" sz="quarter" idx="5"/>
          </p:nvPr>
        </p:nvSpPr>
        <p:spPr/>
        <p:txBody>
          <a:bodyPr/>
          <a:lstStyle/>
          <a:p>
            <a:fld id="{1FED2E63-D6E1-447C-9032-0652CB300510}" type="slidenum">
              <a:rPr lang="en-US" smtClean="0"/>
              <a:t>4</a:t>
            </a:fld>
            <a:endParaRPr lang="en-US"/>
          </a:p>
        </p:txBody>
      </p:sp>
    </p:spTree>
    <p:extLst>
      <p:ext uri="{BB962C8B-B14F-4D97-AF65-F5344CB8AC3E}">
        <p14:creationId xmlns:p14="http://schemas.microsoft.com/office/powerpoint/2010/main" val="2148124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As per the instructions from the professor we tried to modify the line graph but we found the reason that the significant drop in crime numbers for 2024 is likely due to incomplete or partially reported data for that year.</a:t>
            </a:r>
          </a:p>
        </p:txBody>
      </p:sp>
      <p:sp>
        <p:nvSpPr>
          <p:cNvPr id="4" name="Slide Number Placeholder 3"/>
          <p:cNvSpPr>
            <a:spLocks noGrp="1"/>
          </p:cNvSpPr>
          <p:nvPr>
            <p:ph type="sldNum" sz="quarter" idx="5"/>
          </p:nvPr>
        </p:nvSpPr>
        <p:spPr/>
        <p:txBody>
          <a:bodyPr/>
          <a:lstStyle/>
          <a:p>
            <a:fld id="{1FED2E63-D6E1-447C-9032-0652CB300510}" type="slidenum">
              <a:rPr lang="en-US" smtClean="0"/>
              <a:t>9</a:t>
            </a:fld>
            <a:endParaRPr lang="en-US"/>
          </a:p>
        </p:txBody>
      </p:sp>
    </p:spTree>
    <p:extLst>
      <p:ext uri="{BB962C8B-B14F-4D97-AF65-F5344CB8AC3E}">
        <p14:creationId xmlns:p14="http://schemas.microsoft.com/office/powerpoint/2010/main" val="3454213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ED2E63-D6E1-447C-9032-0652CB300510}" type="slidenum">
              <a:rPr lang="en-US" smtClean="0"/>
              <a:t>18</a:t>
            </a:fld>
            <a:endParaRPr lang="en-US"/>
          </a:p>
        </p:txBody>
      </p:sp>
    </p:spTree>
    <p:extLst>
      <p:ext uri="{BB962C8B-B14F-4D97-AF65-F5344CB8AC3E}">
        <p14:creationId xmlns:p14="http://schemas.microsoft.com/office/powerpoint/2010/main" val="957265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47AE8-3691-F03D-2A92-613AD9A6F0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8196061-AB55-9275-A57E-90177FBAA6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0B80A1-85E9-920C-1A8E-7F804882A4A9}"/>
              </a:ext>
            </a:extLst>
          </p:cNvPr>
          <p:cNvSpPr>
            <a:spLocks noGrp="1"/>
          </p:cNvSpPr>
          <p:nvPr>
            <p:ph type="dt" sz="half" idx="10"/>
          </p:nvPr>
        </p:nvSpPr>
        <p:spPr/>
        <p:txBody>
          <a:bodyPr/>
          <a:lstStyle/>
          <a:p>
            <a:fld id="{443C8589-87F0-461D-8672-648D2AB253E3}" type="datetimeFigureOut">
              <a:rPr lang="en-IN" smtClean="0"/>
              <a:t>05-05-2025</a:t>
            </a:fld>
            <a:endParaRPr lang="en-IN"/>
          </a:p>
        </p:txBody>
      </p:sp>
      <p:sp>
        <p:nvSpPr>
          <p:cNvPr id="5" name="Footer Placeholder 4">
            <a:extLst>
              <a:ext uri="{FF2B5EF4-FFF2-40B4-BE49-F238E27FC236}">
                <a16:creationId xmlns:a16="http://schemas.microsoft.com/office/drawing/2014/main" id="{8BC51011-292B-D164-7531-CCA4F1264B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941ADA-F05A-F279-BD72-04EFD89A68FF}"/>
              </a:ext>
            </a:extLst>
          </p:cNvPr>
          <p:cNvSpPr>
            <a:spLocks noGrp="1"/>
          </p:cNvSpPr>
          <p:nvPr>
            <p:ph type="sldNum" sz="quarter" idx="12"/>
          </p:nvPr>
        </p:nvSpPr>
        <p:spPr/>
        <p:txBody>
          <a:bodyPr/>
          <a:lstStyle/>
          <a:p>
            <a:fld id="{9C08F9AC-40F2-45BE-A0E9-FCFA7B47A1F9}" type="slidenum">
              <a:rPr lang="en-IN" smtClean="0"/>
              <a:t>‹#›</a:t>
            </a:fld>
            <a:endParaRPr lang="en-IN"/>
          </a:p>
        </p:txBody>
      </p:sp>
    </p:spTree>
    <p:extLst>
      <p:ext uri="{BB962C8B-B14F-4D97-AF65-F5344CB8AC3E}">
        <p14:creationId xmlns:p14="http://schemas.microsoft.com/office/powerpoint/2010/main" val="2562377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57EE2-8F50-6596-BE3F-4670A03D951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CCB548-409A-6D3B-0697-89C754D0B2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724C45-51B8-7E48-EE59-817D4A494446}"/>
              </a:ext>
            </a:extLst>
          </p:cNvPr>
          <p:cNvSpPr>
            <a:spLocks noGrp="1"/>
          </p:cNvSpPr>
          <p:nvPr>
            <p:ph type="dt" sz="half" idx="10"/>
          </p:nvPr>
        </p:nvSpPr>
        <p:spPr/>
        <p:txBody>
          <a:bodyPr/>
          <a:lstStyle/>
          <a:p>
            <a:fld id="{443C8589-87F0-461D-8672-648D2AB253E3}" type="datetimeFigureOut">
              <a:rPr lang="en-IN" smtClean="0"/>
              <a:t>05-05-2025</a:t>
            </a:fld>
            <a:endParaRPr lang="en-IN"/>
          </a:p>
        </p:txBody>
      </p:sp>
      <p:sp>
        <p:nvSpPr>
          <p:cNvPr id="5" name="Footer Placeholder 4">
            <a:extLst>
              <a:ext uri="{FF2B5EF4-FFF2-40B4-BE49-F238E27FC236}">
                <a16:creationId xmlns:a16="http://schemas.microsoft.com/office/drawing/2014/main" id="{A07B1714-A974-F8BE-94FD-B516375822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0BB740-784A-1DC9-DF86-23A1D83AF184}"/>
              </a:ext>
            </a:extLst>
          </p:cNvPr>
          <p:cNvSpPr>
            <a:spLocks noGrp="1"/>
          </p:cNvSpPr>
          <p:nvPr>
            <p:ph type="sldNum" sz="quarter" idx="12"/>
          </p:nvPr>
        </p:nvSpPr>
        <p:spPr/>
        <p:txBody>
          <a:bodyPr/>
          <a:lstStyle/>
          <a:p>
            <a:fld id="{9C08F9AC-40F2-45BE-A0E9-FCFA7B47A1F9}" type="slidenum">
              <a:rPr lang="en-IN" smtClean="0"/>
              <a:t>‹#›</a:t>
            </a:fld>
            <a:endParaRPr lang="en-IN"/>
          </a:p>
        </p:txBody>
      </p:sp>
    </p:spTree>
    <p:extLst>
      <p:ext uri="{BB962C8B-B14F-4D97-AF65-F5344CB8AC3E}">
        <p14:creationId xmlns:p14="http://schemas.microsoft.com/office/powerpoint/2010/main" val="1619670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4E95CA-B3E9-2614-0B60-088983A016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E1BECC-E16D-9CD3-D345-EA099CA221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42DA5E-D7B9-B40F-A210-C42ED6FE35BA}"/>
              </a:ext>
            </a:extLst>
          </p:cNvPr>
          <p:cNvSpPr>
            <a:spLocks noGrp="1"/>
          </p:cNvSpPr>
          <p:nvPr>
            <p:ph type="dt" sz="half" idx="10"/>
          </p:nvPr>
        </p:nvSpPr>
        <p:spPr/>
        <p:txBody>
          <a:bodyPr/>
          <a:lstStyle/>
          <a:p>
            <a:fld id="{443C8589-87F0-461D-8672-648D2AB253E3}" type="datetimeFigureOut">
              <a:rPr lang="en-IN" smtClean="0"/>
              <a:t>05-05-2025</a:t>
            </a:fld>
            <a:endParaRPr lang="en-IN"/>
          </a:p>
        </p:txBody>
      </p:sp>
      <p:sp>
        <p:nvSpPr>
          <p:cNvPr id="5" name="Footer Placeholder 4">
            <a:extLst>
              <a:ext uri="{FF2B5EF4-FFF2-40B4-BE49-F238E27FC236}">
                <a16:creationId xmlns:a16="http://schemas.microsoft.com/office/drawing/2014/main" id="{A2ED4A33-5124-16A3-FF17-153CCAD3EF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D761EF-DCF8-FC58-3E77-0CB05BDA8870}"/>
              </a:ext>
            </a:extLst>
          </p:cNvPr>
          <p:cNvSpPr>
            <a:spLocks noGrp="1"/>
          </p:cNvSpPr>
          <p:nvPr>
            <p:ph type="sldNum" sz="quarter" idx="12"/>
          </p:nvPr>
        </p:nvSpPr>
        <p:spPr/>
        <p:txBody>
          <a:bodyPr/>
          <a:lstStyle/>
          <a:p>
            <a:fld id="{9C08F9AC-40F2-45BE-A0E9-FCFA7B47A1F9}" type="slidenum">
              <a:rPr lang="en-IN" smtClean="0"/>
              <a:t>‹#›</a:t>
            </a:fld>
            <a:endParaRPr lang="en-IN"/>
          </a:p>
        </p:txBody>
      </p:sp>
    </p:spTree>
    <p:extLst>
      <p:ext uri="{BB962C8B-B14F-4D97-AF65-F5344CB8AC3E}">
        <p14:creationId xmlns:p14="http://schemas.microsoft.com/office/powerpoint/2010/main" val="4214526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81B44-5D3D-6C87-3D6D-CF9003FBBB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39D011-6078-D308-3063-EF59AC380B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9ABA2C-A0A2-23A2-EDEB-76580482C154}"/>
              </a:ext>
            </a:extLst>
          </p:cNvPr>
          <p:cNvSpPr>
            <a:spLocks noGrp="1"/>
          </p:cNvSpPr>
          <p:nvPr>
            <p:ph type="dt" sz="half" idx="10"/>
          </p:nvPr>
        </p:nvSpPr>
        <p:spPr/>
        <p:txBody>
          <a:bodyPr/>
          <a:lstStyle/>
          <a:p>
            <a:fld id="{443C8589-87F0-461D-8672-648D2AB253E3}" type="datetimeFigureOut">
              <a:rPr lang="en-IN" smtClean="0"/>
              <a:t>05-05-2025</a:t>
            </a:fld>
            <a:endParaRPr lang="en-IN"/>
          </a:p>
        </p:txBody>
      </p:sp>
      <p:sp>
        <p:nvSpPr>
          <p:cNvPr id="5" name="Footer Placeholder 4">
            <a:extLst>
              <a:ext uri="{FF2B5EF4-FFF2-40B4-BE49-F238E27FC236}">
                <a16:creationId xmlns:a16="http://schemas.microsoft.com/office/drawing/2014/main" id="{D293580C-73C1-720F-8439-73F8E90B16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3D8A1B-DA5C-7A32-D016-92F7276DD5F6}"/>
              </a:ext>
            </a:extLst>
          </p:cNvPr>
          <p:cNvSpPr>
            <a:spLocks noGrp="1"/>
          </p:cNvSpPr>
          <p:nvPr>
            <p:ph type="sldNum" sz="quarter" idx="12"/>
          </p:nvPr>
        </p:nvSpPr>
        <p:spPr/>
        <p:txBody>
          <a:bodyPr/>
          <a:lstStyle/>
          <a:p>
            <a:fld id="{9C08F9AC-40F2-45BE-A0E9-FCFA7B47A1F9}" type="slidenum">
              <a:rPr lang="en-IN" smtClean="0"/>
              <a:t>‹#›</a:t>
            </a:fld>
            <a:endParaRPr lang="en-IN"/>
          </a:p>
        </p:txBody>
      </p:sp>
    </p:spTree>
    <p:extLst>
      <p:ext uri="{BB962C8B-B14F-4D97-AF65-F5344CB8AC3E}">
        <p14:creationId xmlns:p14="http://schemas.microsoft.com/office/powerpoint/2010/main" val="1443813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7B094-70AD-6040-49F6-3B62342138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DA3C5BB-85EC-6C51-3F5A-9323DBF39D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39A8A4-4F20-598D-B357-98E29E0D42C7}"/>
              </a:ext>
            </a:extLst>
          </p:cNvPr>
          <p:cNvSpPr>
            <a:spLocks noGrp="1"/>
          </p:cNvSpPr>
          <p:nvPr>
            <p:ph type="dt" sz="half" idx="10"/>
          </p:nvPr>
        </p:nvSpPr>
        <p:spPr/>
        <p:txBody>
          <a:bodyPr/>
          <a:lstStyle/>
          <a:p>
            <a:fld id="{443C8589-87F0-461D-8672-648D2AB253E3}" type="datetimeFigureOut">
              <a:rPr lang="en-IN" smtClean="0"/>
              <a:t>05-05-2025</a:t>
            </a:fld>
            <a:endParaRPr lang="en-IN"/>
          </a:p>
        </p:txBody>
      </p:sp>
      <p:sp>
        <p:nvSpPr>
          <p:cNvPr id="5" name="Footer Placeholder 4">
            <a:extLst>
              <a:ext uri="{FF2B5EF4-FFF2-40B4-BE49-F238E27FC236}">
                <a16:creationId xmlns:a16="http://schemas.microsoft.com/office/drawing/2014/main" id="{0B88EA12-EC92-8E49-057E-9FDD8E23D4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1345BF-77BD-8C58-5318-05BEB0445937}"/>
              </a:ext>
            </a:extLst>
          </p:cNvPr>
          <p:cNvSpPr>
            <a:spLocks noGrp="1"/>
          </p:cNvSpPr>
          <p:nvPr>
            <p:ph type="sldNum" sz="quarter" idx="12"/>
          </p:nvPr>
        </p:nvSpPr>
        <p:spPr/>
        <p:txBody>
          <a:bodyPr/>
          <a:lstStyle/>
          <a:p>
            <a:fld id="{9C08F9AC-40F2-45BE-A0E9-FCFA7B47A1F9}" type="slidenum">
              <a:rPr lang="en-IN" smtClean="0"/>
              <a:t>‹#›</a:t>
            </a:fld>
            <a:endParaRPr lang="en-IN"/>
          </a:p>
        </p:txBody>
      </p:sp>
    </p:spTree>
    <p:extLst>
      <p:ext uri="{BB962C8B-B14F-4D97-AF65-F5344CB8AC3E}">
        <p14:creationId xmlns:p14="http://schemas.microsoft.com/office/powerpoint/2010/main" val="403989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F753E-6D33-3882-A006-99FC53DAEA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C880CB-4316-F940-90A4-A0382B7218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E895859-C1B4-10CA-B689-857BFD37F1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ECB367-4CD7-8DA6-829A-62B64E15D171}"/>
              </a:ext>
            </a:extLst>
          </p:cNvPr>
          <p:cNvSpPr>
            <a:spLocks noGrp="1"/>
          </p:cNvSpPr>
          <p:nvPr>
            <p:ph type="dt" sz="half" idx="10"/>
          </p:nvPr>
        </p:nvSpPr>
        <p:spPr/>
        <p:txBody>
          <a:bodyPr/>
          <a:lstStyle/>
          <a:p>
            <a:fld id="{443C8589-87F0-461D-8672-648D2AB253E3}" type="datetimeFigureOut">
              <a:rPr lang="en-IN" smtClean="0"/>
              <a:t>05-05-2025</a:t>
            </a:fld>
            <a:endParaRPr lang="en-IN"/>
          </a:p>
        </p:txBody>
      </p:sp>
      <p:sp>
        <p:nvSpPr>
          <p:cNvPr id="6" name="Footer Placeholder 5">
            <a:extLst>
              <a:ext uri="{FF2B5EF4-FFF2-40B4-BE49-F238E27FC236}">
                <a16:creationId xmlns:a16="http://schemas.microsoft.com/office/drawing/2014/main" id="{F68781A6-6B1E-EC8B-48BD-708A2617A7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73EA09-5AAC-5A32-423A-CAD854BF42A2}"/>
              </a:ext>
            </a:extLst>
          </p:cNvPr>
          <p:cNvSpPr>
            <a:spLocks noGrp="1"/>
          </p:cNvSpPr>
          <p:nvPr>
            <p:ph type="sldNum" sz="quarter" idx="12"/>
          </p:nvPr>
        </p:nvSpPr>
        <p:spPr/>
        <p:txBody>
          <a:bodyPr/>
          <a:lstStyle/>
          <a:p>
            <a:fld id="{9C08F9AC-40F2-45BE-A0E9-FCFA7B47A1F9}" type="slidenum">
              <a:rPr lang="en-IN" smtClean="0"/>
              <a:t>‹#›</a:t>
            </a:fld>
            <a:endParaRPr lang="en-IN"/>
          </a:p>
        </p:txBody>
      </p:sp>
    </p:spTree>
    <p:extLst>
      <p:ext uri="{BB962C8B-B14F-4D97-AF65-F5344CB8AC3E}">
        <p14:creationId xmlns:p14="http://schemas.microsoft.com/office/powerpoint/2010/main" val="1786033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AAF5A-C552-8856-E994-0D7369E922A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4A2D68-6E3C-07EC-9CD1-ACBE24F99A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AE3807-4A8F-B2F6-CF8C-AAECD63259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0DFC2E4-6DA4-11AC-BD08-5A632F8645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4F481-17EF-CB56-315B-F3E872218E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D119C28-65AD-5BD4-5DCB-1BDDB552FA82}"/>
              </a:ext>
            </a:extLst>
          </p:cNvPr>
          <p:cNvSpPr>
            <a:spLocks noGrp="1"/>
          </p:cNvSpPr>
          <p:nvPr>
            <p:ph type="dt" sz="half" idx="10"/>
          </p:nvPr>
        </p:nvSpPr>
        <p:spPr/>
        <p:txBody>
          <a:bodyPr/>
          <a:lstStyle/>
          <a:p>
            <a:fld id="{443C8589-87F0-461D-8672-648D2AB253E3}" type="datetimeFigureOut">
              <a:rPr lang="en-IN" smtClean="0"/>
              <a:t>05-05-2025</a:t>
            </a:fld>
            <a:endParaRPr lang="en-IN"/>
          </a:p>
        </p:txBody>
      </p:sp>
      <p:sp>
        <p:nvSpPr>
          <p:cNvPr id="8" name="Footer Placeholder 7">
            <a:extLst>
              <a:ext uri="{FF2B5EF4-FFF2-40B4-BE49-F238E27FC236}">
                <a16:creationId xmlns:a16="http://schemas.microsoft.com/office/drawing/2014/main" id="{BE0F7767-CE4C-6F16-3A3B-D1011E755B2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1DFFD7C-43E9-88D8-C861-A5C195B9A55C}"/>
              </a:ext>
            </a:extLst>
          </p:cNvPr>
          <p:cNvSpPr>
            <a:spLocks noGrp="1"/>
          </p:cNvSpPr>
          <p:nvPr>
            <p:ph type="sldNum" sz="quarter" idx="12"/>
          </p:nvPr>
        </p:nvSpPr>
        <p:spPr/>
        <p:txBody>
          <a:bodyPr/>
          <a:lstStyle/>
          <a:p>
            <a:fld id="{9C08F9AC-40F2-45BE-A0E9-FCFA7B47A1F9}" type="slidenum">
              <a:rPr lang="en-IN" smtClean="0"/>
              <a:t>‹#›</a:t>
            </a:fld>
            <a:endParaRPr lang="en-IN"/>
          </a:p>
        </p:txBody>
      </p:sp>
    </p:spTree>
    <p:extLst>
      <p:ext uri="{BB962C8B-B14F-4D97-AF65-F5344CB8AC3E}">
        <p14:creationId xmlns:p14="http://schemas.microsoft.com/office/powerpoint/2010/main" val="3560041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86772-7CFD-C167-8908-D31027EED48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C12248-390B-E346-6B33-F7597A8DFC3D}"/>
              </a:ext>
            </a:extLst>
          </p:cNvPr>
          <p:cNvSpPr>
            <a:spLocks noGrp="1"/>
          </p:cNvSpPr>
          <p:nvPr>
            <p:ph type="dt" sz="half" idx="10"/>
          </p:nvPr>
        </p:nvSpPr>
        <p:spPr/>
        <p:txBody>
          <a:bodyPr/>
          <a:lstStyle/>
          <a:p>
            <a:fld id="{443C8589-87F0-461D-8672-648D2AB253E3}" type="datetimeFigureOut">
              <a:rPr lang="en-IN" smtClean="0"/>
              <a:t>05-05-2025</a:t>
            </a:fld>
            <a:endParaRPr lang="en-IN"/>
          </a:p>
        </p:txBody>
      </p:sp>
      <p:sp>
        <p:nvSpPr>
          <p:cNvPr id="4" name="Footer Placeholder 3">
            <a:extLst>
              <a:ext uri="{FF2B5EF4-FFF2-40B4-BE49-F238E27FC236}">
                <a16:creationId xmlns:a16="http://schemas.microsoft.com/office/drawing/2014/main" id="{FCB7B340-7827-9A52-7994-9D950A3F4BA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B498E6D-02B4-0F91-E295-4D14557CB10F}"/>
              </a:ext>
            </a:extLst>
          </p:cNvPr>
          <p:cNvSpPr>
            <a:spLocks noGrp="1"/>
          </p:cNvSpPr>
          <p:nvPr>
            <p:ph type="sldNum" sz="quarter" idx="12"/>
          </p:nvPr>
        </p:nvSpPr>
        <p:spPr/>
        <p:txBody>
          <a:bodyPr/>
          <a:lstStyle/>
          <a:p>
            <a:fld id="{9C08F9AC-40F2-45BE-A0E9-FCFA7B47A1F9}" type="slidenum">
              <a:rPr lang="en-IN" smtClean="0"/>
              <a:t>‹#›</a:t>
            </a:fld>
            <a:endParaRPr lang="en-IN"/>
          </a:p>
        </p:txBody>
      </p:sp>
    </p:spTree>
    <p:extLst>
      <p:ext uri="{BB962C8B-B14F-4D97-AF65-F5344CB8AC3E}">
        <p14:creationId xmlns:p14="http://schemas.microsoft.com/office/powerpoint/2010/main" val="1151745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2F058A-C9F1-19EC-D679-63F26BD8A973}"/>
              </a:ext>
            </a:extLst>
          </p:cNvPr>
          <p:cNvSpPr>
            <a:spLocks noGrp="1"/>
          </p:cNvSpPr>
          <p:nvPr>
            <p:ph type="dt" sz="half" idx="10"/>
          </p:nvPr>
        </p:nvSpPr>
        <p:spPr/>
        <p:txBody>
          <a:bodyPr/>
          <a:lstStyle/>
          <a:p>
            <a:fld id="{443C8589-87F0-461D-8672-648D2AB253E3}" type="datetimeFigureOut">
              <a:rPr lang="en-IN" smtClean="0"/>
              <a:t>05-05-2025</a:t>
            </a:fld>
            <a:endParaRPr lang="en-IN"/>
          </a:p>
        </p:txBody>
      </p:sp>
      <p:sp>
        <p:nvSpPr>
          <p:cNvPr id="3" name="Footer Placeholder 2">
            <a:extLst>
              <a:ext uri="{FF2B5EF4-FFF2-40B4-BE49-F238E27FC236}">
                <a16:creationId xmlns:a16="http://schemas.microsoft.com/office/drawing/2014/main" id="{9EE41F99-1E89-3F47-DDBE-A4A975CED14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3537858-F810-F520-EE64-D7432CD73DE7}"/>
              </a:ext>
            </a:extLst>
          </p:cNvPr>
          <p:cNvSpPr>
            <a:spLocks noGrp="1"/>
          </p:cNvSpPr>
          <p:nvPr>
            <p:ph type="sldNum" sz="quarter" idx="12"/>
          </p:nvPr>
        </p:nvSpPr>
        <p:spPr/>
        <p:txBody>
          <a:bodyPr/>
          <a:lstStyle/>
          <a:p>
            <a:fld id="{9C08F9AC-40F2-45BE-A0E9-FCFA7B47A1F9}" type="slidenum">
              <a:rPr lang="en-IN" smtClean="0"/>
              <a:t>‹#›</a:t>
            </a:fld>
            <a:endParaRPr lang="en-IN"/>
          </a:p>
        </p:txBody>
      </p:sp>
    </p:spTree>
    <p:extLst>
      <p:ext uri="{BB962C8B-B14F-4D97-AF65-F5344CB8AC3E}">
        <p14:creationId xmlns:p14="http://schemas.microsoft.com/office/powerpoint/2010/main" val="3495633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685A-DF71-52BE-6C46-5A01F46305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F0ADDC3-4D02-5019-81D6-9B3C144E34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8253DC-A18F-A84B-BF6E-0092E71C9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BE34A4-1903-DBF2-C86F-5163530F648E}"/>
              </a:ext>
            </a:extLst>
          </p:cNvPr>
          <p:cNvSpPr>
            <a:spLocks noGrp="1"/>
          </p:cNvSpPr>
          <p:nvPr>
            <p:ph type="dt" sz="half" idx="10"/>
          </p:nvPr>
        </p:nvSpPr>
        <p:spPr/>
        <p:txBody>
          <a:bodyPr/>
          <a:lstStyle/>
          <a:p>
            <a:fld id="{443C8589-87F0-461D-8672-648D2AB253E3}" type="datetimeFigureOut">
              <a:rPr lang="en-IN" smtClean="0"/>
              <a:t>05-05-2025</a:t>
            </a:fld>
            <a:endParaRPr lang="en-IN"/>
          </a:p>
        </p:txBody>
      </p:sp>
      <p:sp>
        <p:nvSpPr>
          <p:cNvPr id="6" name="Footer Placeholder 5">
            <a:extLst>
              <a:ext uri="{FF2B5EF4-FFF2-40B4-BE49-F238E27FC236}">
                <a16:creationId xmlns:a16="http://schemas.microsoft.com/office/drawing/2014/main" id="{6008A01A-B6E8-EEA0-2144-0E9BB968D6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E1F3C6-E75A-B052-7CC4-9C8862277DF1}"/>
              </a:ext>
            </a:extLst>
          </p:cNvPr>
          <p:cNvSpPr>
            <a:spLocks noGrp="1"/>
          </p:cNvSpPr>
          <p:nvPr>
            <p:ph type="sldNum" sz="quarter" idx="12"/>
          </p:nvPr>
        </p:nvSpPr>
        <p:spPr/>
        <p:txBody>
          <a:bodyPr/>
          <a:lstStyle/>
          <a:p>
            <a:fld id="{9C08F9AC-40F2-45BE-A0E9-FCFA7B47A1F9}" type="slidenum">
              <a:rPr lang="en-IN" smtClean="0"/>
              <a:t>‹#›</a:t>
            </a:fld>
            <a:endParaRPr lang="en-IN"/>
          </a:p>
        </p:txBody>
      </p:sp>
    </p:spTree>
    <p:extLst>
      <p:ext uri="{BB962C8B-B14F-4D97-AF65-F5344CB8AC3E}">
        <p14:creationId xmlns:p14="http://schemas.microsoft.com/office/powerpoint/2010/main" val="1882086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D0C92-8CF0-116D-5E09-0CF88CCE0B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413FB5D-0CFB-0CFB-64C1-318D75A99D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05B451-86EF-2C89-3306-7A6BB9182C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5084B5-62EB-5AA3-EDE7-4367C2BC0E3D}"/>
              </a:ext>
            </a:extLst>
          </p:cNvPr>
          <p:cNvSpPr>
            <a:spLocks noGrp="1"/>
          </p:cNvSpPr>
          <p:nvPr>
            <p:ph type="dt" sz="half" idx="10"/>
          </p:nvPr>
        </p:nvSpPr>
        <p:spPr/>
        <p:txBody>
          <a:bodyPr/>
          <a:lstStyle/>
          <a:p>
            <a:fld id="{443C8589-87F0-461D-8672-648D2AB253E3}" type="datetimeFigureOut">
              <a:rPr lang="en-IN" smtClean="0"/>
              <a:t>05-05-2025</a:t>
            </a:fld>
            <a:endParaRPr lang="en-IN"/>
          </a:p>
        </p:txBody>
      </p:sp>
      <p:sp>
        <p:nvSpPr>
          <p:cNvPr id="6" name="Footer Placeholder 5">
            <a:extLst>
              <a:ext uri="{FF2B5EF4-FFF2-40B4-BE49-F238E27FC236}">
                <a16:creationId xmlns:a16="http://schemas.microsoft.com/office/drawing/2014/main" id="{686381F2-6EBA-7027-7545-728D3D2CC9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6E9931-E2E6-B737-3AC2-E759342E5F83}"/>
              </a:ext>
            </a:extLst>
          </p:cNvPr>
          <p:cNvSpPr>
            <a:spLocks noGrp="1"/>
          </p:cNvSpPr>
          <p:nvPr>
            <p:ph type="sldNum" sz="quarter" idx="12"/>
          </p:nvPr>
        </p:nvSpPr>
        <p:spPr/>
        <p:txBody>
          <a:bodyPr/>
          <a:lstStyle/>
          <a:p>
            <a:fld id="{9C08F9AC-40F2-45BE-A0E9-FCFA7B47A1F9}" type="slidenum">
              <a:rPr lang="en-IN" smtClean="0"/>
              <a:t>‹#›</a:t>
            </a:fld>
            <a:endParaRPr lang="en-IN"/>
          </a:p>
        </p:txBody>
      </p:sp>
    </p:spTree>
    <p:extLst>
      <p:ext uri="{BB962C8B-B14F-4D97-AF65-F5344CB8AC3E}">
        <p14:creationId xmlns:p14="http://schemas.microsoft.com/office/powerpoint/2010/main" val="3416913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65E8A3-73DD-F2FF-2A2C-EC7505432D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7AC8ED-6802-D243-6A09-EB31B2CA6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D0A1F5-75FB-F6A3-2D3C-302DCC929D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3C8589-87F0-461D-8672-648D2AB253E3}" type="datetimeFigureOut">
              <a:rPr lang="en-IN" smtClean="0"/>
              <a:t>05-05-2025</a:t>
            </a:fld>
            <a:endParaRPr lang="en-IN"/>
          </a:p>
        </p:txBody>
      </p:sp>
      <p:sp>
        <p:nvSpPr>
          <p:cNvPr id="5" name="Footer Placeholder 4">
            <a:extLst>
              <a:ext uri="{FF2B5EF4-FFF2-40B4-BE49-F238E27FC236}">
                <a16:creationId xmlns:a16="http://schemas.microsoft.com/office/drawing/2014/main" id="{EB7BA3FC-D09C-DF79-9D8E-D62D021F1E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ACD89F-F6DE-67DD-D76C-1D2F4B153B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08F9AC-40F2-45BE-A0E9-FCFA7B47A1F9}" type="slidenum">
              <a:rPr lang="en-IN" smtClean="0"/>
              <a:t>‹#›</a:t>
            </a:fld>
            <a:endParaRPr lang="en-IN"/>
          </a:p>
        </p:txBody>
      </p:sp>
    </p:spTree>
    <p:extLst>
      <p:ext uri="{BB962C8B-B14F-4D97-AF65-F5344CB8AC3E}">
        <p14:creationId xmlns:p14="http://schemas.microsoft.com/office/powerpoint/2010/main" val="2909399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7BDFED6-6E33-4606-AFE2-886ADB1C0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olice car with red lights on the roof&#10;&#10;AI-generated content may be incorrect.">
            <a:extLst>
              <a:ext uri="{FF2B5EF4-FFF2-40B4-BE49-F238E27FC236}">
                <a16:creationId xmlns:a16="http://schemas.microsoft.com/office/drawing/2014/main" id="{31D3CB6F-D19E-B5AB-3B0D-BA9F0C3D4B67}"/>
              </a:ext>
            </a:extLst>
          </p:cNvPr>
          <p:cNvPicPr>
            <a:picLocks noChangeAspect="1"/>
          </p:cNvPicPr>
          <p:nvPr/>
        </p:nvPicPr>
        <p:blipFill>
          <a:blip r:embed="rId2">
            <a:alphaModFix/>
            <a:extLst>
              <a:ext uri="{28A0092B-C50C-407E-A947-70E740481C1C}">
                <a14:useLocalDpi xmlns:a14="http://schemas.microsoft.com/office/drawing/2010/main" val="0"/>
              </a:ext>
            </a:extLst>
          </a:blip>
          <a:srcRect t="31420" r="-1" b="20419"/>
          <a:stretch/>
        </p:blipFill>
        <p:spPr>
          <a:xfrm>
            <a:off x="4547937" y="-5"/>
            <a:ext cx="7644062" cy="3681406"/>
          </a:xfrm>
          <a:prstGeom prst="rect">
            <a:avLst/>
          </a:prstGeom>
        </p:spPr>
      </p:pic>
      <p:pic>
        <p:nvPicPr>
          <p:cNvPr id="11" name="Picture 10">
            <a:extLst>
              <a:ext uri="{FF2B5EF4-FFF2-40B4-BE49-F238E27FC236}">
                <a16:creationId xmlns:a16="http://schemas.microsoft.com/office/drawing/2014/main" id="{74C3B6E5-ADD1-A844-C6CE-D4AAE9A0B227}"/>
              </a:ext>
            </a:extLst>
          </p:cNvPr>
          <p:cNvPicPr>
            <a:picLocks noChangeAspect="1"/>
          </p:cNvPicPr>
          <p:nvPr/>
        </p:nvPicPr>
        <p:blipFill>
          <a:blip r:embed="rId3">
            <a:extLst>
              <a:ext uri="{28A0092B-C50C-407E-A947-70E740481C1C}">
                <a14:useLocalDpi xmlns:a14="http://schemas.microsoft.com/office/drawing/2010/main" val="0"/>
              </a:ext>
            </a:extLst>
          </a:blip>
          <a:srcRect t="14308" r="-2" b="11730"/>
          <a:stretch/>
        </p:blipFill>
        <p:spPr>
          <a:xfrm>
            <a:off x="4547937" y="3681401"/>
            <a:ext cx="7644062" cy="3176595"/>
          </a:xfrm>
          <a:prstGeom prst="rect">
            <a:avLst/>
          </a:prstGeom>
        </p:spPr>
      </p:pic>
      <p:sp>
        <p:nvSpPr>
          <p:cNvPr id="27" name="Rectangle 26">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2243B-DEEA-DA8A-103C-791FDC0C9FA5}"/>
              </a:ext>
            </a:extLst>
          </p:cNvPr>
          <p:cNvSpPr>
            <a:spLocks noGrp="1"/>
          </p:cNvSpPr>
          <p:nvPr>
            <p:ph type="ctrTitle"/>
          </p:nvPr>
        </p:nvSpPr>
        <p:spPr>
          <a:xfrm>
            <a:off x="838200" y="1115219"/>
            <a:ext cx="5395912" cy="2387600"/>
          </a:xfrm>
        </p:spPr>
        <p:txBody>
          <a:bodyPr>
            <a:normAutofit/>
          </a:bodyPr>
          <a:lstStyle/>
          <a:p>
            <a:pPr algn="l"/>
            <a:r>
              <a:rPr lang="en-US" sz="3900" b="1" i="1" dirty="0">
                <a:solidFill>
                  <a:schemeClr val="bg1"/>
                </a:solidFill>
                <a:latin typeface="Times New Roman" panose="02020603050405020304" pitchFamily="18" charset="0"/>
                <a:cs typeface="Times New Roman" panose="02020603050405020304" pitchFamily="18" charset="0"/>
              </a:rPr>
              <a:t>Visualizing and Predicting Crime in Los Angeles</a:t>
            </a:r>
            <a:br>
              <a:rPr lang="en-US" sz="3900" dirty="0">
                <a:solidFill>
                  <a:schemeClr val="bg1"/>
                </a:solidFill>
              </a:rPr>
            </a:br>
            <a:endParaRPr lang="en-IN" sz="3900" dirty="0">
              <a:solidFill>
                <a:schemeClr val="bg1"/>
              </a:solidFill>
            </a:endParaRPr>
          </a:p>
        </p:txBody>
      </p:sp>
      <p:sp>
        <p:nvSpPr>
          <p:cNvPr id="3" name="Subtitle 2">
            <a:extLst>
              <a:ext uri="{FF2B5EF4-FFF2-40B4-BE49-F238E27FC236}">
                <a16:creationId xmlns:a16="http://schemas.microsoft.com/office/drawing/2014/main" id="{84B657E1-3FA5-AB00-D697-A27F9AC7FE68}"/>
              </a:ext>
            </a:extLst>
          </p:cNvPr>
          <p:cNvSpPr>
            <a:spLocks noGrp="1"/>
          </p:cNvSpPr>
          <p:nvPr>
            <p:ph type="subTitle" idx="1"/>
          </p:nvPr>
        </p:nvSpPr>
        <p:spPr>
          <a:xfrm>
            <a:off x="838200" y="3902075"/>
            <a:ext cx="5395912" cy="2672896"/>
          </a:xfrm>
        </p:spPr>
        <p:txBody>
          <a:bodyPr>
            <a:normAutofit fontScale="32500" lnSpcReduction="20000"/>
          </a:bodyPr>
          <a:lstStyle/>
          <a:p>
            <a:pPr marL="0" marR="0" algn="ctr">
              <a:lnSpc>
                <a:spcPct val="107000"/>
              </a:lnSpc>
              <a:spcAft>
                <a:spcPts val="800"/>
              </a:spcAft>
              <a:buNone/>
            </a:pPr>
            <a:r>
              <a:rPr lang="en-IN" sz="4200" dirty="0">
                <a:solidFill>
                  <a:schemeClr val="bg1"/>
                </a:solidFill>
              </a:rPr>
              <a:t>Group F</a:t>
            </a:r>
          </a:p>
          <a:p>
            <a:pPr marL="0" marR="0" algn="ctr">
              <a:lnSpc>
                <a:spcPct val="107000"/>
              </a:lnSpc>
              <a:spcAft>
                <a:spcPts val="800"/>
              </a:spcAft>
              <a:buNone/>
            </a:pPr>
            <a:r>
              <a:rPr lang="en-IN" sz="4200" dirty="0">
                <a:solidFill>
                  <a:schemeClr val="bg1"/>
                </a:solidFill>
              </a:rPr>
              <a:t>Rajesh Anne – 11701768</a:t>
            </a:r>
          </a:p>
          <a:p>
            <a:pPr marL="0" marR="0" algn="ctr">
              <a:lnSpc>
                <a:spcPct val="107000"/>
              </a:lnSpc>
              <a:spcAft>
                <a:spcPts val="800"/>
              </a:spcAft>
              <a:buNone/>
            </a:pPr>
            <a:r>
              <a:rPr lang="en-IN" sz="4200" dirty="0">
                <a:solidFill>
                  <a:schemeClr val="bg1"/>
                </a:solidFill>
              </a:rPr>
              <a:t>Amrutha Vamshi Goud Anantha – 11674521</a:t>
            </a:r>
          </a:p>
          <a:p>
            <a:pPr marL="0" marR="0" algn="ctr">
              <a:lnSpc>
                <a:spcPct val="107000"/>
              </a:lnSpc>
              <a:spcAft>
                <a:spcPts val="800"/>
              </a:spcAft>
              <a:buNone/>
            </a:pPr>
            <a:endParaRPr lang="en-US" sz="4200" dirty="0">
              <a:solidFill>
                <a:schemeClr val="bg1"/>
              </a:solidFill>
            </a:endParaRPr>
          </a:p>
          <a:p>
            <a:pPr marL="0" marR="0" algn="ctr">
              <a:lnSpc>
                <a:spcPct val="107000"/>
              </a:lnSpc>
              <a:spcAft>
                <a:spcPts val="800"/>
              </a:spcAft>
              <a:buNone/>
            </a:pPr>
            <a:r>
              <a:rPr lang="en-US" sz="4200" dirty="0">
                <a:solidFill>
                  <a:schemeClr val="bg1"/>
                </a:solidFill>
              </a:rPr>
              <a:t>Under the guidance of</a:t>
            </a:r>
          </a:p>
          <a:p>
            <a:pPr marL="0" marR="0" algn="ctr">
              <a:lnSpc>
                <a:spcPct val="107000"/>
              </a:lnSpc>
              <a:spcAft>
                <a:spcPts val="800"/>
              </a:spcAft>
              <a:buNone/>
            </a:pPr>
            <a:r>
              <a:rPr lang="en-US" sz="4200" dirty="0">
                <a:solidFill>
                  <a:schemeClr val="bg1"/>
                </a:solidFill>
              </a:rPr>
              <a:t>Denise R. Philpot, PhD, Clinical Associate Professor</a:t>
            </a:r>
          </a:p>
          <a:p>
            <a:pPr marL="0" marR="0" algn="ctr">
              <a:lnSpc>
                <a:spcPct val="107000"/>
              </a:lnSpc>
              <a:spcAft>
                <a:spcPts val="800"/>
              </a:spcAft>
              <a:buNone/>
            </a:pPr>
            <a:endParaRPr lang="en-IN" sz="3200" dirty="0">
              <a:solidFill>
                <a:schemeClr val="bg1"/>
              </a:solidFill>
            </a:endParaRPr>
          </a:p>
          <a:p>
            <a:pPr marL="0" marR="0" algn="ctr">
              <a:lnSpc>
                <a:spcPct val="107000"/>
              </a:lnSpc>
              <a:spcAft>
                <a:spcPts val="800"/>
              </a:spcAft>
              <a:buNone/>
            </a:pPr>
            <a:endParaRPr lang="en-IN" sz="3200" dirty="0">
              <a:solidFill>
                <a:schemeClr val="bg1"/>
              </a:solidFill>
            </a:endParaRPr>
          </a:p>
          <a:p>
            <a:pPr marL="0" marR="0" algn="ctr">
              <a:lnSpc>
                <a:spcPct val="107000"/>
              </a:lnSpc>
              <a:spcAft>
                <a:spcPts val="800"/>
              </a:spcAft>
              <a:buNone/>
            </a:pPr>
            <a:endParaRPr lang="en-IN" sz="3200" dirty="0">
              <a:solidFill>
                <a:schemeClr val="bg1"/>
              </a:solidFill>
            </a:endParaRPr>
          </a:p>
        </p:txBody>
      </p:sp>
      <p:cxnSp>
        <p:nvCxnSpPr>
          <p:cNvPr id="29" name="Straight Connector 28">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891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44F5F-6FF9-92C6-04F1-5E1BA164A665}"/>
              </a:ext>
            </a:extLst>
          </p:cNvPr>
          <p:cNvSpPr>
            <a:spLocks noGrp="1"/>
          </p:cNvSpPr>
          <p:nvPr>
            <p:ph type="title"/>
          </p:nvPr>
        </p:nvSpPr>
        <p:spPr>
          <a:xfrm>
            <a:off x="876693" y="741391"/>
            <a:ext cx="3455821" cy="1616203"/>
          </a:xfrm>
        </p:spPr>
        <p:txBody>
          <a:bodyPr anchor="b">
            <a:normAutofit/>
          </a:bodyPr>
          <a:lstStyle/>
          <a:p>
            <a:r>
              <a:rPr lang="en-US" sz="2200" b="1" dirty="0"/>
              <a:t>2. Which parts of Los Angeles have the highest crime rates, and what kinds of crimes are most prevalent there?</a:t>
            </a:r>
          </a:p>
        </p:txBody>
      </p:sp>
      <p:sp>
        <p:nvSpPr>
          <p:cNvPr id="3" name="Content Placeholder 2">
            <a:extLst>
              <a:ext uri="{FF2B5EF4-FFF2-40B4-BE49-F238E27FC236}">
                <a16:creationId xmlns:a16="http://schemas.microsoft.com/office/drawing/2014/main" id="{0756755F-D5E2-C9E8-73EE-3B510DED06E1}"/>
              </a:ext>
            </a:extLst>
          </p:cNvPr>
          <p:cNvSpPr>
            <a:spLocks noGrp="1"/>
          </p:cNvSpPr>
          <p:nvPr>
            <p:ph idx="1"/>
          </p:nvPr>
        </p:nvSpPr>
        <p:spPr>
          <a:xfrm>
            <a:off x="876693" y="2533476"/>
            <a:ext cx="3455821" cy="3447832"/>
          </a:xfrm>
        </p:spPr>
        <p:txBody>
          <a:bodyPr anchor="t">
            <a:normAutofit/>
          </a:bodyPr>
          <a:lstStyle/>
          <a:p>
            <a:r>
              <a:rPr lang="en-US" sz="2000" dirty="0"/>
              <a:t>Based on crime volume from 2020–2025, </a:t>
            </a:r>
          </a:p>
          <a:p>
            <a:r>
              <a:rPr lang="en-US" sz="2000" dirty="0"/>
              <a:t>The Top 3 areas with the highest crime rates </a:t>
            </a:r>
            <a:r>
              <a:rPr lang="en-US" sz="2000" dirty="0" err="1"/>
              <a:t>are:Central</a:t>
            </a:r>
            <a:r>
              <a:rPr lang="en-US" sz="2000" dirty="0"/>
              <a:t> (most recorded crimes)77th Street and  Pacific</a:t>
            </a:r>
          </a:p>
          <a:p>
            <a:r>
              <a:rPr lang="en-US" sz="2000" dirty="0"/>
              <a:t>Other major hotspots include Southwest, Hollywood, and North Hollywood</a:t>
            </a:r>
          </a:p>
        </p:txBody>
      </p:sp>
      <p:pic>
        <p:nvPicPr>
          <p:cNvPr id="9219" name="Picture 3" descr="Uploaded image">
            <a:extLst>
              <a:ext uri="{FF2B5EF4-FFF2-40B4-BE49-F238E27FC236}">
                <a16:creationId xmlns:a16="http://schemas.microsoft.com/office/drawing/2014/main" id="{247784AA-7B74-3C94-4B76-F0986490D8A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36833" y="1549492"/>
            <a:ext cx="6389346" cy="3306486"/>
          </a:xfrm>
          <a:prstGeom prst="rect">
            <a:avLst/>
          </a:prstGeom>
          <a:noFill/>
          <a:extLst>
            <a:ext uri="{909E8E84-426E-40DD-AFC4-6F175D3DCCD1}">
              <a14:hiddenFill xmlns:a14="http://schemas.microsoft.com/office/drawing/2010/main">
                <a:solidFill>
                  <a:srgbClr val="FFFFFF"/>
                </a:solidFill>
              </a14:hiddenFill>
            </a:ext>
          </a:extLst>
        </p:spPr>
      </p:pic>
      <p:grpSp>
        <p:nvGrpSpPr>
          <p:cNvPr id="9224" name="Group 9223">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9225" name="Rectangle 9224">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6" name="Rectangle 9225">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18949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6" name="Slide Background">
            <a:extLst>
              <a:ext uri="{FF2B5EF4-FFF2-40B4-BE49-F238E27FC236}">
                <a16:creationId xmlns:a16="http://schemas.microsoft.com/office/drawing/2014/main" id="{7DE220E6-BA55-4F04-B3C4-F4985F3E7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258" name="tint">
            <a:extLst>
              <a:ext uri="{FF2B5EF4-FFF2-40B4-BE49-F238E27FC236}">
                <a16:creationId xmlns:a16="http://schemas.microsoft.com/office/drawing/2014/main" id="{5AE190BC-D2FD-433E-AB89-0DF68EFD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5644" y="0"/>
            <a:ext cx="1046356"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10260" name="Rectangle 10259">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6444" y="0"/>
            <a:ext cx="6075554" cy="6858000"/>
          </a:xfrm>
          <a:prstGeom prst="rect">
            <a:avLst/>
          </a:prstGeom>
          <a:ln>
            <a:noFill/>
          </a:ln>
          <a:effectLst>
            <a:outerShdw blurRad="508000" dist="190500" dir="5460000" sx="93000" sy="93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D55E64-AA5F-FFFC-C6CA-F4457B270B2E}"/>
              </a:ext>
            </a:extLst>
          </p:cNvPr>
          <p:cNvSpPr>
            <a:spLocks noGrp="1"/>
          </p:cNvSpPr>
          <p:nvPr>
            <p:ph type="title"/>
          </p:nvPr>
        </p:nvSpPr>
        <p:spPr>
          <a:xfrm>
            <a:off x="6816432" y="762001"/>
            <a:ext cx="4554680" cy="1708243"/>
          </a:xfrm>
        </p:spPr>
        <p:txBody>
          <a:bodyPr anchor="ctr">
            <a:normAutofit/>
          </a:bodyPr>
          <a:lstStyle/>
          <a:p>
            <a:r>
              <a:rPr lang="en-US" sz="3700"/>
              <a:t>Most prevalent types of crimes in top 3 crime hotspots</a:t>
            </a:r>
          </a:p>
        </p:txBody>
      </p:sp>
      <p:pic>
        <p:nvPicPr>
          <p:cNvPr id="10242" name="Picture 2" descr="Uploaded image">
            <a:extLst>
              <a:ext uri="{FF2B5EF4-FFF2-40B4-BE49-F238E27FC236}">
                <a16:creationId xmlns:a16="http://schemas.microsoft.com/office/drawing/2014/main" id="{FDB73EE8-575F-25A0-1B35-6313BE9363A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95226" y="701389"/>
            <a:ext cx="4473284" cy="5455226"/>
          </a:xfrm>
          <a:prstGeom prst="rect">
            <a:avLst/>
          </a:prstGeom>
          <a:noFill/>
          <a:extLst>
            <a:ext uri="{909E8E84-426E-40DD-AFC4-6F175D3DCCD1}">
              <a14:hiddenFill xmlns:a14="http://schemas.microsoft.com/office/drawing/2010/main">
                <a:solidFill>
                  <a:srgbClr val="FFFFFF"/>
                </a:solidFill>
              </a14:hiddenFill>
            </a:ext>
          </a:extLst>
        </p:spPr>
      </p:pic>
      <p:sp>
        <p:nvSpPr>
          <p:cNvPr id="10246" name="Content Placeholder 10245">
            <a:extLst>
              <a:ext uri="{FF2B5EF4-FFF2-40B4-BE49-F238E27FC236}">
                <a16:creationId xmlns:a16="http://schemas.microsoft.com/office/drawing/2014/main" id="{40F09E51-13DF-4479-18EF-FA34313BE801}"/>
              </a:ext>
            </a:extLst>
          </p:cNvPr>
          <p:cNvSpPr>
            <a:spLocks noGrp="1"/>
          </p:cNvSpPr>
          <p:nvPr>
            <p:ph idx="1"/>
          </p:nvPr>
        </p:nvSpPr>
        <p:spPr>
          <a:xfrm>
            <a:off x="6703698" y="2123402"/>
            <a:ext cx="4554680" cy="3769835"/>
          </a:xfrm>
        </p:spPr>
        <p:txBody>
          <a:bodyPr anchor="ctr">
            <a:normAutofit/>
          </a:bodyPr>
          <a:lstStyle/>
          <a:p>
            <a:r>
              <a:rPr lang="en-US" sz="2000" dirty="0"/>
              <a:t>Central - Dominated by burglary from vehicles and simple assaults.</a:t>
            </a:r>
          </a:p>
          <a:p>
            <a:r>
              <a:rPr lang="en-US" sz="2000" dirty="0"/>
              <a:t>77th Street  - Vehicle theft is the most common crime, followed closely by aggravated assaults.</a:t>
            </a:r>
          </a:p>
          <a:p>
            <a:r>
              <a:rPr lang="en-US" sz="2000" dirty="0"/>
              <a:t>Pacific - Property crimes dominate, especially vehicle theft and petty theft.</a:t>
            </a:r>
          </a:p>
        </p:txBody>
      </p:sp>
    </p:spTree>
    <p:extLst>
      <p:ext uri="{BB962C8B-B14F-4D97-AF65-F5344CB8AC3E}">
        <p14:creationId xmlns:p14="http://schemas.microsoft.com/office/powerpoint/2010/main" val="3928852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CB962CF-61A3-4EF9-94F6-7C59B0329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E9F607-64AE-50EA-83A5-32787BD4DB24}"/>
              </a:ext>
            </a:extLst>
          </p:cNvPr>
          <p:cNvSpPr>
            <a:spLocks noGrp="1"/>
          </p:cNvSpPr>
          <p:nvPr>
            <p:ph type="title"/>
          </p:nvPr>
        </p:nvSpPr>
        <p:spPr>
          <a:xfrm>
            <a:off x="838200" y="556337"/>
            <a:ext cx="6797405" cy="1651404"/>
          </a:xfrm>
        </p:spPr>
        <p:txBody>
          <a:bodyPr>
            <a:normAutofit/>
          </a:bodyPr>
          <a:lstStyle/>
          <a:p>
            <a:r>
              <a:rPr lang="en-US" sz="2800" b="1" dirty="0"/>
              <a:t>3. Is it possible to anticipate the sort of crime based on location and time ?</a:t>
            </a:r>
          </a:p>
        </p:txBody>
      </p:sp>
      <p:sp>
        <p:nvSpPr>
          <p:cNvPr id="4" name="Rectangle 1">
            <a:extLst>
              <a:ext uri="{FF2B5EF4-FFF2-40B4-BE49-F238E27FC236}">
                <a16:creationId xmlns:a16="http://schemas.microsoft.com/office/drawing/2014/main" id="{1576D1C6-17DD-0D8D-3C0A-7710AAA568B9}"/>
              </a:ext>
            </a:extLst>
          </p:cNvPr>
          <p:cNvSpPr>
            <a:spLocks noGrp="1" noChangeArrowheads="1"/>
          </p:cNvSpPr>
          <p:nvPr>
            <p:ph idx="1"/>
          </p:nvPr>
        </p:nvSpPr>
        <p:spPr bwMode="auto">
          <a:xfrm>
            <a:off x="838200" y="2358190"/>
            <a:ext cx="5972503" cy="358015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endParaRPr lang="en-US" altLang="en-US" sz="2000" dirty="0">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effectLst/>
                <a:latin typeface="Arial" panose="020B0604020202020204" pitchFamily="34" charset="0"/>
              </a:rPr>
              <a:t>We used features like latitude, longitude, area name, hour, and weekday to predict the type of crime.</a:t>
            </a:r>
          </a:p>
          <a:p>
            <a:pPr marL="0" marR="0" lvl="0" indent="0" defTabSz="914400" rtl="0" eaLnBrk="0" fontAlgn="base" latinLnBrk="0" hangingPunct="0">
              <a:spcBef>
                <a:spcPct val="0"/>
              </a:spcBef>
              <a:spcAft>
                <a:spcPts val="60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effectLst/>
                <a:latin typeface="Arial" panose="020B0604020202020204" pitchFamily="34" charset="0"/>
              </a:rPr>
              <a:t>The </a:t>
            </a:r>
            <a:r>
              <a:rPr kumimoji="0" lang="en-US" altLang="en-US" sz="2000" b="0" i="0" u="none" strike="noStrike" cap="none" normalizeH="0" baseline="0" dirty="0" err="1">
                <a:ln>
                  <a:noFill/>
                </a:ln>
                <a:effectLst/>
                <a:latin typeface="Arial" panose="020B0604020202020204" pitchFamily="34" charset="0"/>
              </a:rPr>
              <a:t>XGBoost</a:t>
            </a:r>
            <a:r>
              <a:rPr kumimoji="0" lang="en-US" altLang="en-US" sz="2000" b="0" i="0" u="none" strike="noStrike" cap="none" normalizeH="0" baseline="0" dirty="0">
                <a:ln>
                  <a:noFill/>
                </a:ln>
                <a:effectLst/>
                <a:latin typeface="Arial" panose="020B0604020202020204" pitchFamily="34" charset="0"/>
              </a:rPr>
              <a:t> model achieved 66% accuracy, with high precision for the major crime class.</a:t>
            </a:r>
          </a:p>
          <a:p>
            <a:pPr marL="0" marR="0" lvl="0" indent="0" defTabSz="914400" rtl="0" eaLnBrk="0" fontAlgn="base" latinLnBrk="0" hangingPunct="0">
              <a:spcBef>
                <a:spcPct val="0"/>
              </a:spcBef>
              <a:spcAft>
                <a:spcPts val="60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effectLst/>
                <a:latin typeface="Arial" panose="020B0604020202020204" pitchFamily="34" charset="0"/>
              </a:rPr>
              <a:t>Confusion Matrix shows the model was highly accurate for Class 0, but struggled with minor classes (Class 1 &amp; 2)</a:t>
            </a:r>
          </a:p>
        </p:txBody>
      </p:sp>
      <p:pic>
        <p:nvPicPr>
          <p:cNvPr id="8" name="Picture 7">
            <a:extLst>
              <a:ext uri="{FF2B5EF4-FFF2-40B4-BE49-F238E27FC236}">
                <a16:creationId xmlns:a16="http://schemas.microsoft.com/office/drawing/2014/main" id="{E3836294-AB36-A746-5399-DE00A132E7F6}"/>
              </a:ext>
            </a:extLst>
          </p:cNvPr>
          <p:cNvPicPr>
            <a:picLocks noChangeAspect="1"/>
          </p:cNvPicPr>
          <p:nvPr/>
        </p:nvPicPr>
        <p:blipFill>
          <a:blip r:embed="rId2"/>
          <a:stretch>
            <a:fillRect/>
          </a:stretch>
        </p:blipFill>
        <p:spPr>
          <a:xfrm>
            <a:off x="7997556" y="308827"/>
            <a:ext cx="3995623" cy="2886837"/>
          </a:xfrm>
          <a:prstGeom prst="rect">
            <a:avLst/>
          </a:prstGeom>
        </p:spPr>
      </p:pic>
      <p:pic>
        <p:nvPicPr>
          <p:cNvPr id="10" name="Picture 9">
            <a:extLst>
              <a:ext uri="{FF2B5EF4-FFF2-40B4-BE49-F238E27FC236}">
                <a16:creationId xmlns:a16="http://schemas.microsoft.com/office/drawing/2014/main" id="{1C1B98E0-8551-4308-A0F6-3D83F53E804F}"/>
              </a:ext>
            </a:extLst>
          </p:cNvPr>
          <p:cNvPicPr>
            <a:picLocks noChangeAspect="1"/>
          </p:cNvPicPr>
          <p:nvPr/>
        </p:nvPicPr>
        <p:blipFill>
          <a:blip r:embed="rId3"/>
          <a:stretch>
            <a:fillRect/>
          </a:stretch>
        </p:blipFill>
        <p:spPr>
          <a:xfrm>
            <a:off x="7540356" y="3801581"/>
            <a:ext cx="3995623" cy="1791851"/>
          </a:xfrm>
          <a:prstGeom prst="rect">
            <a:avLst/>
          </a:prstGeom>
        </p:spPr>
      </p:pic>
    </p:spTree>
    <p:extLst>
      <p:ext uri="{BB962C8B-B14F-4D97-AF65-F5344CB8AC3E}">
        <p14:creationId xmlns:p14="http://schemas.microsoft.com/office/powerpoint/2010/main" val="314844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Slide Background">
            <a:extLst>
              <a:ext uri="{FF2B5EF4-FFF2-40B4-BE49-F238E27FC236}">
                <a16:creationId xmlns:a16="http://schemas.microsoft.com/office/drawing/2014/main" id="{7DE220E6-BA55-4F04-B3C4-F4985F3E7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6" name="tint">
            <a:extLst>
              <a:ext uri="{FF2B5EF4-FFF2-40B4-BE49-F238E27FC236}">
                <a16:creationId xmlns:a16="http://schemas.microsoft.com/office/drawing/2014/main" id="{5AE190BC-D2FD-433E-AB89-0DF68EFD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5644" y="0"/>
            <a:ext cx="1046356"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88" name="Rectangle 87">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6444" y="0"/>
            <a:ext cx="6075554" cy="6858000"/>
          </a:xfrm>
          <a:prstGeom prst="rect">
            <a:avLst/>
          </a:prstGeom>
          <a:ln>
            <a:noFill/>
          </a:ln>
          <a:effectLst>
            <a:outerShdw blurRad="508000" dist="190500" dir="5460000" sx="93000" sy="93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9644D7-3553-DF76-E67B-0273A8782D17}"/>
              </a:ext>
            </a:extLst>
          </p:cNvPr>
          <p:cNvSpPr>
            <a:spLocks noGrp="1"/>
          </p:cNvSpPr>
          <p:nvPr>
            <p:ph type="title"/>
          </p:nvPr>
        </p:nvSpPr>
        <p:spPr>
          <a:xfrm>
            <a:off x="6816432" y="762001"/>
            <a:ext cx="4554680" cy="1708243"/>
          </a:xfrm>
        </p:spPr>
        <p:txBody>
          <a:bodyPr anchor="ctr">
            <a:normAutofit/>
          </a:bodyPr>
          <a:lstStyle/>
          <a:p>
            <a:r>
              <a:rPr lang="en-US" sz="2200" b="0" i="0" dirty="0">
                <a:effectLst/>
                <a:latin typeface="Arial" panose="020B0604020202020204" pitchFamily="34" charset="0"/>
              </a:rPr>
              <a:t>4. To what extent can Los Angeles crime categories be predicted using classification</a:t>
            </a:r>
            <a:r>
              <a:rPr lang="en-US" sz="2200" dirty="0">
                <a:latin typeface="Lato" panose="020F0502020204030203" pitchFamily="34" charset="0"/>
              </a:rPr>
              <a:t> </a:t>
            </a:r>
            <a:r>
              <a:rPr lang="en-US" sz="2200" b="0" i="0" dirty="0">
                <a:effectLst/>
                <a:latin typeface="Arial" panose="020B0604020202020204" pitchFamily="34" charset="0"/>
              </a:rPr>
              <a:t>methods such as logistic Regression ?</a:t>
            </a:r>
            <a:endParaRPr lang="en-IN" sz="2200" dirty="0"/>
          </a:p>
        </p:txBody>
      </p:sp>
      <p:pic>
        <p:nvPicPr>
          <p:cNvPr id="15" name="Picture 14">
            <a:extLst>
              <a:ext uri="{FF2B5EF4-FFF2-40B4-BE49-F238E27FC236}">
                <a16:creationId xmlns:a16="http://schemas.microsoft.com/office/drawing/2014/main" id="{0E1652D9-D110-8EA3-F590-E4D96E9B589A}"/>
              </a:ext>
            </a:extLst>
          </p:cNvPr>
          <p:cNvPicPr>
            <a:picLocks noChangeAspect="1"/>
          </p:cNvPicPr>
          <p:nvPr/>
        </p:nvPicPr>
        <p:blipFill>
          <a:blip r:embed="rId2"/>
          <a:stretch>
            <a:fillRect/>
          </a:stretch>
        </p:blipFill>
        <p:spPr>
          <a:xfrm>
            <a:off x="155768" y="139614"/>
            <a:ext cx="5582091" cy="5975435"/>
          </a:xfrm>
          <a:prstGeom prst="rect">
            <a:avLst/>
          </a:prstGeom>
        </p:spPr>
      </p:pic>
      <p:sp>
        <p:nvSpPr>
          <p:cNvPr id="79" name="Rectangle 1">
            <a:extLst>
              <a:ext uri="{FF2B5EF4-FFF2-40B4-BE49-F238E27FC236}">
                <a16:creationId xmlns:a16="http://schemas.microsoft.com/office/drawing/2014/main" id="{58C56F4D-F451-CA28-407E-E84D980967FF}"/>
              </a:ext>
            </a:extLst>
          </p:cNvPr>
          <p:cNvSpPr>
            <a:spLocks noGrp="1" noChangeArrowheads="1"/>
          </p:cNvSpPr>
          <p:nvPr>
            <p:ph idx="1"/>
          </p:nvPr>
        </p:nvSpPr>
        <p:spPr bwMode="auto">
          <a:xfrm>
            <a:off x="6816432" y="2470244"/>
            <a:ext cx="4554680" cy="376983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a:ln>
                  <a:noFill/>
                </a:ln>
                <a:effectLst/>
                <a:latin typeface="Arial" panose="020B0604020202020204" pitchFamily="34" charset="0"/>
              </a:rPr>
              <a:t>Model Used: Logistic Regression</a:t>
            </a:r>
          </a:p>
          <a:p>
            <a:pPr marL="0" marR="0" lvl="0" indent="0" defTabSz="914400" rtl="0" eaLnBrk="0" fontAlgn="base" latinLnBrk="0" hangingPunct="0">
              <a:spcBef>
                <a:spcPct val="0"/>
              </a:spcBef>
              <a:spcAft>
                <a:spcPts val="600"/>
              </a:spcAft>
              <a:buClrTx/>
              <a:buSzTx/>
              <a:buFontTx/>
              <a:buNone/>
              <a:tabLst/>
            </a:pPr>
            <a:endParaRPr kumimoji="0" lang="en-US" altLang="en-US"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a:ln>
                  <a:noFill/>
                </a:ln>
                <a:effectLst/>
                <a:latin typeface="Arial" panose="020B0604020202020204" pitchFamily="34" charset="0"/>
              </a:rPr>
              <a:t>Overall Accuracy: </a:t>
            </a:r>
            <a:r>
              <a:rPr kumimoji="0" lang="en-US" altLang="en-US" sz="1400" b="1" i="0" u="none" strike="noStrike" cap="none" normalizeH="0" baseline="0" dirty="0">
                <a:ln>
                  <a:noFill/>
                </a:ln>
                <a:effectLst/>
                <a:latin typeface="Arial" panose="020B0604020202020204" pitchFamily="34" charset="0"/>
              </a:rPr>
              <a:t>65.6%</a:t>
            </a:r>
          </a:p>
          <a:p>
            <a:pPr marL="0" marR="0" lvl="0" indent="0" defTabSz="914400" rtl="0" eaLnBrk="0" fontAlgn="base" latinLnBrk="0" hangingPunct="0">
              <a:spcBef>
                <a:spcPct val="0"/>
              </a:spcBef>
              <a:spcAft>
                <a:spcPts val="600"/>
              </a:spcAft>
              <a:buClrTx/>
              <a:buSzTx/>
              <a:buFontTx/>
              <a:buNone/>
              <a:tabLst/>
            </a:pPr>
            <a:endParaRPr lang="en-US" altLang="en-US" sz="1400" dirty="0">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a:ln>
                  <a:noFill/>
                </a:ln>
                <a:effectLst/>
                <a:latin typeface="Arial" panose="020B0604020202020204" pitchFamily="34" charset="0"/>
              </a:rPr>
              <a:t>Class 0 (Majority Crime Type): Good prediction (Precision 66%, Recall 100%)</a:t>
            </a:r>
          </a:p>
          <a:p>
            <a:pPr marL="0" marR="0" lvl="0" indent="0" defTabSz="914400" rtl="0" eaLnBrk="0" fontAlgn="base" latinLnBrk="0" hangingPunct="0">
              <a:spcBef>
                <a:spcPct val="0"/>
              </a:spcBef>
              <a:spcAft>
                <a:spcPts val="600"/>
              </a:spcAft>
              <a:buClrTx/>
              <a:buSzTx/>
              <a:buFontTx/>
              <a:buNone/>
              <a:tabLst/>
            </a:pPr>
            <a:endParaRPr kumimoji="0" lang="en-US" altLang="en-US"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a:ln>
                  <a:noFill/>
                </a:ln>
                <a:effectLst/>
                <a:latin typeface="Arial" panose="020B0604020202020204" pitchFamily="34" charset="0"/>
              </a:rPr>
              <a:t>Class 1 and 2 (Minority Crime Types): Very poor performance (Precision 0%, Recall 0%)</a:t>
            </a:r>
          </a:p>
          <a:p>
            <a:pPr marL="0" marR="0" lvl="0" indent="0" defTabSz="914400" rtl="0" eaLnBrk="0" fontAlgn="base" latinLnBrk="0" hangingPunct="0">
              <a:spcBef>
                <a:spcPct val="0"/>
              </a:spcBef>
              <a:spcAft>
                <a:spcPts val="600"/>
              </a:spcAft>
              <a:buClrTx/>
              <a:buSzTx/>
              <a:buFontTx/>
              <a:buNone/>
              <a:tabLst/>
            </a:pPr>
            <a:endParaRPr lang="en-US" altLang="en-US" sz="1400" dirty="0">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a:ln>
                  <a:noFill/>
                </a:ln>
                <a:effectLst/>
                <a:latin typeface="Arial" panose="020B0604020202020204" pitchFamily="34" charset="0"/>
              </a:rPr>
              <a:t>Model predicted only the majority crime type correctly</a:t>
            </a:r>
          </a:p>
          <a:p>
            <a:pPr marL="0" marR="0" lvl="0" indent="0" defTabSz="914400" rtl="0" eaLnBrk="0" fontAlgn="base" latinLnBrk="0" hangingPunct="0">
              <a:spcBef>
                <a:spcPct val="0"/>
              </a:spcBef>
              <a:spcAft>
                <a:spcPts val="600"/>
              </a:spcAft>
              <a:buClrTx/>
              <a:buSzTx/>
              <a:buFontTx/>
              <a:buNone/>
              <a:tabLst/>
            </a:pPr>
            <a:endParaRPr kumimoji="0" lang="en-US" altLang="en-US"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a:ln>
                  <a:noFill/>
                </a:ln>
                <a:effectLst/>
                <a:latin typeface="Arial" panose="020B0604020202020204" pitchFamily="34" charset="0"/>
              </a:rPr>
              <a:t>Failed to detect minority crime categories</a:t>
            </a:r>
          </a:p>
          <a:p>
            <a:pPr marL="0" marR="0" lvl="0" indent="0" defTabSz="914400" rtl="0" eaLnBrk="0" fontAlgn="base" latinLnBrk="0" hangingPunct="0">
              <a:spcBef>
                <a:spcPct val="0"/>
              </a:spcBef>
              <a:spcAft>
                <a:spcPts val="600"/>
              </a:spcAft>
              <a:buClrTx/>
              <a:buSzTx/>
              <a:buFontTx/>
              <a:buNone/>
              <a:tabLst/>
            </a:pPr>
            <a:endParaRPr kumimoji="0" lang="en-US" altLang="en-US" sz="1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686477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Slide Background">
            <a:extLst>
              <a:ext uri="{FF2B5EF4-FFF2-40B4-BE49-F238E27FC236}">
                <a16:creationId xmlns:a16="http://schemas.microsoft.com/office/drawing/2014/main" id="{7DE220E6-BA55-4F04-B3C4-F4985F3E7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tint">
            <a:extLst>
              <a:ext uri="{FF2B5EF4-FFF2-40B4-BE49-F238E27FC236}">
                <a16:creationId xmlns:a16="http://schemas.microsoft.com/office/drawing/2014/main" id="{5AE190BC-D2FD-433E-AB89-0DF68EFD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5644" y="0"/>
            <a:ext cx="1046356"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20" name="Rectangle 19">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6444" y="0"/>
            <a:ext cx="6075554" cy="6858000"/>
          </a:xfrm>
          <a:prstGeom prst="rect">
            <a:avLst/>
          </a:prstGeom>
          <a:ln>
            <a:noFill/>
          </a:ln>
          <a:effectLst>
            <a:outerShdw blurRad="508000" dist="190500" dir="5460000" sx="93000" sy="93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F9BD02-16D4-B1B2-FCE4-058C7D6187EA}"/>
              </a:ext>
            </a:extLst>
          </p:cNvPr>
          <p:cNvSpPr>
            <a:spLocks noGrp="1"/>
          </p:cNvSpPr>
          <p:nvPr>
            <p:ph type="title"/>
          </p:nvPr>
        </p:nvSpPr>
        <p:spPr>
          <a:xfrm>
            <a:off x="6816432" y="-733925"/>
            <a:ext cx="4554680" cy="2695072"/>
          </a:xfrm>
        </p:spPr>
        <p:txBody>
          <a:bodyPr anchor="ctr">
            <a:normAutofit/>
          </a:bodyPr>
          <a:lstStyle/>
          <a:p>
            <a:br>
              <a:rPr lang="en-IN" sz="3700" dirty="0"/>
            </a:br>
            <a:r>
              <a:rPr lang="en-IN" sz="3700" b="1" dirty="0"/>
              <a:t>RANDOM FOREST MODEL</a:t>
            </a:r>
          </a:p>
        </p:txBody>
      </p:sp>
      <p:pic>
        <p:nvPicPr>
          <p:cNvPr id="9" name="Content Placeholder 8">
            <a:extLst>
              <a:ext uri="{FF2B5EF4-FFF2-40B4-BE49-F238E27FC236}">
                <a16:creationId xmlns:a16="http://schemas.microsoft.com/office/drawing/2014/main" id="{52201F71-2294-7109-C541-EB011EDCE546}"/>
              </a:ext>
            </a:extLst>
          </p:cNvPr>
          <p:cNvPicPr>
            <a:picLocks noChangeAspect="1"/>
          </p:cNvPicPr>
          <p:nvPr/>
        </p:nvPicPr>
        <p:blipFill>
          <a:blip r:embed="rId2"/>
          <a:stretch>
            <a:fillRect/>
          </a:stretch>
        </p:blipFill>
        <p:spPr>
          <a:xfrm>
            <a:off x="761367" y="1152810"/>
            <a:ext cx="4541003" cy="4552384"/>
          </a:xfrm>
          <a:prstGeom prst="rect">
            <a:avLst/>
          </a:prstGeom>
        </p:spPr>
      </p:pic>
      <p:sp>
        <p:nvSpPr>
          <p:cNvPr id="13" name="Content Placeholder 12">
            <a:extLst>
              <a:ext uri="{FF2B5EF4-FFF2-40B4-BE49-F238E27FC236}">
                <a16:creationId xmlns:a16="http://schemas.microsoft.com/office/drawing/2014/main" id="{C9C8E40A-087E-C656-13A2-241ECDA66B9D}"/>
              </a:ext>
            </a:extLst>
          </p:cNvPr>
          <p:cNvSpPr>
            <a:spLocks noGrp="1"/>
          </p:cNvSpPr>
          <p:nvPr>
            <p:ph idx="1"/>
          </p:nvPr>
        </p:nvSpPr>
        <p:spPr>
          <a:xfrm>
            <a:off x="6816432" y="1780674"/>
            <a:ext cx="5010610" cy="4459405"/>
          </a:xfrm>
        </p:spPr>
        <p:txBody>
          <a:bodyPr anchor="ctr">
            <a:normAutofit fontScale="92500" lnSpcReduction="10000"/>
          </a:bodyPr>
          <a:lstStyle/>
          <a:p>
            <a:r>
              <a:rPr lang="en-US" sz="2000" dirty="0"/>
              <a:t>Accuracy: 59.13%</a:t>
            </a:r>
          </a:p>
          <a:p>
            <a:r>
              <a:rPr lang="en-US" sz="2000" dirty="0"/>
              <a:t>Macro F1-Score: 0.37</a:t>
            </a:r>
          </a:p>
          <a:p>
            <a:r>
              <a:rPr lang="en-US" sz="2000" dirty="0"/>
              <a:t>Weighted F1-Score: 0.55</a:t>
            </a:r>
          </a:p>
          <a:p>
            <a:endParaRPr lang="en-US" sz="2000" dirty="0"/>
          </a:p>
          <a:p>
            <a:pPr marL="0" indent="0">
              <a:buNone/>
            </a:pPr>
            <a:r>
              <a:rPr lang="en-US" sz="2000" dirty="0"/>
              <a:t>Logistic Regression is simple but </a:t>
            </a:r>
            <a:r>
              <a:rPr lang="en-US" sz="2000" b="1" dirty="0"/>
              <a:t>performs poorly </a:t>
            </a:r>
            <a:r>
              <a:rPr lang="en-US" sz="2000" dirty="0"/>
              <a:t>for </a:t>
            </a:r>
            <a:r>
              <a:rPr lang="en-US" sz="2000" b="1" dirty="0"/>
              <a:t>minority classes</a:t>
            </a:r>
            <a:r>
              <a:rPr lang="en-US" sz="2000" dirty="0"/>
              <a:t>.</a:t>
            </a:r>
          </a:p>
          <a:p>
            <a:pPr marL="0" indent="0">
              <a:buNone/>
            </a:pPr>
            <a:r>
              <a:rPr lang="en-US" sz="2000" dirty="0"/>
              <a:t>Random Forest offers </a:t>
            </a:r>
            <a:r>
              <a:rPr lang="en-US" sz="2000" b="1" dirty="0"/>
              <a:t>better balance </a:t>
            </a:r>
            <a:r>
              <a:rPr lang="en-US" sz="2000" dirty="0"/>
              <a:t>and captures complex crime patterns more reliably.</a:t>
            </a:r>
          </a:p>
          <a:p>
            <a:pPr marL="0" indent="0">
              <a:buNone/>
            </a:pPr>
            <a:r>
              <a:rPr lang="en-US" sz="2000" dirty="0" err="1"/>
              <a:t>XGBoost</a:t>
            </a:r>
            <a:r>
              <a:rPr lang="en-US" sz="2000" dirty="0"/>
              <a:t> achieves </a:t>
            </a:r>
            <a:r>
              <a:rPr lang="en-US" sz="2000" b="1" dirty="0"/>
              <a:t>similar accuracy </a:t>
            </a:r>
            <a:r>
              <a:rPr lang="en-US" sz="2000" dirty="0"/>
              <a:t>to Logistic Regression but slightly better handling of class imbalance</a:t>
            </a:r>
          </a:p>
          <a:p>
            <a:pPr marL="0" indent="0">
              <a:buNone/>
            </a:pPr>
            <a:r>
              <a:rPr lang="en-US" sz="1900" b="1" dirty="0"/>
              <a:t> Random Forest had the best F1-Score, proving it was better at predicting all types of crimes fairly, not just the majority class.</a:t>
            </a:r>
            <a:endParaRPr lang="en-US" sz="1900" dirty="0"/>
          </a:p>
        </p:txBody>
      </p:sp>
    </p:spTree>
    <p:extLst>
      <p:ext uri="{BB962C8B-B14F-4D97-AF65-F5344CB8AC3E}">
        <p14:creationId xmlns:p14="http://schemas.microsoft.com/office/powerpoint/2010/main" val="1908301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14083-EC98-725A-27DB-1D29E7A4F92A}"/>
              </a:ext>
            </a:extLst>
          </p:cNvPr>
          <p:cNvSpPr>
            <a:spLocks noGrp="1"/>
          </p:cNvSpPr>
          <p:nvPr>
            <p:ph type="title"/>
          </p:nvPr>
        </p:nvSpPr>
        <p:spPr/>
        <p:txBody>
          <a:bodyPr/>
          <a:lstStyle/>
          <a:p>
            <a:r>
              <a:rPr lang="en-US" b="1" dirty="0"/>
              <a:t>Model </a:t>
            </a:r>
            <a:r>
              <a:rPr lang="en-US" b="1" dirty="0" err="1"/>
              <a:t>Comparision</a:t>
            </a:r>
            <a:endParaRPr lang="en-US" b="1" dirty="0"/>
          </a:p>
        </p:txBody>
      </p:sp>
      <p:pic>
        <p:nvPicPr>
          <p:cNvPr id="5" name="Content Placeholder 4">
            <a:extLst>
              <a:ext uri="{FF2B5EF4-FFF2-40B4-BE49-F238E27FC236}">
                <a16:creationId xmlns:a16="http://schemas.microsoft.com/office/drawing/2014/main" id="{6D51C55F-0478-E19B-1ADB-BCEEEC62304A}"/>
              </a:ext>
            </a:extLst>
          </p:cNvPr>
          <p:cNvPicPr>
            <a:picLocks noGrp="1" noChangeAspect="1"/>
          </p:cNvPicPr>
          <p:nvPr>
            <p:ph idx="1"/>
          </p:nvPr>
        </p:nvPicPr>
        <p:blipFill>
          <a:blip r:embed="rId2"/>
          <a:stretch>
            <a:fillRect/>
          </a:stretch>
        </p:blipFill>
        <p:spPr>
          <a:xfrm>
            <a:off x="0" y="1690688"/>
            <a:ext cx="10925849" cy="4368293"/>
          </a:xfrm>
        </p:spPr>
      </p:pic>
    </p:spTree>
    <p:extLst>
      <p:ext uri="{BB962C8B-B14F-4D97-AF65-F5344CB8AC3E}">
        <p14:creationId xmlns:p14="http://schemas.microsoft.com/office/powerpoint/2010/main" val="769201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FE7849E-1E1E-A153-FDEA-D1D84C0AFBD9}"/>
              </a:ext>
            </a:extLst>
          </p:cNvPr>
          <p:cNvPicPr>
            <a:picLocks/>
          </p:cNvPicPr>
          <p:nvPr/>
        </p:nvPicPr>
        <p:blipFill>
          <a:blip r:embed="rId2"/>
          <a:srcRect l="35290" r="16784" b="-1"/>
          <a:stretch/>
        </p:blipFill>
        <p:spPr>
          <a:xfrm>
            <a:off x="-1" y="-2"/>
            <a:ext cx="5410198" cy="6858002"/>
          </a:xfrm>
          <a:prstGeom prst="rect">
            <a:avLst/>
          </a:prstGeom>
        </p:spPr>
      </p:pic>
      <p:sp useBgFill="1">
        <p:nvSpPr>
          <p:cNvPr id="27" name="Rectangle 26">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C3076A-A08D-B192-B097-CD3501DFE5BE}"/>
              </a:ext>
            </a:extLst>
          </p:cNvPr>
          <p:cNvSpPr>
            <a:spLocks noGrp="1"/>
          </p:cNvSpPr>
          <p:nvPr>
            <p:ph type="title"/>
          </p:nvPr>
        </p:nvSpPr>
        <p:spPr>
          <a:xfrm>
            <a:off x="6115317" y="405685"/>
            <a:ext cx="5464968" cy="1559301"/>
          </a:xfrm>
        </p:spPr>
        <p:txBody>
          <a:bodyPr>
            <a:normAutofit/>
          </a:bodyPr>
          <a:lstStyle/>
          <a:p>
            <a:r>
              <a:rPr lang="en-US" sz="4000" b="1" dirty="0"/>
              <a:t>Conclusions and </a:t>
            </a:r>
            <a:r>
              <a:rPr lang="en-US" sz="4000" b="1"/>
              <a:t>Recommondations</a:t>
            </a:r>
            <a:endParaRPr lang="en-US" sz="4000" b="1" dirty="0"/>
          </a:p>
        </p:txBody>
      </p:sp>
      <p:sp>
        <p:nvSpPr>
          <p:cNvPr id="3" name="Content Placeholder 2">
            <a:extLst>
              <a:ext uri="{FF2B5EF4-FFF2-40B4-BE49-F238E27FC236}">
                <a16:creationId xmlns:a16="http://schemas.microsoft.com/office/drawing/2014/main" id="{D212E143-367C-8B81-6D64-EFC8370A8DC6}"/>
              </a:ext>
            </a:extLst>
          </p:cNvPr>
          <p:cNvSpPr>
            <a:spLocks noGrp="1"/>
          </p:cNvSpPr>
          <p:nvPr>
            <p:ph idx="1"/>
          </p:nvPr>
        </p:nvSpPr>
        <p:spPr>
          <a:xfrm>
            <a:off x="6115317" y="2743200"/>
            <a:ext cx="5247340" cy="3496878"/>
          </a:xfrm>
        </p:spPr>
        <p:txBody>
          <a:bodyPr anchor="ctr">
            <a:normAutofit/>
          </a:bodyPr>
          <a:lstStyle/>
          <a:p>
            <a:r>
              <a:rPr lang="en-US" sz="1300" b="1" dirty="0"/>
              <a:t>Major crimes</a:t>
            </a:r>
            <a:r>
              <a:rPr lang="en-US" sz="1300" dirty="0"/>
              <a:t> such as theft, assault, burglary are highly concentrated in </a:t>
            </a:r>
            <a:r>
              <a:rPr lang="en-US" sz="1300" b="1" dirty="0"/>
              <a:t>specific hotspots</a:t>
            </a:r>
            <a:r>
              <a:rPr lang="en-US" sz="1300" dirty="0"/>
              <a:t> and during </a:t>
            </a:r>
            <a:r>
              <a:rPr lang="en-US" sz="1300" b="1" dirty="0"/>
              <a:t>particular times</a:t>
            </a:r>
            <a:r>
              <a:rPr lang="en-US" sz="1300" dirty="0"/>
              <a:t> (evenings, weekends)</a:t>
            </a:r>
          </a:p>
          <a:p>
            <a:endParaRPr lang="en-US" sz="1300" dirty="0"/>
          </a:p>
          <a:p>
            <a:pPr marL="0" indent="0">
              <a:buNone/>
            </a:pPr>
            <a:r>
              <a:rPr lang="en-US" sz="1300" dirty="0"/>
              <a:t>📍 Stay cautious in high-crime areas, especially during known high-risk times (evenings, weekends).</a:t>
            </a:r>
          </a:p>
          <a:p>
            <a:pPr marL="0" indent="0">
              <a:buNone/>
            </a:pPr>
            <a:endParaRPr lang="en-US" sz="1300" dirty="0"/>
          </a:p>
          <a:p>
            <a:pPr marL="0" indent="0">
              <a:buNone/>
            </a:pPr>
            <a:r>
              <a:rPr lang="en-US" sz="1300" dirty="0"/>
              <a:t>🛡️ Secure vehicles and belongings properly in public spaces.</a:t>
            </a:r>
          </a:p>
          <a:p>
            <a:pPr marL="0" indent="0">
              <a:buNone/>
            </a:pPr>
            <a:endParaRPr lang="en-US" sz="1300" dirty="0"/>
          </a:p>
          <a:p>
            <a:pPr marL="0" indent="0">
              <a:buNone/>
            </a:pPr>
            <a:r>
              <a:rPr lang="en-US" sz="1300" dirty="0"/>
              <a:t>📲 Use mobile apps that show real-time crime alerts based on location.</a:t>
            </a:r>
          </a:p>
          <a:p>
            <a:pPr marL="0" indent="0">
              <a:buNone/>
            </a:pPr>
            <a:endParaRPr lang="en-US" sz="1300" dirty="0"/>
          </a:p>
          <a:p>
            <a:pPr marL="0" indent="0">
              <a:buNone/>
            </a:pPr>
            <a:r>
              <a:rPr lang="en-US" sz="1300" dirty="0"/>
              <a:t>🧑‍🤝‍🧑 Participate in neighborhood watch programs and community safety efforts.</a:t>
            </a:r>
          </a:p>
        </p:txBody>
      </p:sp>
    </p:spTree>
    <p:extLst>
      <p:ext uri="{BB962C8B-B14F-4D97-AF65-F5344CB8AC3E}">
        <p14:creationId xmlns:p14="http://schemas.microsoft.com/office/powerpoint/2010/main" val="1761257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A397E7-BF60-45B2-84C7-B074B76C3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0E045C4D-270D-9E5B-A7CF-500A23DF8F54}"/>
              </a:ext>
            </a:extLst>
          </p:cNvPr>
          <p:cNvPicPr>
            <a:picLocks noChangeAspect="1"/>
          </p:cNvPicPr>
          <p:nvPr/>
        </p:nvPicPr>
        <p:blipFill>
          <a:blip r:embed="rId2">
            <a:alphaModFix/>
          </a:blip>
          <a:srcRect l="2997" r="4752" b="-1"/>
          <a:stretch/>
        </p:blipFill>
        <p:spPr>
          <a:xfrm>
            <a:off x="4283902" y="8"/>
            <a:ext cx="7908098" cy="6857992"/>
          </a:xfrm>
          <a:prstGeom prst="rect">
            <a:avLst/>
          </a:prstGeom>
        </p:spPr>
      </p:pic>
      <p:sp>
        <p:nvSpPr>
          <p:cNvPr id="11" name="Rectangle 10">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3B5456E-71C7-4D08-1B91-177E8A5D105E}"/>
              </a:ext>
            </a:extLst>
          </p:cNvPr>
          <p:cNvSpPr>
            <a:spLocks noGrp="1"/>
          </p:cNvSpPr>
          <p:nvPr>
            <p:ph type="title"/>
          </p:nvPr>
        </p:nvSpPr>
        <p:spPr>
          <a:xfrm>
            <a:off x="-1970994" y="-1"/>
            <a:ext cx="5918880" cy="3294741"/>
          </a:xfrm>
        </p:spPr>
        <p:txBody>
          <a:bodyPr vert="horz" lIns="91440" tIns="45720" rIns="91440" bIns="45720" rtlCol="0" anchor="b">
            <a:normAutofit/>
          </a:bodyPr>
          <a:lstStyle/>
          <a:p>
            <a:r>
              <a:rPr lang="en-US" sz="5000" dirty="0">
                <a:solidFill>
                  <a:schemeClr val="bg1"/>
                </a:solidFill>
              </a:rPr>
              <a:t>                   </a:t>
            </a:r>
            <a:r>
              <a:rPr lang="en-US" sz="5000" b="1" dirty="0">
                <a:solidFill>
                  <a:schemeClr val="bg1"/>
                </a:solidFill>
              </a:rPr>
              <a:t>Thank you</a:t>
            </a:r>
          </a:p>
        </p:txBody>
      </p:sp>
      <p:cxnSp>
        <p:nvCxnSpPr>
          <p:cNvPr id="13" name="Straight Connector 12">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8585" y="3681408"/>
            <a:ext cx="1193482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465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cottonbro studio">
            <a:extLst>
              <a:ext uri="{FF2B5EF4-FFF2-40B4-BE49-F238E27FC236}">
                <a16:creationId xmlns:a16="http://schemas.microsoft.com/office/drawing/2014/main" id="{CB54E387-7BA3-0690-8BBF-C583D4EB2B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5627" b="-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3081" name="Rectangle 308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67E8096-3E13-A728-6431-E75284F7A30B}"/>
              </a:ext>
            </a:extLst>
          </p:cNvPr>
          <p:cNvSpPr>
            <a:spLocks noGrp="1"/>
          </p:cNvSpPr>
          <p:nvPr>
            <p:ph type="title"/>
          </p:nvPr>
        </p:nvSpPr>
        <p:spPr>
          <a:xfrm>
            <a:off x="477980" y="1122363"/>
            <a:ext cx="6024420" cy="1653059"/>
          </a:xfrm>
        </p:spPr>
        <p:txBody>
          <a:bodyPr vert="horz" lIns="91440" tIns="45720" rIns="91440" bIns="45720" rtlCol="0" anchor="b">
            <a:normAutofit/>
          </a:bodyPr>
          <a:lstStyle/>
          <a:p>
            <a:r>
              <a:rPr lang="en-US" sz="4800" dirty="0">
                <a:solidFill>
                  <a:schemeClr val="bg1"/>
                </a:solidFill>
              </a:rPr>
              <a:t>Any Questions ?</a:t>
            </a:r>
          </a:p>
        </p:txBody>
      </p:sp>
      <p:sp>
        <p:nvSpPr>
          <p:cNvPr id="3083" name="Rectangle 308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85" name="Rectangle 308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2362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A7CC8C-83DB-4B93-E7FC-A6C5C2614A64}"/>
              </a:ext>
            </a:extLst>
          </p:cNvPr>
          <p:cNvSpPr>
            <a:spLocks noGrp="1"/>
          </p:cNvSpPr>
          <p:nvPr>
            <p:ph type="title"/>
          </p:nvPr>
        </p:nvSpPr>
        <p:spPr>
          <a:xfrm>
            <a:off x="838200" y="1748452"/>
            <a:ext cx="4974771" cy="3587786"/>
          </a:xfrm>
        </p:spPr>
        <p:txBody>
          <a:bodyPr>
            <a:normAutofit/>
          </a:bodyPr>
          <a:lstStyle/>
          <a:p>
            <a:pPr algn="ctr"/>
            <a:r>
              <a:rPr lang="en-US" b="1" dirty="0">
                <a:solidFill>
                  <a:schemeClr val="bg1"/>
                </a:solidFill>
              </a:rPr>
              <a:t>AGENDA</a:t>
            </a: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BCABF8DE-B7CD-15FE-55FC-C5C7923BCA58}"/>
              </a:ext>
            </a:extLst>
          </p:cNvPr>
          <p:cNvSpPr>
            <a:spLocks noGrp="1"/>
          </p:cNvSpPr>
          <p:nvPr>
            <p:ph idx="1"/>
          </p:nvPr>
        </p:nvSpPr>
        <p:spPr>
          <a:xfrm>
            <a:off x="6477270" y="1130846"/>
            <a:ext cx="4974771" cy="4351338"/>
          </a:xfrm>
        </p:spPr>
        <p:txBody>
          <a:bodyPr>
            <a:normAutofit/>
          </a:bodyPr>
          <a:lstStyle/>
          <a:p>
            <a:r>
              <a:rPr lang="en-US" sz="2200" dirty="0">
                <a:solidFill>
                  <a:schemeClr val="bg1"/>
                </a:solidFill>
              </a:rPr>
              <a:t>Introduction</a:t>
            </a:r>
          </a:p>
          <a:p>
            <a:r>
              <a:rPr lang="en-US" sz="2200" dirty="0">
                <a:solidFill>
                  <a:schemeClr val="bg1"/>
                </a:solidFill>
              </a:rPr>
              <a:t>Motivation and Objectives</a:t>
            </a:r>
          </a:p>
          <a:p>
            <a:r>
              <a:rPr lang="en-US" sz="2200" dirty="0">
                <a:solidFill>
                  <a:schemeClr val="bg1"/>
                </a:solidFill>
              </a:rPr>
              <a:t>Dataset Overview</a:t>
            </a:r>
          </a:p>
          <a:p>
            <a:r>
              <a:rPr lang="en-US" sz="2200" dirty="0">
                <a:solidFill>
                  <a:schemeClr val="bg1"/>
                </a:solidFill>
              </a:rPr>
              <a:t>Data Cleaning &amp; Preprocessing</a:t>
            </a:r>
          </a:p>
          <a:p>
            <a:r>
              <a:rPr lang="en-US" sz="2200" dirty="0">
                <a:solidFill>
                  <a:schemeClr val="bg1"/>
                </a:solidFill>
              </a:rPr>
              <a:t>Exploratory Data Analysis (EDA)</a:t>
            </a:r>
          </a:p>
          <a:p>
            <a:r>
              <a:rPr lang="en-US" sz="2200" dirty="0">
                <a:solidFill>
                  <a:schemeClr val="bg1"/>
                </a:solidFill>
              </a:rPr>
              <a:t>Machine Learning Models</a:t>
            </a:r>
          </a:p>
          <a:p>
            <a:r>
              <a:rPr lang="en-US" sz="2200" b="1" dirty="0">
                <a:solidFill>
                  <a:schemeClr val="bg1"/>
                </a:solidFill>
              </a:rPr>
              <a:t>Model </a:t>
            </a:r>
            <a:r>
              <a:rPr lang="en-US" sz="2200" b="1" dirty="0" err="1">
                <a:solidFill>
                  <a:schemeClr val="bg1"/>
                </a:solidFill>
              </a:rPr>
              <a:t>comparision</a:t>
            </a:r>
            <a:endParaRPr lang="en-US" sz="2200" b="1" dirty="0">
              <a:solidFill>
                <a:schemeClr val="bg1"/>
              </a:solidFill>
            </a:endParaRPr>
          </a:p>
          <a:p>
            <a:r>
              <a:rPr lang="en-US" sz="2200" dirty="0">
                <a:solidFill>
                  <a:schemeClr val="bg1"/>
                </a:solidFill>
              </a:rPr>
              <a:t>Conclusion &amp; Recommendations </a:t>
            </a:r>
          </a:p>
          <a:p>
            <a:r>
              <a:rPr lang="en-US" sz="2200" dirty="0">
                <a:solidFill>
                  <a:schemeClr val="bg1"/>
                </a:solidFill>
              </a:rPr>
              <a:t>Q&amp;A</a:t>
            </a:r>
          </a:p>
        </p:txBody>
      </p:sp>
    </p:spTree>
    <p:extLst>
      <p:ext uri="{BB962C8B-B14F-4D97-AF65-F5344CB8AC3E}">
        <p14:creationId xmlns:p14="http://schemas.microsoft.com/office/powerpoint/2010/main" val="3805773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B9F5CE4C-655D-84D8-B9A4-70A60D25883D}"/>
              </a:ext>
            </a:extLst>
          </p:cNvPr>
          <p:cNvSpPr>
            <a:spLocks noGrp="1"/>
          </p:cNvSpPr>
          <p:nvPr>
            <p:ph type="title"/>
          </p:nvPr>
        </p:nvSpPr>
        <p:spPr>
          <a:xfrm>
            <a:off x="838200" y="448721"/>
            <a:ext cx="4707671" cy="1225650"/>
          </a:xfrm>
        </p:spPr>
        <p:txBody>
          <a:bodyPr anchor="b">
            <a:normAutofit/>
          </a:bodyPr>
          <a:lstStyle/>
          <a:p>
            <a:r>
              <a:rPr lang="en-IN" sz="3800" b="1">
                <a:solidFill>
                  <a:schemeClr val="bg1"/>
                </a:solidFill>
              </a:rPr>
              <a:t>Introduction</a:t>
            </a:r>
            <a:br>
              <a:rPr lang="en-IN" sz="3800">
                <a:solidFill>
                  <a:schemeClr val="bg1"/>
                </a:solidFill>
              </a:rPr>
            </a:br>
            <a:endParaRPr lang="en-IN" sz="3800">
              <a:solidFill>
                <a:schemeClr val="bg1"/>
              </a:solidFill>
            </a:endParaRPr>
          </a:p>
        </p:txBody>
      </p:sp>
      <p:cxnSp>
        <p:nvCxnSpPr>
          <p:cNvPr id="13" name="Straight Connector 12">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Rectangle 2">
            <a:extLst>
              <a:ext uri="{FF2B5EF4-FFF2-40B4-BE49-F238E27FC236}">
                <a16:creationId xmlns:a16="http://schemas.microsoft.com/office/drawing/2014/main" id="{5DC1C30D-43DB-17F3-E1AD-A13CCA2EAC42}"/>
              </a:ext>
            </a:extLst>
          </p:cNvPr>
          <p:cNvSpPr>
            <a:spLocks noGrp="1" noChangeArrowheads="1"/>
          </p:cNvSpPr>
          <p:nvPr>
            <p:ph idx="1"/>
          </p:nvPr>
        </p:nvSpPr>
        <p:spPr bwMode="auto">
          <a:xfrm>
            <a:off x="897769" y="1896536"/>
            <a:ext cx="4586513" cy="366036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lnSpcReduction="10000"/>
          </a:bodyPr>
          <a:lstStyle/>
          <a:p>
            <a:pPr eaLnBrk="0" fontAlgn="base" hangingPunct="0">
              <a:spcBef>
                <a:spcPct val="0"/>
              </a:spcBef>
              <a:spcAft>
                <a:spcPts val="600"/>
              </a:spcAft>
            </a:pPr>
            <a:r>
              <a:rPr kumimoji="0" lang="en-US" altLang="en-US" sz="1900" b="0" i="0" u="none" strike="noStrike" cap="none" normalizeH="0" baseline="0" dirty="0">
                <a:ln>
                  <a:noFill/>
                </a:ln>
                <a:solidFill>
                  <a:schemeClr val="bg1"/>
                </a:solidFill>
                <a:effectLst/>
                <a:latin typeface="Arial" panose="020B0604020202020204" pitchFamily="34" charset="0"/>
              </a:rPr>
              <a:t>Criminal activities cause significant physical, psychological, and economic harm to communities.</a:t>
            </a:r>
          </a:p>
          <a:p>
            <a:pPr eaLnBrk="0" fontAlgn="base" hangingPunct="0">
              <a:spcBef>
                <a:spcPct val="0"/>
              </a:spcBef>
              <a:spcAft>
                <a:spcPts val="600"/>
              </a:spcAft>
            </a:pPr>
            <a:r>
              <a:rPr kumimoji="0" lang="en-US" altLang="en-US" sz="1900" b="0" i="0" u="none" strike="noStrike" cap="none" normalizeH="0" baseline="0" dirty="0">
                <a:ln>
                  <a:noFill/>
                </a:ln>
                <a:solidFill>
                  <a:schemeClr val="bg1"/>
                </a:solidFill>
                <a:effectLst/>
                <a:latin typeface="Arial" panose="020B0604020202020204" pitchFamily="34" charset="0"/>
              </a:rPr>
              <a:t>Law enforcement agencies seek innovative methods to predict and reduce crime.</a:t>
            </a:r>
          </a:p>
          <a:p>
            <a:pPr eaLnBrk="0" fontAlgn="base" hangingPunct="0">
              <a:spcBef>
                <a:spcPct val="0"/>
              </a:spcBef>
              <a:spcAft>
                <a:spcPts val="600"/>
              </a:spcAft>
            </a:pPr>
            <a:r>
              <a:rPr kumimoji="0" lang="en-US" altLang="en-US" sz="1900" b="0" i="0" u="none" strike="noStrike" cap="none" normalizeH="0" baseline="0" dirty="0">
                <a:ln>
                  <a:noFill/>
                </a:ln>
                <a:solidFill>
                  <a:schemeClr val="bg1"/>
                </a:solidFill>
                <a:effectLst/>
                <a:latin typeface="Arial" panose="020B0604020202020204" pitchFamily="34" charset="0"/>
              </a:rPr>
              <a:t>Data analytics and machine learning offer powerful tools for predicting crime patterns.</a:t>
            </a:r>
          </a:p>
          <a:p>
            <a:pPr eaLnBrk="0" fontAlgn="base" hangingPunct="0">
              <a:spcBef>
                <a:spcPct val="0"/>
              </a:spcBef>
              <a:spcAft>
                <a:spcPts val="600"/>
              </a:spcAft>
            </a:pPr>
            <a:r>
              <a:rPr kumimoji="0" lang="en-US" altLang="en-US" sz="1900" b="0" i="0" u="none" strike="noStrike" cap="none" normalizeH="0" baseline="0" dirty="0">
                <a:ln>
                  <a:noFill/>
                </a:ln>
                <a:solidFill>
                  <a:schemeClr val="bg1"/>
                </a:solidFill>
                <a:effectLst/>
                <a:latin typeface="Arial" panose="020B0604020202020204" pitchFamily="34" charset="0"/>
              </a:rPr>
              <a:t>Our goal was to use data to enhance public safety and help law enforcement plan smarter and work more effectively against crime and improve public safety. </a:t>
            </a:r>
          </a:p>
          <a:p>
            <a:pPr marL="0" marR="0" lvl="0" indent="0" defTabSz="914400" rtl="0" eaLnBrk="0" fontAlgn="base" latinLnBrk="0" hangingPunct="0">
              <a:spcBef>
                <a:spcPct val="0"/>
              </a:spcBef>
              <a:spcAft>
                <a:spcPts val="600"/>
              </a:spcAft>
              <a:buClrTx/>
              <a:buSzTx/>
              <a:buNone/>
              <a:tabLst/>
            </a:pPr>
            <a:endParaRPr lang="en-US" altLang="en-US" sz="1900" dirty="0">
              <a:solidFill>
                <a:schemeClr val="bg1"/>
              </a:solidFill>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endParaRPr kumimoji="0" lang="en-US" altLang="en-US" sz="1900" b="0" i="0" u="none" strike="noStrike" cap="none" normalizeH="0" baseline="0" dirty="0">
              <a:ln>
                <a:noFill/>
              </a:ln>
              <a:solidFill>
                <a:schemeClr val="bg1"/>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endParaRPr kumimoji="0" lang="en-US" altLang="en-US" sz="1900" b="0" i="0" u="none" strike="noStrike" cap="none" normalizeH="0" baseline="0" dirty="0">
              <a:ln>
                <a:noFill/>
              </a:ln>
              <a:solidFill>
                <a:schemeClr val="bg1"/>
              </a:solidFill>
              <a:effectLst/>
              <a:latin typeface="Arial" panose="020B0604020202020204" pitchFamily="34" charset="0"/>
            </a:endParaRPr>
          </a:p>
        </p:txBody>
      </p:sp>
      <p:cxnSp>
        <p:nvCxnSpPr>
          <p:cNvPr id="15" name="Straight Connector 14">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Picture 6" descr="Person holding a puzzle piece">
            <a:extLst>
              <a:ext uri="{FF2B5EF4-FFF2-40B4-BE49-F238E27FC236}">
                <a16:creationId xmlns:a16="http://schemas.microsoft.com/office/drawing/2014/main" id="{29A020F0-ED1E-B874-DBA9-A059E2EAC456}"/>
              </a:ext>
            </a:extLst>
          </p:cNvPr>
          <p:cNvPicPr>
            <a:picLocks noChangeAspect="1"/>
          </p:cNvPicPr>
          <p:nvPr/>
        </p:nvPicPr>
        <p:blipFill>
          <a:blip r:embed="rId2"/>
          <a:srcRect l="22173" r="21847" b="-1"/>
          <a:stretch/>
        </p:blipFill>
        <p:spPr>
          <a:xfrm>
            <a:off x="6525453" y="10"/>
            <a:ext cx="5666547" cy="6857990"/>
          </a:xfrm>
          <a:prstGeom prst="rect">
            <a:avLst/>
          </a:prstGeom>
        </p:spPr>
      </p:pic>
    </p:spTree>
    <p:extLst>
      <p:ext uri="{BB962C8B-B14F-4D97-AF65-F5344CB8AC3E}">
        <p14:creationId xmlns:p14="http://schemas.microsoft.com/office/powerpoint/2010/main" val="1737275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High angle view of city lights against the night sky">
            <a:extLst>
              <a:ext uri="{FF2B5EF4-FFF2-40B4-BE49-F238E27FC236}">
                <a16:creationId xmlns:a16="http://schemas.microsoft.com/office/drawing/2014/main" id="{72AB5561-3194-CA83-634D-1A34C00C0AAB}"/>
              </a:ext>
            </a:extLst>
          </p:cNvPr>
          <p:cNvPicPr>
            <a:picLocks noChangeAspect="1"/>
          </p:cNvPicPr>
          <p:nvPr/>
        </p:nvPicPr>
        <p:blipFill>
          <a:blip r:embed="rId3"/>
          <a:srcRect l="36453" r="10887" b="-2"/>
          <a:stretch/>
        </p:blipFill>
        <p:spPr>
          <a:xfrm>
            <a:off x="-1" y="-2"/>
            <a:ext cx="5410198" cy="6858002"/>
          </a:xfrm>
          <a:prstGeom prst="rect">
            <a:avLst/>
          </a:prstGeom>
        </p:spPr>
      </p:pic>
      <p:sp useBgFill="1">
        <p:nvSpPr>
          <p:cNvPr id="23" name="Rectangle 22">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CA0F28-1270-ABB2-2810-0CF023B49E58}"/>
              </a:ext>
            </a:extLst>
          </p:cNvPr>
          <p:cNvSpPr>
            <a:spLocks noGrp="1"/>
          </p:cNvSpPr>
          <p:nvPr>
            <p:ph type="title"/>
          </p:nvPr>
        </p:nvSpPr>
        <p:spPr>
          <a:xfrm>
            <a:off x="6115317" y="405685"/>
            <a:ext cx="5464968" cy="1559301"/>
          </a:xfrm>
        </p:spPr>
        <p:txBody>
          <a:bodyPr>
            <a:normAutofit/>
          </a:bodyPr>
          <a:lstStyle/>
          <a:p>
            <a:r>
              <a:rPr lang="en-US" sz="4000" b="1" dirty="0"/>
              <a:t>Motivation:</a:t>
            </a:r>
          </a:p>
        </p:txBody>
      </p:sp>
      <p:sp>
        <p:nvSpPr>
          <p:cNvPr id="3" name="Content Placeholder 2">
            <a:extLst>
              <a:ext uri="{FF2B5EF4-FFF2-40B4-BE49-F238E27FC236}">
                <a16:creationId xmlns:a16="http://schemas.microsoft.com/office/drawing/2014/main" id="{83CC120E-9BFD-578D-2570-DAEC5FF7A60E}"/>
              </a:ext>
            </a:extLst>
          </p:cNvPr>
          <p:cNvSpPr>
            <a:spLocks noGrp="1"/>
          </p:cNvSpPr>
          <p:nvPr>
            <p:ph idx="1"/>
          </p:nvPr>
        </p:nvSpPr>
        <p:spPr>
          <a:xfrm>
            <a:off x="6115317" y="2743200"/>
            <a:ext cx="5247340" cy="3496878"/>
          </a:xfrm>
        </p:spPr>
        <p:txBody>
          <a:bodyPr anchor="ctr">
            <a:normAutofit/>
          </a:bodyPr>
          <a:lstStyle/>
          <a:p>
            <a:pPr marL="0" indent="0">
              <a:buNone/>
            </a:pPr>
            <a:r>
              <a:rPr lang="en-US" sz="2000" dirty="0"/>
              <a:t>We chose this project to better understand real-world crime patterns in Los Angeles using publicly available LAPD data. With rising concerns around urban safety and access to large-scale data, we wanted to explore how data analytics and machine learning could help reveal when and where crimes happen most often. This project also gave us a chance to apply what we’ve learned in a meaningful, practical context—especially by working with real data.</a:t>
            </a:r>
          </a:p>
        </p:txBody>
      </p:sp>
    </p:spTree>
    <p:extLst>
      <p:ext uri="{BB962C8B-B14F-4D97-AF65-F5344CB8AC3E}">
        <p14:creationId xmlns:p14="http://schemas.microsoft.com/office/powerpoint/2010/main" val="3273137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03969C-4F06-504E-F3DC-8574D34E6DDF}"/>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Data Overview</a:t>
            </a:r>
          </a:p>
        </p:txBody>
      </p:sp>
      <p:sp>
        <p:nvSpPr>
          <p:cNvPr id="31" name="Content Placeholder 2">
            <a:extLst>
              <a:ext uri="{FF2B5EF4-FFF2-40B4-BE49-F238E27FC236}">
                <a16:creationId xmlns:a16="http://schemas.microsoft.com/office/drawing/2014/main" id="{AFFCDD5A-C2AC-4138-A777-81624F8B1B75}"/>
              </a:ext>
            </a:extLst>
          </p:cNvPr>
          <p:cNvSpPr>
            <a:spLocks noGrp="1"/>
          </p:cNvSpPr>
          <p:nvPr>
            <p:ph idx="1"/>
          </p:nvPr>
        </p:nvSpPr>
        <p:spPr>
          <a:xfrm>
            <a:off x="1371599" y="2318197"/>
            <a:ext cx="9724031" cy="3683358"/>
          </a:xfrm>
        </p:spPr>
        <p:txBody>
          <a:bodyPr anchor="ctr">
            <a:normAutofit/>
          </a:bodyPr>
          <a:lstStyle/>
          <a:p>
            <a:pPr>
              <a:buNone/>
            </a:pPr>
            <a:r>
              <a:rPr lang="en-US" sz="1700" b="1" dirty="0"/>
              <a:t>Dataset Source:</a:t>
            </a:r>
            <a:endParaRPr lang="en-US" sz="1700" dirty="0"/>
          </a:p>
          <a:p>
            <a:pPr>
              <a:buFont typeface="Arial" panose="020B0604020202020204" pitchFamily="34" charset="0"/>
              <a:buChar char="•"/>
            </a:pPr>
            <a:r>
              <a:rPr lang="en-US" sz="1700" dirty="0"/>
              <a:t>Los Angeles Police Department (LAPD) – Public Crime Data Portal</a:t>
            </a:r>
          </a:p>
          <a:p>
            <a:pPr>
              <a:buFont typeface="Arial" panose="020B0604020202020204" pitchFamily="34" charset="0"/>
              <a:buChar char="•"/>
            </a:pPr>
            <a:r>
              <a:rPr lang="en-US" sz="1700" dirty="0"/>
              <a:t>Covers incidents reported from January 2020 to Feb 2025</a:t>
            </a:r>
          </a:p>
          <a:p>
            <a:pPr>
              <a:buNone/>
            </a:pPr>
            <a:r>
              <a:rPr lang="en-US" sz="1700" b="1" dirty="0"/>
              <a:t>Dataset Size and Scope:</a:t>
            </a:r>
            <a:endParaRPr lang="en-US" sz="1700" dirty="0"/>
          </a:p>
          <a:p>
            <a:pPr>
              <a:buFont typeface="Arial" panose="020B0604020202020204" pitchFamily="34" charset="0"/>
              <a:buChar char="•"/>
            </a:pPr>
            <a:r>
              <a:rPr lang="en-US" sz="1700" dirty="0"/>
              <a:t>Up to one million crime records across Los Angeles.</a:t>
            </a:r>
          </a:p>
          <a:p>
            <a:pPr>
              <a:buFont typeface="Arial" panose="020B0604020202020204" pitchFamily="34" charset="0"/>
              <a:buChar char="•"/>
            </a:pPr>
            <a:r>
              <a:rPr lang="en-US" sz="1700" dirty="0"/>
              <a:t>27 variables including time, location, victim demographics, and crime details.</a:t>
            </a:r>
          </a:p>
          <a:p>
            <a:pPr>
              <a:buNone/>
            </a:pPr>
            <a:r>
              <a:rPr lang="en-US" sz="1700" b="1" dirty="0"/>
              <a:t>Challenges Identified:</a:t>
            </a:r>
            <a:endParaRPr lang="en-US" sz="1700" dirty="0"/>
          </a:p>
          <a:p>
            <a:pPr>
              <a:buFont typeface="Arial" panose="020B0604020202020204" pitchFamily="34" charset="0"/>
              <a:buChar char="•"/>
            </a:pPr>
            <a:r>
              <a:rPr lang="en-US" sz="1700" dirty="0"/>
              <a:t>Missing or incorrect coordinates (e.g., 0°, 0°).</a:t>
            </a:r>
          </a:p>
          <a:p>
            <a:pPr>
              <a:buFont typeface="Arial" panose="020B0604020202020204" pitchFamily="34" charset="0"/>
              <a:buChar char="•"/>
            </a:pPr>
            <a:r>
              <a:rPr lang="en-US" sz="1700" dirty="0"/>
              <a:t>Variability in crime description categories.</a:t>
            </a:r>
          </a:p>
          <a:p>
            <a:pPr>
              <a:buFont typeface="Arial" panose="020B0604020202020204" pitchFamily="34" charset="0"/>
              <a:buChar char="•"/>
            </a:pPr>
            <a:r>
              <a:rPr lang="en-US" sz="1700" dirty="0"/>
              <a:t>Imbalanced crime type distribution across divisions.</a:t>
            </a:r>
          </a:p>
          <a:p>
            <a:endParaRPr lang="en-US" sz="1700" dirty="0"/>
          </a:p>
        </p:txBody>
      </p:sp>
    </p:spTree>
    <p:extLst>
      <p:ext uri="{BB962C8B-B14F-4D97-AF65-F5344CB8AC3E}">
        <p14:creationId xmlns:p14="http://schemas.microsoft.com/office/powerpoint/2010/main" val="1575052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47" name="Group 5146">
            <a:extLst>
              <a:ext uri="{FF2B5EF4-FFF2-40B4-BE49-F238E27FC236}">
                <a16:creationId xmlns:a16="http://schemas.microsoft.com/office/drawing/2014/main" id="{7024687B-3153-123C-0A8C-D7D007FAF1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5156" name="Rectangle 5155">
              <a:extLst>
                <a:ext uri="{FF2B5EF4-FFF2-40B4-BE49-F238E27FC236}">
                  <a16:creationId xmlns:a16="http://schemas.microsoft.com/office/drawing/2014/main" id="{8D6305F5-7509-0BF5-12D3-30451FCD7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9" name="Rectangle 5148">
              <a:extLst>
                <a:ext uri="{FF2B5EF4-FFF2-40B4-BE49-F238E27FC236}">
                  <a16:creationId xmlns:a16="http://schemas.microsoft.com/office/drawing/2014/main" id="{471C5C7A-6D55-5B27-646E-39C962693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0" name="Rectangle 5149">
              <a:extLst>
                <a:ext uri="{FF2B5EF4-FFF2-40B4-BE49-F238E27FC236}">
                  <a16:creationId xmlns:a16="http://schemas.microsoft.com/office/drawing/2014/main" id="{F3B3B1F4-948C-963C-E6EA-60CF7FBFA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102656F-5584-3B98-3B63-524024B64BB9}"/>
              </a:ext>
            </a:extLst>
          </p:cNvPr>
          <p:cNvSpPr>
            <a:spLocks noGrp="1"/>
          </p:cNvSpPr>
          <p:nvPr>
            <p:ph type="title"/>
          </p:nvPr>
        </p:nvSpPr>
        <p:spPr>
          <a:xfrm>
            <a:off x="876691" y="301843"/>
            <a:ext cx="10477109" cy="1003532"/>
          </a:xfrm>
        </p:spPr>
        <p:txBody>
          <a:bodyPr anchor="ctr">
            <a:normAutofit/>
          </a:bodyPr>
          <a:lstStyle/>
          <a:p>
            <a:r>
              <a:rPr lang="en-US" sz="3200" dirty="0">
                <a:solidFill>
                  <a:srgbClr val="FFFFFF"/>
                </a:solidFill>
              </a:rPr>
              <a:t>Data Cleaning and Wrangling</a:t>
            </a:r>
          </a:p>
        </p:txBody>
      </p:sp>
      <p:sp>
        <p:nvSpPr>
          <p:cNvPr id="3" name="Content Placeholder 2">
            <a:extLst>
              <a:ext uri="{FF2B5EF4-FFF2-40B4-BE49-F238E27FC236}">
                <a16:creationId xmlns:a16="http://schemas.microsoft.com/office/drawing/2014/main" id="{2DAC9691-0233-D474-0118-44A6285870C1}"/>
              </a:ext>
            </a:extLst>
          </p:cNvPr>
          <p:cNvSpPr>
            <a:spLocks noGrp="1"/>
          </p:cNvSpPr>
          <p:nvPr>
            <p:ph idx="1"/>
          </p:nvPr>
        </p:nvSpPr>
        <p:spPr>
          <a:xfrm>
            <a:off x="876301" y="2308124"/>
            <a:ext cx="5025735" cy="3673576"/>
          </a:xfrm>
        </p:spPr>
        <p:txBody>
          <a:bodyPr>
            <a:normAutofit/>
          </a:bodyPr>
          <a:lstStyle/>
          <a:p>
            <a:r>
              <a:rPr lang="en-US" sz="2000" dirty="0"/>
              <a:t>Dropped rows with missing critical fields (LAT, LON, AREA NAME, DATE OCC, TIME OCC, </a:t>
            </a:r>
            <a:r>
              <a:rPr lang="en-US" sz="2000" dirty="0" err="1"/>
              <a:t>Crm</a:t>
            </a:r>
            <a:r>
              <a:rPr lang="en-US" sz="2000" dirty="0"/>
              <a:t> Cd Desc).</a:t>
            </a:r>
          </a:p>
          <a:p>
            <a:r>
              <a:rPr lang="en-US" sz="2000" dirty="0"/>
              <a:t>Removed invalid geographic coordinates (where LAT = 0 and LON = 0).</a:t>
            </a:r>
          </a:p>
          <a:p>
            <a:r>
              <a:rPr lang="en-US" sz="2000" dirty="0"/>
              <a:t>Converted DATE OCC into proper datetime format.</a:t>
            </a:r>
          </a:p>
          <a:p>
            <a:r>
              <a:rPr lang="en-US" sz="2000" dirty="0"/>
              <a:t>Extracted Hour from TIME OCC and Weekday from DATE OCC.</a:t>
            </a:r>
          </a:p>
          <a:p>
            <a:r>
              <a:rPr lang="en-US" sz="2000" dirty="0"/>
              <a:t>Selected key features: Hour, Weekday, Latitude, Longitude, Area Name.</a:t>
            </a:r>
          </a:p>
        </p:txBody>
      </p:sp>
      <p:pic>
        <p:nvPicPr>
          <p:cNvPr id="5125" name="Picture 5" descr="AlgoDaily - Introduction to Data Cleaning and Wrangling">
            <a:extLst>
              <a:ext uri="{FF2B5EF4-FFF2-40B4-BE49-F238E27FC236}">
                <a16:creationId xmlns:a16="http://schemas.microsoft.com/office/drawing/2014/main" id="{18478FC7-77DE-C60D-B6D6-3C890BE870E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84258" y="2638208"/>
            <a:ext cx="4531442" cy="3013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840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8BE931-FE79-87C6-1E61-23D2AABC0F6B}"/>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RESEARCH QUESTIONS </a:t>
            </a:r>
          </a:p>
        </p:txBody>
      </p:sp>
      <p:graphicFrame>
        <p:nvGraphicFramePr>
          <p:cNvPr id="5" name="Content Placeholder 2">
            <a:extLst>
              <a:ext uri="{FF2B5EF4-FFF2-40B4-BE49-F238E27FC236}">
                <a16:creationId xmlns:a16="http://schemas.microsoft.com/office/drawing/2014/main" id="{64F3A083-9BA2-3DA5-D02D-FA6328ADA243}"/>
              </a:ext>
            </a:extLst>
          </p:cNvPr>
          <p:cNvGraphicFramePr>
            <a:graphicFrameLocks noGrp="1"/>
          </p:cNvGraphicFramePr>
          <p:nvPr>
            <p:ph idx="1"/>
            <p:extLst>
              <p:ext uri="{D42A27DB-BD31-4B8C-83A1-F6EECF244321}">
                <p14:modId xmlns:p14="http://schemas.microsoft.com/office/powerpoint/2010/main" val="675156160"/>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5984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4D630E-0FFB-8988-DAD8-FCB9EA5C9E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BC842E-83EC-9902-BD24-C292FC4FE7BF}"/>
              </a:ext>
            </a:extLst>
          </p:cNvPr>
          <p:cNvSpPr>
            <a:spLocks noGrp="1"/>
          </p:cNvSpPr>
          <p:nvPr>
            <p:ph type="title"/>
          </p:nvPr>
        </p:nvSpPr>
        <p:spPr>
          <a:xfrm>
            <a:off x="498320" y="37059"/>
            <a:ext cx="3455821" cy="1616203"/>
          </a:xfrm>
        </p:spPr>
        <p:txBody>
          <a:bodyPr anchor="b">
            <a:normAutofit/>
          </a:bodyPr>
          <a:lstStyle/>
          <a:p>
            <a:r>
              <a:rPr lang="en-IN" sz="3200" b="1" dirty="0"/>
              <a:t>Research Questions</a:t>
            </a:r>
            <a:br>
              <a:rPr lang="en-IN" sz="3200" dirty="0"/>
            </a:br>
            <a:endParaRPr lang="en-IN" sz="3200" dirty="0"/>
          </a:p>
        </p:txBody>
      </p:sp>
      <p:sp>
        <p:nvSpPr>
          <p:cNvPr id="3" name="Content Placeholder 2">
            <a:extLst>
              <a:ext uri="{FF2B5EF4-FFF2-40B4-BE49-F238E27FC236}">
                <a16:creationId xmlns:a16="http://schemas.microsoft.com/office/drawing/2014/main" id="{2D7C0097-1A9F-1F59-0D87-7FBC49E3C930}"/>
              </a:ext>
            </a:extLst>
          </p:cNvPr>
          <p:cNvSpPr>
            <a:spLocks noGrp="1"/>
          </p:cNvSpPr>
          <p:nvPr>
            <p:ph idx="1"/>
          </p:nvPr>
        </p:nvSpPr>
        <p:spPr>
          <a:xfrm>
            <a:off x="312053" y="1842276"/>
            <a:ext cx="4060371" cy="3792191"/>
          </a:xfrm>
        </p:spPr>
        <p:txBody>
          <a:bodyPr anchor="t">
            <a:normAutofit fontScale="92500" lnSpcReduction="10000"/>
          </a:bodyPr>
          <a:lstStyle/>
          <a:p>
            <a:pPr marL="457200" indent="-457200">
              <a:buAutoNum type="arabicPeriod"/>
            </a:pPr>
            <a:r>
              <a:rPr lang="en-US" sz="2000" b="1" dirty="0"/>
              <a:t>What types of crimes are most recorded, and how have they evolved monthly and annually?</a:t>
            </a:r>
          </a:p>
          <a:p>
            <a:pPr marL="0" indent="0">
              <a:buNone/>
            </a:pPr>
            <a:endParaRPr lang="en-US" sz="2000" dirty="0"/>
          </a:p>
          <a:p>
            <a:r>
              <a:rPr lang="en-US" sz="2000" dirty="0"/>
              <a:t>The most frequently recorded crime types from 2020 to 2024 are:</a:t>
            </a:r>
          </a:p>
          <a:p>
            <a:r>
              <a:rPr lang="en-US" sz="2000" dirty="0"/>
              <a:t>Vehicle Theft (highest)</a:t>
            </a:r>
          </a:p>
          <a:p>
            <a:r>
              <a:rPr lang="en-US" sz="2000" dirty="0"/>
              <a:t>Battery - Simple Assault</a:t>
            </a:r>
          </a:p>
          <a:p>
            <a:r>
              <a:rPr lang="en-US" sz="2000" dirty="0"/>
              <a:t>Burglary from Vehicle.</a:t>
            </a:r>
          </a:p>
          <a:p>
            <a:r>
              <a:rPr lang="en-US" sz="2000" dirty="0"/>
              <a:t>Vehicle Theft is the single most common crime type over the years</a:t>
            </a:r>
            <a:br>
              <a:rPr lang="en-IN" sz="2000" dirty="0"/>
            </a:br>
            <a:endParaRPr lang="en-IN" sz="2000" dirty="0"/>
          </a:p>
          <a:p>
            <a:pPr marL="0" indent="0">
              <a:buNone/>
            </a:pPr>
            <a:endParaRPr lang="en-IN" sz="2000" dirty="0"/>
          </a:p>
        </p:txBody>
      </p:sp>
      <p:pic>
        <p:nvPicPr>
          <p:cNvPr id="6" name="Picture 5" descr="A graph with different colored bars&#10;&#10;AI-generated content may be incorrect.">
            <a:extLst>
              <a:ext uri="{FF2B5EF4-FFF2-40B4-BE49-F238E27FC236}">
                <a16:creationId xmlns:a16="http://schemas.microsoft.com/office/drawing/2014/main" id="{2FF0923A-8AC8-2362-1778-BDC1631CA9E3}"/>
              </a:ext>
            </a:extLst>
          </p:cNvPr>
          <p:cNvPicPr>
            <a:picLocks noChangeAspect="1"/>
          </p:cNvPicPr>
          <p:nvPr/>
        </p:nvPicPr>
        <p:blipFill>
          <a:blip r:embed="rId2"/>
          <a:stretch>
            <a:fillRect/>
          </a:stretch>
        </p:blipFill>
        <p:spPr>
          <a:xfrm>
            <a:off x="4332514" y="1368223"/>
            <a:ext cx="7547433" cy="3132184"/>
          </a:xfrm>
          <a:prstGeom prst="rect">
            <a:avLst/>
          </a:prstGeom>
        </p:spPr>
      </p:pic>
      <p:grpSp>
        <p:nvGrpSpPr>
          <p:cNvPr id="28" name="Group 27">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29" name="Rectangle 28">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0097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88" name="Slide Background">
            <a:extLst>
              <a:ext uri="{FF2B5EF4-FFF2-40B4-BE49-F238E27FC236}">
                <a16:creationId xmlns:a16="http://schemas.microsoft.com/office/drawing/2014/main" id="{AC40FFA8-CDA2-4745-9D0A-854FC4DBE2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BD36671-033B-B051-7A1F-FFF3FD6E0BBD}"/>
              </a:ext>
            </a:extLst>
          </p:cNvPr>
          <p:cNvSpPr>
            <a:spLocks noGrp="1"/>
          </p:cNvSpPr>
          <p:nvPr>
            <p:ph type="title"/>
          </p:nvPr>
        </p:nvSpPr>
        <p:spPr>
          <a:xfrm>
            <a:off x="765612" y="3940584"/>
            <a:ext cx="4648051" cy="2405833"/>
          </a:xfrm>
        </p:spPr>
        <p:txBody>
          <a:bodyPr vert="horz" lIns="91440" tIns="45720" rIns="91440" bIns="45720" rtlCol="0" anchor="ctr">
            <a:normAutofit/>
          </a:bodyPr>
          <a:lstStyle/>
          <a:p>
            <a:pPr marL="0" indent="0">
              <a:buNone/>
            </a:pPr>
            <a:r>
              <a:rPr lang="en-US" sz="1900" dirty="0">
                <a:latin typeface="Calibri" panose="020F0502020204030204" pitchFamily="34" charset="0"/>
                <a:ea typeface="Calibri" panose="020F0502020204030204" pitchFamily="34" charset="0"/>
                <a:cs typeface="Calibri" panose="020F0502020204030204" pitchFamily="34" charset="0"/>
              </a:rPr>
              <a:t>From the yearly crime trend chart, we observe:</a:t>
            </a:r>
            <a:br>
              <a:rPr lang="en-US" sz="1900" dirty="0">
                <a:latin typeface="Calibri" panose="020F0502020204030204" pitchFamily="34" charset="0"/>
                <a:ea typeface="Calibri" panose="020F0502020204030204" pitchFamily="34" charset="0"/>
                <a:cs typeface="Calibri" panose="020F0502020204030204" pitchFamily="34" charset="0"/>
              </a:rPr>
            </a:br>
            <a:r>
              <a:rPr lang="en-US" sz="1900" dirty="0">
                <a:latin typeface="Calibri" panose="020F0502020204030204" pitchFamily="34" charset="0"/>
                <a:ea typeface="Calibri" panose="020F0502020204030204" pitchFamily="34" charset="0"/>
                <a:cs typeface="Calibri" panose="020F0502020204030204" pitchFamily="34" charset="0"/>
              </a:rPr>
              <a:t>Crimes </a:t>
            </a:r>
            <a:r>
              <a:rPr lang="en-US" sz="1900" b="1" dirty="0">
                <a:latin typeface="Calibri" panose="020F0502020204030204" pitchFamily="34" charset="0"/>
                <a:ea typeface="Calibri" panose="020F0502020204030204" pitchFamily="34" charset="0"/>
                <a:cs typeface="Calibri" panose="020F0502020204030204" pitchFamily="34" charset="0"/>
              </a:rPr>
              <a:t>increased steadily </a:t>
            </a:r>
            <a:r>
              <a:rPr lang="en-US" sz="1900" dirty="0">
                <a:latin typeface="Calibri" panose="020F0502020204030204" pitchFamily="34" charset="0"/>
                <a:ea typeface="Calibri" panose="020F0502020204030204" pitchFamily="34" charset="0"/>
                <a:cs typeface="Calibri" panose="020F0502020204030204" pitchFamily="34" charset="0"/>
              </a:rPr>
              <a:t>from 2020 to 2022.</a:t>
            </a:r>
            <a:br>
              <a:rPr lang="en-US" sz="1900" dirty="0">
                <a:latin typeface="Calibri" panose="020F0502020204030204" pitchFamily="34" charset="0"/>
                <a:ea typeface="Calibri" panose="020F0502020204030204" pitchFamily="34" charset="0"/>
                <a:cs typeface="Calibri" panose="020F0502020204030204" pitchFamily="34" charset="0"/>
              </a:rPr>
            </a:br>
            <a:r>
              <a:rPr lang="en-US" sz="1900" b="1" dirty="0">
                <a:latin typeface="Calibri" panose="020F0502020204030204" pitchFamily="34" charset="0"/>
                <a:ea typeface="Calibri" panose="020F0502020204030204" pitchFamily="34" charset="0"/>
                <a:cs typeface="Calibri" panose="020F0502020204030204" pitchFamily="34" charset="0"/>
              </a:rPr>
              <a:t>Peak in 2022</a:t>
            </a:r>
            <a:r>
              <a:rPr lang="en-US" sz="1900" dirty="0">
                <a:latin typeface="Calibri" panose="020F0502020204030204" pitchFamily="34" charset="0"/>
                <a:ea typeface="Calibri" panose="020F0502020204030204" pitchFamily="34" charset="0"/>
                <a:cs typeface="Calibri" panose="020F0502020204030204" pitchFamily="34" charset="0"/>
              </a:rPr>
              <a:t> – highest number of crimes recorded (~15,000 incidents).</a:t>
            </a:r>
            <a:br>
              <a:rPr lang="en-US" sz="1900" dirty="0">
                <a:latin typeface="Calibri" panose="020F0502020204030204" pitchFamily="34" charset="0"/>
                <a:ea typeface="Calibri" panose="020F0502020204030204" pitchFamily="34" charset="0"/>
                <a:cs typeface="Calibri" panose="020F0502020204030204" pitchFamily="34" charset="0"/>
              </a:rPr>
            </a:br>
            <a:r>
              <a:rPr lang="en-US" sz="1900" b="1" dirty="0">
                <a:latin typeface="Calibri" panose="020F0502020204030204" pitchFamily="34" charset="0"/>
                <a:ea typeface="Calibri" panose="020F0502020204030204" pitchFamily="34" charset="0"/>
                <a:cs typeface="Calibri" panose="020F0502020204030204" pitchFamily="34" charset="0"/>
              </a:rPr>
              <a:t>Slight decrease in 2023 </a:t>
            </a:r>
            <a:r>
              <a:rPr lang="en-US" sz="1900" dirty="0">
                <a:latin typeface="Calibri" panose="020F0502020204030204" pitchFamily="34" charset="0"/>
                <a:ea typeface="Calibri" panose="020F0502020204030204" pitchFamily="34" charset="0"/>
                <a:cs typeface="Calibri" panose="020F0502020204030204" pitchFamily="34" charset="0"/>
              </a:rPr>
              <a:t>— but still high.</a:t>
            </a:r>
            <a:br>
              <a:rPr lang="en-US" sz="1900" dirty="0">
                <a:latin typeface="Calibri" panose="020F0502020204030204" pitchFamily="34" charset="0"/>
                <a:ea typeface="Calibri" panose="020F0502020204030204" pitchFamily="34" charset="0"/>
                <a:cs typeface="Calibri" panose="020F0502020204030204" pitchFamily="34" charset="0"/>
              </a:rPr>
            </a:br>
            <a:r>
              <a:rPr lang="en-US" sz="1900" b="1" dirty="0">
                <a:latin typeface="Calibri" panose="020F0502020204030204" pitchFamily="34" charset="0"/>
                <a:ea typeface="Calibri" panose="020F0502020204030204" pitchFamily="34" charset="0"/>
                <a:cs typeface="Calibri" panose="020F0502020204030204" pitchFamily="34" charset="0"/>
              </a:rPr>
              <a:t>Sharp decline in 2024.</a:t>
            </a:r>
          </a:p>
        </p:txBody>
      </p:sp>
      <p:sp useBgFill="1">
        <p:nvSpPr>
          <p:cNvPr id="6190" name="Rectangle 6189">
            <a:extLst>
              <a:ext uri="{FF2B5EF4-FFF2-40B4-BE49-F238E27FC236}">
                <a16:creationId xmlns:a16="http://schemas.microsoft.com/office/drawing/2014/main" id="{A031F918-6C2A-4C3F-8785-651FF6135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7999"/>
          </a:xfrm>
          <a:prstGeom prst="rect">
            <a:avLst/>
          </a:prstGeom>
          <a:ln>
            <a:noFill/>
          </a:ln>
          <a:effectLst>
            <a:outerShdw blurRad="228600" dist="190500" dir="7260000" sx="95000" sy="95000" algn="t"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Uploaded image">
            <a:extLst>
              <a:ext uri="{FF2B5EF4-FFF2-40B4-BE49-F238E27FC236}">
                <a16:creationId xmlns:a16="http://schemas.microsoft.com/office/drawing/2014/main" id="{A1BCF2FA-0A2C-31D8-C7F1-BE69B153ED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816" r="4405" b="-1"/>
          <a:stretch/>
        </p:blipFill>
        <p:spPr bwMode="auto">
          <a:xfrm>
            <a:off x="1" y="-2"/>
            <a:ext cx="6096000" cy="3429001"/>
          </a:xfrm>
          <a:prstGeom prst="rect">
            <a:avLst/>
          </a:prstGeom>
          <a:noFill/>
          <a:extLst>
            <a:ext uri="{909E8E84-426E-40DD-AFC4-6F175D3DCCD1}">
              <a14:hiddenFill xmlns:a14="http://schemas.microsoft.com/office/drawing/2010/main">
                <a:solidFill>
                  <a:srgbClr val="FFFFFF"/>
                </a:solidFill>
              </a14:hiddenFill>
            </a:ext>
          </a:extLst>
        </p:spPr>
      </p:pic>
      <p:sp>
        <p:nvSpPr>
          <p:cNvPr id="6164" name="Content Placeholder 6163">
            <a:extLst>
              <a:ext uri="{FF2B5EF4-FFF2-40B4-BE49-F238E27FC236}">
                <a16:creationId xmlns:a16="http://schemas.microsoft.com/office/drawing/2014/main" id="{B4285E4C-9622-A355-8D65-581A54F0B1D1}"/>
              </a:ext>
            </a:extLst>
          </p:cNvPr>
          <p:cNvSpPr>
            <a:spLocks noGrp="1"/>
          </p:cNvSpPr>
          <p:nvPr>
            <p:ph idx="1"/>
          </p:nvPr>
        </p:nvSpPr>
        <p:spPr>
          <a:xfrm>
            <a:off x="6803408" y="3886767"/>
            <a:ext cx="4617965" cy="2513466"/>
          </a:xfrm>
        </p:spPr>
        <p:txBody>
          <a:bodyPr anchor="ctr">
            <a:normAutofit/>
          </a:bodyPr>
          <a:lstStyle/>
          <a:p>
            <a:r>
              <a:rPr lang="en-US" sz="1700" dirty="0"/>
              <a:t>From the monthly crime trend chart:</a:t>
            </a:r>
          </a:p>
          <a:p>
            <a:r>
              <a:rPr lang="en-US" sz="1700" dirty="0"/>
              <a:t>Crimes </a:t>
            </a:r>
            <a:r>
              <a:rPr lang="en-US" sz="1700" b="1" dirty="0"/>
              <a:t>gradually increased </a:t>
            </a:r>
            <a:r>
              <a:rPr lang="en-US" sz="1700" dirty="0"/>
              <a:t>month by month from early </a:t>
            </a:r>
            <a:r>
              <a:rPr lang="en-US" sz="1700" b="1" dirty="0"/>
              <a:t>2020 to late 2022.</a:t>
            </a:r>
          </a:p>
          <a:p>
            <a:r>
              <a:rPr lang="en-US" sz="1700" b="1" dirty="0"/>
              <a:t>Minor fluctuations </a:t>
            </a:r>
            <a:r>
              <a:rPr lang="en-US" sz="1700" dirty="0"/>
              <a:t>seen month-to-month, but general growth until </a:t>
            </a:r>
            <a:r>
              <a:rPr lang="en-US" sz="1700" b="1" dirty="0"/>
              <a:t>early 2023.</a:t>
            </a:r>
          </a:p>
          <a:p>
            <a:r>
              <a:rPr lang="en-US" sz="1700" b="1" dirty="0"/>
              <a:t>Sharp decline in 2024 </a:t>
            </a:r>
            <a:r>
              <a:rPr lang="en-US" sz="1700" dirty="0"/>
              <a:t>months, matching annual trend.</a:t>
            </a:r>
          </a:p>
        </p:txBody>
      </p:sp>
      <p:pic>
        <p:nvPicPr>
          <p:cNvPr id="13" name="Picture 12">
            <a:extLst>
              <a:ext uri="{FF2B5EF4-FFF2-40B4-BE49-F238E27FC236}">
                <a16:creationId xmlns:a16="http://schemas.microsoft.com/office/drawing/2014/main" id="{DA755A0B-7BCB-BB04-5B33-FF397A002978}"/>
              </a:ext>
            </a:extLst>
          </p:cNvPr>
          <p:cNvPicPr>
            <a:picLocks noChangeAspect="1"/>
          </p:cNvPicPr>
          <p:nvPr/>
        </p:nvPicPr>
        <p:blipFill>
          <a:blip r:embed="rId4"/>
          <a:stretch>
            <a:fillRect/>
          </a:stretch>
        </p:blipFill>
        <p:spPr>
          <a:xfrm>
            <a:off x="5734245" y="-3"/>
            <a:ext cx="5995299" cy="3202382"/>
          </a:xfrm>
          <a:prstGeom prst="rect">
            <a:avLst/>
          </a:prstGeom>
        </p:spPr>
      </p:pic>
    </p:spTree>
    <p:extLst>
      <p:ext uri="{BB962C8B-B14F-4D97-AF65-F5344CB8AC3E}">
        <p14:creationId xmlns:p14="http://schemas.microsoft.com/office/powerpoint/2010/main" val="2410934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5">
    <wetp:webextensionref xmlns:r="http://schemas.openxmlformats.org/officeDocument/2006/relationships" r:id="rId1"/>
  </wetp:taskpane>
  <wetp:taskpane dockstate="right" visibility="0" width="525" row="4">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6899052F-A732-4514-AB64-23C375707EBC}">
  <we:reference id="wa200005566" version="3.0.0.3" store="en-US" storeType="OMEX"/>
  <we:alternateReferences>
    <we:reference id="wa200005566" version="3.0.0.3"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C3DA4F97-E081-47BD-AB35-E200BDF17879}">
  <we:reference id="wa200005669" version="2.0.0.0" store="en-US" storeType="OMEX"/>
  <we:alternateReferences>
    <we:reference id="WA200005669" version="2.0.0.0" store="WA200005669" storeType="OMEX"/>
  </we:alternateReferences>
  <we:properties/>
  <we:bindings/>
  <we:snapshot xmlns:r="http://schemas.openxmlformats.org/officeDocument/2006/relationships"/>
</we:webextension>
</file>

<file path=docMetadata/LabelInfo.xml><?xml version="1.0" encoding="utf-8"?>
<clbl:labelList xmlns:clbl="http://schemas.microsoft.com/office/2020/mipLabelMetadata">
  <clbl:label id="{37f4b8a2-ad4f-41b5-9a91-284d2cc38f56}" enabled="1" method="Standard" siteId="{70de1992-07c6-480f-a318-a1afcba03983}" contentBits="0" removed="0"/>
</clbl:labelList>
</file>

<file path=docProps/app.xml><?xml version="1.0" encoding="utf-8"?>
<Properties xmlns="http://schemas.openxmlformats.org/officeDocument/2006/extended-properties" xmlns:vt="http://schemas.openxmlformats.org/officeDocument/2006/docPropsVTypes">
  <TotalTime>1542</TotalTime>
  <Words>1116</Words>
  <Application>Microsoft Office PowerPoint</Application>
  <PresentationFormat>Widescreen</PresentationFormat>
  <Paragraphs>119</Paragraphs>
  <Slides>18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Arial</vt:lpstr>
      <vt:lpstr>Calibri</vt:lpstr>
      <vt:lpstr>Calibri Light</vt:lpstr>
      <vt:lpstr>Lato</vt:lpstr>
      <vt:lpstr>Times New Roman</vt:lpstr>
      <vt:lpstr>Office Theme</vt:lpstr>
      <vt:lpstr>Visualizing and Predicting Crime in Los Angeles </vt:lpstr>
      <vt:lpstr>AGENDA</vt:lpstr>
      <vt:lpstr>Introduction </vt:lpstr>
      <vt:lpstr>Motivation:</vt:lpstr>
      <vt:lpstr>Data Overview</vt:lpstr>
      <vt:lpstr>Data Cleaning and Wrangling</vt:lpstr>
      <vt:lpstr>RESEARCH QUESTIONS </vt:lpstr>
      <vt:lpstr>Research Questions </vt:lpstr>
      <vt:lpstr>From the yearly crime trend chart, we observe: Crimes increased steadily from 2020 to 2022. Peak in 2022 – highest number of crimes recorded (~15,000 incidents). Slight decrease in 2023 — but still high. Sharp decline in 2024.</vt:lpstr>
      <vt:lpstr>2. Which parts of Los Angeles have the highest crime rates, and what kinds of crimes are most prevalent there?</vt:lpstr>
      <vt:lpstr>Most prevalent types of crimes in top 3 crime hotspots</vt:lpstr>
      <vt:lpstr>3. Is it possible to anticipate the sort of crime based on location and time ?</vt:lpstr>
      <vt:lpstr>4. To what extent can Los Angeles crime categories be predicted using classification methods such as logistic Regression ?</vt:lpstr>
      <vt:lpstr> RANDOM FOREST MODEL</vt:lpstr>
      <vt:lpstr>Model Comparision</vt:lpstr>
      <vt:lpstr>Conclusions and Recommondations</vt:lpstr>
      <vt:lpstr>                   Thank you</vt:lpstr>
      <vt:lpstr>Any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pallavi kondra</dc:creator>
  <cp:lastModifiedBy>Anantha, Amrutha Vamshi Goud</cp:lastModifiedBy>
  <cp:revision>7</cp:revision>
  <dcterms:created xsi:type="dcterms:W3CDTF">2025-04-28T03:24:12Z</dcterms:created>
  <dcterms:modified xsi:type="dcterms:W3CDTF">2025-05-06T00:21:08Z</dcterms:modified>
</cp:coreProperties>
</file>