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82" r:id="rId3"/>
    <p:sldId id="257" r:id="rId4"/>
    <p:sldId id="258" r:id="rId5"/>
    <p:sldId id="259" r:id="rId6"/>
    <p:sldId id="281" r:id="rId7"/>
    <p:sldId id="265" r:id="rId8"/>
    <p:sldId id="266" r:id="rId9"/>
    <p:sldId id="267" r:id="rId10"/>
    <p:sldId id="268" r:id="rId11"/>
    <p:sldId id="269" r:id="rId12"/>
    <p:sldId id="283" r:id="rId13"/>
    <p:sldId id="284" r:id="rId14"/>
    <p:sldId id="285" r:id="rId15"/>
    <p:sldId id="286" r:id="rId16"/>
    <p:sldId id="287" r:id="rId17"/>
    <p:sldId id="288" r:id="rId18"/>
    <p:sldId id="289"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5C5AA-C76F-4B3D-98C9-70497E7112D2}"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8DC79-622D-4007-846D-209C2CBEB8B8}" type="slidenum">
              <a:rPr lang="en-US" smtClean="0"/>
              <a:t>‹#›</a:t>
            </a:fld>
            <a:endParaRPr lang="en-US"/>
          </a:p>
        </p:txBody>
      </p:sp>
    </p:spTree>
    <p:extLst>
      <p:ext uri="{BB962C8B-B14F-4D97-AF65-F5344CB8AC3E}">
        <p14:creationId xmlns:p14="http://schemas.microsoft.com/office/powerpoint/2010/main" val="320683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3</a:t>
            </a:fld>
            <a:endParaRPr lang="en-US"/>
          </a:p>
        </p:txBody>
      </p:sp>
    </p:spTree>
    <p:extLst>
      <p:ext uri="{BB962C8B-B14F-4D97-AF65-F5344CB8AC3E}">
        <p14:creationId xmlns:p14="http://schemas.microsoft.com/office/powerpoint/2010/main" val="364873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6</a:t>
            </a:fld>
            <a:endParaRPr lang="en-US"/>
          </a:p>
        </p:txBody>
      </p:sp>
    </p:spTree>
    <p:extLst>
      <p:ext uri="{BB962C8B-B14F-4D97-AF65-F5344CB8AC3E}">
        <p14:creationId xmlns:p14="http://schemas.microsoft.com/office/powerpoint/2010/main" val="33059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2106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465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411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0493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258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6264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781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5341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7720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73785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21-10-2023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901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21-10-2023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9963518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219865" y="1504417"/>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lgn="ctr"/>
            <a:r>
              <a:rPr lang="en-IN" sz="3600" b="1" dirty="0">
                <a:latin typeface="Times New Roman" panose="02020603050405020304" pitchFamily="18" charset="0"/>
                <a:cs typeface="Times New Roman" panose="02020603050405020304" pitchFamily="18" charset="0"/>
              </a:rPr>
              <a:t>MULTIPLE DISEASE DETECTION (DIABETES, CHRONIC KIDNEY, LEVER DISEASE</a:t>
            </a:r>
            <a:r>
              <a:rPr lang="en-IN" sz="3600" b="1">
                <a:latin typeface="Times New Roman" panose="02020603050405020304" pitchFamily="18" charset="0"/>
                <a:cs typeface="Times New Roman" panose="02020603050405020304" pitchFamily="18" charset="0"/>
              </a:rPr>
              <a:t>, </a:t>
            </a:r>
            <a:r>
              <a:rPr lang="en-IN" sz="3600" b="1" smtClean="0">
                <a:latin typeface="Times New Roman" panose="02020603050405020304" pitchFamily="18" charset="0"/>
                <a:cs typeface="Times New Roman" panose="02020603050405020304" pitchFamily="18" charset="0"/>
              </a:rPr>
              <a:t>BREAST,SKIN </a:t>
            </a:r>
            <a:r>
              <a:rPr lang="en-IN" sz="3600" b="1" dirty="0">
                <a:latin typeface="Times New Roman" panose="02020603050405020304" pitchFamily="18" charset="0"/>
                <a:cs typeface="Times New Roman" panose="02020603050405020304" pitchFamily="18" charset="0"/>
              </a:rPr>
              <a:t>CANCER)</a:t>
            </a:r>
            <a:endParaRPr lang="en-US" sz="3600"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48249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 xmlns:a16="http://schemas.microsoft.com/office/drawing/2014/main"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35594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10795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273" y="502511"/>
            <a:ext cx="1159292" cy="284693"/>
          </a:xfrm>
          <a:prstGeom prst="rect">
            <a:avLst/>
          </a:prstGeom>
        </p:spPr>
        <p:txBody>
          <a:bodyPr wrap="none">
            <a:spAutoFit/>
          </a:bodyPr>
          <a:lstStyle/>
          <a:p>
            <a:pPr>
              <a:lnSpc>
                <a:spcPts val="1500"/>
              </a:lnSpc>
            </a:pPr>
            <a:r>
              <a:rPr lang="en-IN"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20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521273" y="999531"/>
            <a:ext cx="11256745" cy="2334806"/>
          </a:xfrm>
          <a:prstGeom prst="rect">
            <a:avLst/>
          </a:prstGeom>
        </p:spPr>
        <p:txBody>
          <a:bodyPr wrap="square">
            <a:spAutoFit/>
          </a:bodyPr>
          <a:lstStyle/>
          <a:p>
            <a:pPr algn="just">
              <a:lnSpc>
                <a:spcPct val="200000"/>
              </a:lnSpc>
            </a:pPr>
            <a:r>
              <a:rPr lang="en-IN" sz="1500" dirty="0">
                <a:latin typeface="Times New Roman" panose="02020603050405020304" pitchFamily="18" charset="0"/>
                <a:ea typeface="Calibri" panose="020F0502020204030204" pitchFamily="34" charset="0"/>
              </a:rPr>
              <a:t>Extreme Gradient Boosting (XGBoost) is a scalable, distributed gradient-boosted decision tree (GBDT) machine learning framework. It is the top machine learning package for regression, classification, and ranking tasks, and it supports parallel tree boosting.To understand XGBoost, you must first understand the machine learning ideas and methods on which it is based: supervised machine learning, decision trees, ensemble learning, and gradient boosting.Supervised machine learning use algorithms to train a model to detect patterns in a dataset containing labels and features, and then employs the trained model to predict the labels on the features of a new </a:t>
            </a:r>
            <a:r>
              <a:rPr lang="en-IN" sz="1500" dirty="0" smtClean="0">
                <a:latin typeface="Times New Roman" panose="02020603050405020304" pitchFamily="18" charset="0"/>
                <a:ea typeface="Calibri" panose="020F0502020204030204" pitchFamily="34" charset="0"/>
              </a:rPr>
              <a:t>dataset.</a:t>
            </a:r>
            <a:endParaRPr lang="en-US" sz="15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177845" y="3797181"/>
            <a:ext cx="5943600" cy="2543175"/>
          </a:xfrm>
          <a:prstGeom prst="rect">
            <a:avLst/>
          </a:prstGeom>
        </p:spPr>
      </p:pic>
    </p:spTree>
    <p:extLst>
      <p:ext uri="{BB962C8B-B14F-4D97-AF65-F5344CB8AC3E}">
        <p14:creationId xmlns:p14="http://schemas.microsoft.com/office/powerpoint/2010/main" val="426941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277" y="342416"/>
            <a:ext cx="11200263" cy="1873141"/>
          </a:xfrm>
          <a:prstGeom prst="rect">
            <a:avLst/>
          </a:prstGeom>
        </p:spPr>
        <p:txBody>
          <a:bodyPr wrap="square">
            <a:spAutoFit/>
          </a:bodyPr>
          <a:lstStyle/>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By evaluating a tree of if-then-else true/false feature questions and estimating the minimum number of questions required to assess the probability of making a correct decision, decision trees generate a model that predicts the label. Decision trees can be used to predict a category or a continuous numeric value using classification or regression. A decision tree is used in the basic example below to predict a property price (the label) based on the size and number of bedrooms (the features).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369859" y="2512241"/>
            <a:ext cx="5943600" cy="1364615"/>
          </a:xfrm>
          <a:prstGeom prst="rect">
            <a:avLst/>
          </a:prstGeom>
        </p:spPr>
      </p:pic>
      <p:sp>
        <p:nvSpPr>
          <p:cNvPr id="4" name="Rectangle 3"/>
          <p:cNvSpPr/>
          <p:nvPr/>
        </p:nvSpPr>
        <p:spPr>
          <a:xfrm>
            <a:off x="441277" y="4180471"/>
            <a:ext cx="11295798" cy="1411477"/>
          </a:xfrm>
          <a:prstGeom prst="rect">
            <a:avLst/>
          </a:prstGeom>
        </p:spPr>
        <p:txBody>
          <a:bodyPr wrap="square">
            <a:spAutoFit/>
          </a:bodyPr>
          <a:lstStyle/>
          <a:p>
            <a:pPr algn="just">
              <a:lnSpc>
                <a:spcPct val="200000"/>
              </a:lnSpc>
              <a:tabLst>
                <a:tab pos="1733550" algn="l"/>
              </a:tabLst>
            </a:pPr>
            <a:r>
              <a:rPr lang="en-IN" sz="1500" dirty="0">
                <a:latin typeface="Times New Roman" panose="02020603050405020304" pitchFamily="18" charset="0"/>
                <a:ea typeface="Times New Roman" panose="02020603050405020304" pitchFamily="18" charset="0"/>
                <a:cs typeface="Times New Roman" panose="02020603050405020304" pitchFamily="18" charset="0"/>
              </a:rPr>
              <a:t>Gradient Boosting Decision Trees (GBDT) is a decision tree ensemble learning algorithm for classification and regression that is similar to random forest. To create a better model, ensemble learning techniques mix different machine learning methods.Both random forest and GBDT construct a model from multiple decision trees. The distinction is in how the trees are constructed and joined.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319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292823" y="829883"/>
            <a:ext cx="6912591" cy="1895475"/>
          </a:xfrm>
          <a:prstGeom prst="rect">
            <a:avLst/>
          </a:prstGeom>
        </p:spPr>
      </p:pic>
      <p:sp>
        <p:nvSpPr>
          <p:cNvPr id="3" name="Rectangle 2"/>
          <p:cNvSpPr/>
          <p:nvPr/>
        </p:nvSpPr>
        <p:spPr>
          <a:xfrm>
            <a:off x="736979" y="3524301"/>
            <a:ext cx="10454185" cy="1406988"/>
          </a:xfrm>
          <a:prstGeom prst="rect">
            <a:avLst/>
          </a:prstGeom>
        </p:spPr>
        <p:txBody>
          <a:bodyPr wrap="square">
            <a:spAutoFit/>
          </a:bodyPr>
          <a:lstStyle/>
          <a:p>
            <a:pPr algn="just">
              <a:lnSpc>
                <a:spcPct val="200000"/>
              </a:lnSpc>
              <a:tabLst>
                <a:tab pos="1733550" algn="l"/>
              </a:tabLs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Random forest uses a technique called bagging to build full decision trees in parallel from random bootstrap samples of the data set. The final prediction is an average of all of the decision tree predictions.</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5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102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863" y="436739"/>
            <a:ext cx="2719271" cy="400110"/>
          </a:xfrm>
          <a:prstGeom prst="rect">
            <a:avLst/>
          </a:prstGeom>
        </p:spPr>
        <p:txBody>
          <a:bodyPr wrap="none">
            <a:spAutoFit/>
          </a:bodyPr>
          <a:lstStyle/>
          <a:p>
            <a:r>
              <a:rPr lang="en-US" sz="2000" b="1" dirty="0">
                <a:solidFill>
                  <a:srgbClr val="222222"/>
                </a:solidFill>
                <a:latin typeface="Times New Roman" panose="02020603050405020304" pitchFamily="18" charset="0"/>
                <a:cs typeface="Times New Roman" panose="02020603050405020304" pitchFamily="18" charset="0"/>
              </a:rPr>
              <a:t>3</a:t>
            </a:r>
            <a:r>
              <a:rPr lang="en-US" sz="2000" b="1" dirty="0" smtClean="0">
                <a:solidFill>
                  <a:srgbClr val="222222"/>
                </a:solidFill>
                <a:latin typeface="Times New Roman" panose="02020603050405020304" pitchFamily="18" charset="0"/>
                <a:cs typeface="Times New Roman" panose="02020603050405020304" pitchFamily="18" charset="0"/>
              </a:rPr>
              <a:t>.AdaBoost Algorithm:</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738863" y="1160918"/>
            <a:ext cx="10839244" cy="1406988"/>
          </a:xfrm>
          <a:prstGeom prst="rect">
            <a:avLst/>
          </a:prstGeom>
        </p:spPr>
        <p:txBody>
          <a:bodyPr wrap="square">
            <a:spAutoFit/>
          </a:bodyPr>
          <a:lstStyle/>
          <a:p>
            <a:pPr algn="just">
              <a:lnSpc>
                <a:spcPct val="200000"/>
              </a:lnSpc>
            </a:pP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also called Adaptive Boosting is a technique in Machine Learning used as an Ensemble Method. The most common algorithm used with </a:t>
            </a: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is decision trees with one level that means with Decision trees with only 1 split. These trees are also called Decision Stumps.</a:t>
            </a:r>
            <a:endParaRPr lang="en-US" sz="1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190" y="2678538"/>
            <a:ext cx="6828589" cy="3632111"/>
          </a:xfrm>
          <a:prstGeom prst="rect">
            <a:avLst/>
          </a:prstGeom>
        </p:spPr>
      </p:pic>
    </p:spTree>
    <p:extLst>
      <p:ext uri="{BB962C8B-B14F-4D97-AF65-F5344CB8AC3E}">
        <p14:creationId xmlns:p14="http://schemas.microsoft.com/office/powerpoint/2010/main" val="648300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500516"/>
            <a:ext cx="10972800" cy="2330318"/>
          </a:xfrm>
          <a:prstGeom prst="rect">
            <a:avLst/>
          </a:prstGeom>
        </p:spPr>
        <p:txBody>
          <a:bodyPr wrap="square">
            <a:spAutoFit/>
          </a:bodyPr>
          <a:lstStyle/>
          <a:p>
            <a:pPr algn="just">
              <a:lnSpc>
                <a:spcPct val="200000"/>
              </a:lnSpc>
            </a:pPr>
            <a:r>
              <a:rPr lang="en-US" sz="1500" dirty="0" err="1" smtClean="0">
                <a:solidFill>
                  <a:srgbClr val="444444"/>
                </a:solidFill>
                <a:latin typeface="Times New Roman" panose="02020603050405020304" pitchFamily="18" charset="0"/>
                <a:cs typeface="Times New Roman" panose="02020603050405020304" pitchFamily="18" charset="0"/>
              </a:rPr>
              <a:t>AdaBoost</a:t>
            </a:r>
            <a:r>
              <a:rPr lang="en-US" sz="1500" dirty="0" smtClean="0">
                <a:solidFill>
                  <a:srgbClr val="444444"/>
                </a:solidFill>
                <a:latin typeface="Times New Roman" panose="02020603050405020304" pitchFamily="18" charset="0"/>
                <a:cs typeface="Times New Roman" panose="02020603050405020304" pitchFamily="18" charset="0"/>
              </a:rPr>
              <a:t> </a:t>
            </a:r>
            <a:r>
              <a:rPr lang="en-US" sz="1500" dirty="0">
                <a:solidFill>
                  <a:srgbClr val="444444"/>
                </a:solidFill>
                <a:latin typeface="Times New Roman" panose="02020603050405020304" pitchFamily="18" charset="0"/>
                <a:cs typeface="Times New Roman" panose="02020603050405020304" pitchFamily="18" charset="0"/>
              </a:rPr>
              <a:t>algorithm, short for Adaptive Boosting, is a </a:t>
            </a:r>
            <a:r>
              <a:rPr lang="en-US" sz="1500" dirty="0">
                <a:latin typeface="Times New Roman" panose="02020603050405020304" pitchFamily="18" charset="0"/>
                <a:cs typeface="Times New Roman" panose="02020603050405020304" pitchFamily="18" charset="0"/>
              </a:rPr>
              <a:t>Boosting technique</a:t>
            </a:r>
            <a:r>
              <a:rPr lang="en-US" sz="1500" dirty="0">
                <a:solidFill>
                  <a:srgbClr val="444444"/>
                </a:solidFill>
                <a:latin typeface="Times New Roman" panose="02020603050405020304" pitchFamily="18" charset="0"/>
                <a:cs typeface="Times New Roman" panose="02020603050405020304" pitchFamily="18" charset="0"/>
              </a:rPr>
              <a:t> used as an Ensemble Method in </a:t>
            </a:r>
            <a:r>
              <a:rPr lang="en-US" sz="1500" dirty="0">
                <a:latin typeface="Times New Roman" panose="02020603050405020304" pitchFamily="18" charset="0"/>
                <a:cs typeface="Times New Roman" panose="02020603050405020304" pitchFamily="18" charset="0"/>
              </a:rPr>
              <a:t>Machine Learning</a:t>
            </a:r>
            <a:r>
              <a:rPr lang="en-US" sz="1500" dirty="0">
                <a:solidFill>
                  <a:srgbClr val="444444"/>
                </a:solidFill>
                <a:latin typeface="Times New Roman" panose="02020603050405020304" pitchFamily="18" charset="0"/>
                <a:cs typeface="Times New Roman" panose="02020603050405020304" pitchFamily="18" charset="0"/>
              </a:rPr>
              <a:t>. It is called Adaptive Boosting as the weights are re-assigned to each instance, with higher weights assigned to incorrectly classified instances. Boosting is used to reduce bias as well as variance for </a:t>
            </a:r>
            <a:r>
              <a:rPr lang="en-US" sz="1500" dirty="0">
                <a:latin typeface="Times New Roman" panose="02020603050405020304" pitchFamily="18" charset="0"/>
                <a:cs typeface="Times New Roman" panose="02020603050405020304" pitchFamily="18" charset="0"/>
              </a:rPr>
              <a:t>supervised learning</a:t>
            </a:r>
            <a:r>
              <a:rPr lang="en-US" sz="1500" dirty="0">
                <a:solidFill>
                  <a:srgbClr val="444444"/>
                </a:solidFill>
                <a:latin typeface="Times New Roman" panose="02020603050405020304" pitchFamily="18" charset="0"/>
                <a:cs typeface="Times New Roman" panose="02020603050405020304" pitchFamily="18" charset="0"/>
              </a:rPr>
              <a:t>. It works on the principle of learners growing sequentially. Except for the first, each subsequent learner is grown from previously grown learners. In simple words, weak learners are converted into strong ones. The </a:t>
            </a:r>
            <a:r>
              <a:rPr lang="en-US" sz="1500" dirty="0" err="1">
                <a:solidFill>
                  <a:srgbClr val="444444"/>
                </a:solidFill>
                <a:latin typeface="Times New Roman" panose="02020603050405020304" pitchFamily="18" charset="0"/>
                <a:cs typeface="Times New Roman" panose="02020603050405020304" pitchFamily="18" charset="0"/>
              </a:rPr>
              <a:t>AdaBoost</a:t>
            </a:r>
            <a:r>
              <a:rPr lang="en-US" sz="1500" dirty="0">
                <a:solidFill>
                  <a:srgbClr val="444444"/>
                </a:solidFill>
                <a:latin typeface="Times New Roman" panose="02020603050405020304" pitchFamily="18" charset="0"/>
                <a:cs typeface="Times New Roman" panose="02020603050405020304" pitchFamily="18" charset="0"/>
              </a:rPr>
              <a:t> algorithm works on the same principle as boosting with a slight difference. Let’s discuss this difference in detail.</a:t>
            </a:r>
            <a:endParaRPr lang="en-US" sz="1500" dirty="0">
              <a:latin typeface="Times New Roman" panose="02020603050405020304" pitchFamily="18" charset="0"/>
              <a:cs typeface="Times New Roman" panose="02020603050405020304" pitchFamily="18" charset="0"/>
            </a:endParaRPr>
          </a:p>
        </p:txBody>
      </p:sp>
      <p:sp>
        <p:nvSpPr>
          <p:cNvPr id="3" name="Rectangle 2"/>
          <p:cNvSpPr/>
          <p:nvPr/>
        </p:nvSpPr>
        <p:spPr>
          <a:xfrm>
            <a:off x="437882" y="3036082"/>
            <a:ext cx="10972800" cy="3715312"/>
          </a:xfrm>
          <a:prstGeom prst="rect">
            <a:avLst/>
          </a:prstGeom>
        </p:spPr>
        <p:txBody>
          <a:bodyPr wrap="square">
            <a:spAutoFit/>
          </a:bodyPr>
          <a:lstStyle/>
          <a:p>
            <a:pPr algn="just">
              <a:lnSpc>
                <a:spcPct val="200000"/>
              </a:lnSpc>
            </a:pPr>
            <a:r>
              <a:rPr lang="en-US" sz="1500" dirty="0" smtClean="0">
                <a:solidFill>
                  <a:srgbClr val="444444"/>
                </a:solidFill>
                <a:latin typeface="Times New Roman" panose="02020603050405020304" pitchFamily="18" charset="0"/>
                <a:cs typeface="Times New Roman" panose="02020603050405020304" pitchFamily="18" charset="0"/>
              </a:rPr>
              <a:t>Let </a:t>
            </a:r>
            <a:r>
              <a:rPr lang="en-US" sz="1500" dirty="0">
                <a:solidFill>
                  <a:srgbClr val="444444"/>
                </a:solidFill>
                <a:latin typeface="Times New Roman" panose="02020603050405020304" pitchFamily="18" charset="0"/>
                <a:cs typeface="Times New Roman" panose="02020603050405020304" pitchFamily="18" charset="0"/>
              </a:rPr>
              <a:t>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r>
              <a:rPr lang="en-US" sz="1500" dirty="0" smtClean="0">
                <a:solidFill>
                  <a:srgbClr val="444444"/>
                </a:solidFill>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These data science challenges give a global forum for learning, researching, and solving corporate and government problems. Boosting algorithms combine many low accuracy (weak) models to produce high accuracy (strong) models. It may be used in a variety of fields, including credit, insurance, marketing, and sales. Machine learning techniques such as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Gradient Boosting, and </a:t>
            </a:r>
            <a:r>
              <a:rPr lang="en-IN" sz="1500" dirty="0" err="1">
                <a:latin typeface="Times New Roman" panose="02020603050405020304" pitchFamily="18" charset="0"/>
                <a:cs typeface="Times New Roman" panose="02020603050405020304" pitchFamily="18" charset="0"/>
              </a:rPr>
              <a:t>XGBoost</a:t>
            </a:r>
            <a:r>
              <a:rPr lang="en-IN" sz="1500" dirty="0">
                <a:latin typeface="Times New Roman" panose="02020603050405020304" pitchFamily="18" charset="0"/>
                <a:cs typeface="Times New Roman" panose="02020603050405020304" pitchFamily="18" charset="0"/>
              </a:rPr>
              <a:t> are extensively utilized to win data science contests. In this course, you will learn about the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ensemble boosting method.</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61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969" y="645082"/>
            <a:ext cx="11213527" cy="6001643"/>
          </a:xfrm>
          <a:prstGeom prst="rect">
            <a:avLst/>
          </a:prstGeom>
        </p:spPr>
        <p:txBody>
          <a:bodyPr wrap="square">
            <a:spAutoFit/>
          </a:bodyPr>
          <a:lstStyle/>
          <a:p>
            <a:pPr algn="just">
              <a:lnSpc>
                <a:spcPct val="200000"/>
              </a:lnSpc>
            </a:pPr>
            <a:r>
              <a:rPr lang="en-US" sz="1600" b="1" dirty="0" smtClean="0">
                <a:latin typeface="Times New Roman" panose="02020603050405020304" pitchFamily="18" charset="0"/>
                <a:cs typeface="Times New Roman" panose="02020603050405020304" pitchFamily="18" charset="0"/>
              </a:rPr>
              <a:t>CATBOOST:</a:t>
            </a:r>
            <a:endParaRPr lang="en-US" sz="1600" b="1" dirty="0">
              <a:latin typeface="Times New Roman" panose="02020603050405020304" pitchFamily="18" charset="0"/>
              <a:cs typeface="Times New Roman" panose="02020603050405020304" pitchFamily="18" charset="0"/>
            </a:endParaRPr>
          </a:p>
          <a:p>
            <a:pPr algn="just">
              <a:lnSpc>
                <a:spcPct val="200000"/>
              </a:lnSpc>
            </a:pPr>
            <a:endParaRPr lang="en-US" sz="1600" dirty="0">
              <a:solidFill>
                <a:srgbClr val="610B38"/>
              </a:solidFill>
              <a:latin typeface="Times New Roman" panose="02020603050405020304" pitchFamily="18" charset="0"/>
              <a:cs typeface="Times New Roman" panose="02020603050405020304" pitchFamily="18" charset="0"/>
            </a:endParaRPr>
          </a:p>
          <a:p>
            <a:pPr algn="just">
              <a:lnSpc>
                <a:spcPct val="200000"/>
              </a:lnSpc>
            </a:pPr>
            <a:r>
              <a:rPr lang="en-US" sz="1600" b="1"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or Categorical Boosting is an open-source boosting library developed by </a:t>
            </a:r>
            <a:r>
              <a:rPr lang="en-US" sz="1600" dirty="0" err="1">
                <a:latin typeface="Times New Roman" panose="02020603050405020304" pitchFamily="18" charset="0"/>
                <a:cs typeface="Times New Roman" panose="02020603050405020304" pitchFamily="18" charset="0"/>
              </a:rPr>
              <a:t>Yandex</a:t>
            </a:r>
            <a:r>
              <a:rPr lang="en-US" sz="1600" dirty="0">
                <a:latin typeface="Times New Roman" panose="02020603050405020304" pitchFamily="18" charset="0"/>
                <a:cs typeface="Times New Roman" panose="02020603050405020304" pitchFamily="18" charset="0"/>
              </a:rPr>
              <a:t>. In addition to regression and classification,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can be used in ranking, recommendation systems, forecasting and even personal assistants</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pPr algn="just" fontAlgn="base">
              <a:lnSpc>
                <a:spcPct val="200000"/>
              </a:lnSpc>
            </a:pPr>
            <a:r>
              <a:rPr lang="en-US" sz="1600" b="1" dirty="0">
                <a:latin typeface="Times New Roman" panose="02020603050405020304" pitchFamily="18" charset="0"/>
                <a:cs typeface="Times New Roman" panose="02020603050405020304" pitchFamily="18" charset="0"/>
              </a:rPr>
              <a:t>Handling categorical features:</a:t>
            </a:r>
          </a:p>
          <a:p>
            <a:pPr algn="just" fontAlgn="base">
              <a:lnSpc>
                <a:spcPct val="200000"/>
              </a:lnSpc>
            </a:pPr>
            <a:r>
              <a:rPr lang="en-US" sz="1600" dirty="0">
                <a:latin typeface="Times New Roman" panose="02020603050405020304" pitchFamily="18" charset="0"/>
                <a:cs typeface="Times New Roman" panose="02020603050405020304" pitchFamily="18" charset="0"/>
              </a:rPr>
              <a:t>Often datasets contain categorical features and there are various techniques to handle categorical features in boosted trees. Unlike other gradient boosting algorithms (require numeric data),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automatically handles categorical features</a:t>
            </a:r>
            <a:r>
              <a:rPr lang="en-US" sz="1600" dirty="0">
                <a:latin typeface="Times New Roman" panose="02020603050405020304" pitchFamily="18" charset="0"/>
                <a:cs typeface="Times New Roman" panose="02020603050405020304" pitchFamily="18" charset="0"/>
              </a:rPr>
              <a:t>. One of the most common techniques for handling categorical data is one-hot encoding, but it becomes infeasible with many features. To tackle this, features are grouped in categories by target statistics (estimate target value for each category). Target statistics can be calculated in different ways: Greedy, Hold out, Leave one out and Ordered.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uses </a:t>
            </a:r>
            <a:r>
              <a:rPr lang="en-US" sz="1600" b="1" dirty="0">
                <a:latin typeface="Times New Roman" panose="02020603050405020304" pitchFamily="18" charset="0"/>
                <a:cs typeface="Times New Roman" panose="02020603050405020304" pitchFamily="18" charset="0"/>
              </a:rPr>
              <a:t>Ordered</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target statistics.</a:t>
            </a:r>
            <a:r>
              <a:rPr lang="en-US" sz="1600" dirty="0">
                <a:latin typeface="Times New Roman" panose="02020603050405020304" pitchFamily="18" charset="0"/>
                <a:cs typeface="Times New Roman" panose="02020603050405020304" pitchFamily="18" charset="0"/>
              </a:rPr>
              <a:t> </a:t>
            </a:r>
          </a:p>
          <a:p>
            <a:pPr algn="just">
              <a:lnSpc>
                <a:spcPct val="200000"/>
              </a:lnSpc>
            </a:pPr>
            <a:endParaRPr lang="en-US" sz="1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6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872211"/>
            <a:ext cx="12192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The greedy approach takes an average of the target for a category group. But it suffers from target leakage as the target value is being used to calculate a representation for the categorical variables and then using those features for prediction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is calculated using target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The Holdout method tries to reduce this by partitioning the training data set. But this significantly reduces the effective use of training data. Leave one out excludes the target sample but is not very effective. Ordered target statistics are inspired by Online Learning algorithms which get the training examples sequentially in time. It introduces artificial time, that is, a random permutation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of the training examples. It will only rely on the training examples encountered in its past (samples occurred before that particular sample in the artificial time) thereby avoiding target leakage. </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1600" b="1" dirty="0" err="1">
                <a:latin typeface="Times New Roman" panose="02020603050405020304" pitchFamily="18" charset="0"/>
                <a:cs typeface="Times New Roman" panose="02020603050405020304" pitchFamily="18" charset="0"/>
              </a:rPr>
              <a:t>CatBoost</a:t>
            </a:r>
            <a:r>
              <a:rPr lang="en-US" sz="1600" b="1" dirty="0">
                <a:latin typeface="Times New Roman" panose="02020603050405020304" pitchFamily="18" charset="0"/>
                <a:cs typeface="Times New Roman" panose="02020603050405020304" pitchFamily="18" charset="0"/>
              </a:rPr>
              <a:t> advantages</a:t>
            </a:r>
          </a:p>
          <a:p>
            <a:pPr algn="just">
              <a:lnSpc>
                <a:spcPct val="150000"/>
              </a:lnSpc>
            </a:pP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implements oblivious decision trees (binary tree in which same features are used to make left and right split for each level of the tree) thereby restricting the features split per level to one, which help in decreasing prediction time.</a:t>
            </a:r>
          </a:p>
          <a:p>
            <a:pPr algn="just">
              <a:lnSpc>
                <a:spcPct val="150000"/>
              </a:lnSpc>
            </a:pPr>
            <a:r>
              <a:rPr lang="en-US" sz="1600" dirty="0">
                <a:latin typeface="Times New Roman" panose="02020603050405020304" pitchFamily="18" charset="0"/>
                <a:cs typeface="Times New Roman" panose="02020603050405020304" pitchFamily="18" charset="0"/>
              </a:rPr>
              <a:t>It handles categorical features effectively by ordered target statistics.</a:t>
            </a:r>
          </a:p>
          <a:p>
            <a:pPr algn="just">
              <a:lnSpc>
                <a:spcPct val="150000"/>
              </a:lnSpc>
            </a:pPr>
            <a:r>
              <a:rPr lang="en-US" sz="1600" dirty="0">
                <a:latin typeface="Times New Roman" panose="02020603050405020304" pitchFamily="18" charset="0"/>
                <a:cs typeface="Times New Roman" panose="02020603050405020304" pitchFamily="18" charset="0"/>
              </a:rPr>
              <a:t>It is easy to use with packages in R and Python.</a:t>
            </a:r>
          </a:p>
          <a:p>
            <a:pPr algn="just">
              <a:lnSpc>
                <a:spcPct val="150000"/>
              </a:lnSpc>
            </a:pPr>
            <a:r>
              <a:rPr lang="en-US" sz="1600" dirty="0">
                <a:latin typeface="Times New Roman" panose="02020603050405020304" pitchFamily="18" charset="0"/>
                <a:cs typeface="Times New Roman" panose="02020603050405020304" pitchFamily="18" charset="0"/>
              </a:rPr>
              <a:t>It has effective usage with default parameters thereby reducing the time needed for parameter tuning.</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AutoShape 6" descr="\hat{x}_k^i   "/>
          <p:cNvSpPr>
            <a:spLocks noChangeAspect="1" noChangeArrowheads="1"/>
          </p:cNvSpPr>
          <p:nvPr/>
        </p:nvSpPr>
        <p:spPr bwMode="auto">
          <a:xfrm>
            <a:off x="16467138" y="-411163"/>
            <a:ext cx="247650" cy="295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y_k   "/>
          <p:cNvSpPr>
            <a:spLocks noChangeAspect="1" noChangeArrowheads="1"/>
          </p:cNvSpPr>
          <p:nvPr/>
        </p:nvSpPr>
        <p:spPr bwMode="auto">
          <a:xfrm>
            <a:off x="561975" y="-136525"/>
            <a:ext cx="228600"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sigma   "/>
          <p:cNvSpPr>
            <a:spLocks noChangeAspect="1" noChangeArrowheads="1"/>
          </p:cNvSpPr>
          <p:nvPr/>
        </p:nvSpPr>
        <p:spPr bwMode="auto">
          <a:xfrm>
            <a:off x="8242300" y="46038"/>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80067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r>
              <a:rPr lang="en-IN" sz="1500" dirty="0" smtClean="0">
                <a:latin typeface="Times New Roman" panose="02020603050405020304" pitchFamily="18" charset="0"/>
                <a:cs typeface="Times New Roman" panose="02020603050405020304" pitchFamily="18" charset="0"/>
              </a:rPr>
              <a:t>Flask, </a:t>
            </a:r>
            <a:r>
              <a:rPr lang="en-IN" sz="1500" dirty="0">
                <a:latin typeface="Times New Roman" panose="02020603050405020304" pitchFamily="18" charset="0"/>
                <a:cs typeface="Times New Roman" panose="02020603050405020304" pitchFamily="18" charset="0"/>
              </a:rPr>
              <a:t>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933262" y="3251331"/>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200000"/>
              </a:lnSpc>
            </a:pPr>
            <a:r>
              <a:rPr lang="en-US" sz="2000" b="1"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pPr algn="just">
              <a:lnSpc>
                <a:spcPct val="200000"/>
              </a:lnSpc>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The problem statement is to develop a machine learning model that can accurately detect multiple diseases including diabetes, chronic kidney disease, liver disease, and breast cancer. The model should be trained on relevant medical data such as patient demographics, medical history, symptoms, and diagnostic test results. The goal is to create a system that can aid in early disease detection and diagnosis, potentially improving patient outcomes and reducing healthcare costs. The model should also be robust and generalizable, able to perform accurately on new patient data from different populations and geographic regions.</a:t>
            </a:r>
          </a:p>
          <a:p>
            <a:pPr algn="just">
              <a:lnSpc>
                <a:spcPct val="200000"/>
              </a:lnSpc>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54737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24200" y="1772285"/>
            <a:ext cx="5943600" cy="3313430"/>
          </a:xfrm>
          <a:prstGeom prst="rect">
            <a:avLst/>
          </a:prstGeom>
        </p:spPr>
      </p:pic>
    </p:spTree>
    <p:extLst>
      <p:ext uri="{BB962C8B-B14F-4D97-AF65-F5344CB8AC3E}">
        <p14:creationId xmlns:p14="http://schemas.microsoft.com/office/powerpoint/2010/main" val="69458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35270" y="245661"/>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791568" y="1238042"/>
            <a:ext cx="10713495" cy="5262979"/>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Globally, there is a substantial unmet need to diagnose various diseases effectively. The complexity of the different disease mechanisms and underlying symptoms of the patient population presents massive challenges to developing the early diagnosis tool and effective treatment. Machine Learning (ML) an area of Artificial Intelligence (AI), enables researchers, physicians, and patients to solve some of these issues. Based on relevant research, this review explains how Machine Learning (ML). Early detection and diagnosis of diseases such as diabetes, chronic kidney disease, liver disease, and breast cancer is crucial for improving patient outcomes and reducing healthcare costs. In recent years, machine learning has emerged as a promising tool for disease detection and diagnosis. In this project, we aim to develop a machine learning model for multiple disease detection, which can aid in early disease diagnosis and treatment. The proposed model will be trained on a large dataset of medical records, which includes patient demographics, medical history, symptoms, and diagnostic test results. The dataset will be carefully curated and pre-processed to ensure high data quality and completeness. We will also incorporate relevant features such as genetic markers and lifestyle factors, which have been shown to influence disease risk</a:t>
            </a:r>
            <a:r>
              <a:rPr lang="en-IN"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Machine Learning, Decision tree, </a:t>
            </a:r>
            <a:r>
              <a:rPr lang="en-IN" sz="1600" dirty="0" err="1">
                <a:latin typeface="Times New Roman" panose="02020603050405020304" pitchFamily="18" charset="0"/>
                <a:cs typeface="Times New Roman" panose="02020603050405020304" pitchFamily="18" charset="0"/>
              </a:rPr>
              <a:t>Adaboost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Catboost</a:t>
            </a:r>
            <a:r>
              <a:rPr lang="en-IN" sz="1600" dirty="0">
                <a:latin typeface="Times New Roman" panose="02020603050405020304" pitchFamily="18" charset="0"/>
                <a:cs typeface="Times New Roman" panose="02020603050405020304" pitchFamily="18" charset="0"/>
              </a:rPr>
              <a:t> and ML techniques, evaluation.</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1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8956" y="324894"/>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82139" y="987676"/>
            <a:ext cx="10877266"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600" dirty="0"/>
              <a:t>Multiple Disease Detection is an emerging technology that aims to detect the presence of multiple diseases simultaneously. The technology utilizes advanced data analytics and machine learning algorithms to </a:t>
            </a:r>
            <a:r>
              <a:rPr lang="en-IN" sz="1600" dirty="0" err="1"/>
              <a:t>analyze</a:t>
            </a:r>
            <a:r>
              <a:rPr lang="en-IN" sz="1600" dirty="0"/>
              <a:t> data from multiple sources, such as medical records, lab reports, and imaging studies, to provide a comprehensive diagnosis of multiple </a:t>
            </a:r>
            <a:r>
              <a:rPr lang="en-IN" sz="1600" dirty="0" err="1"/>
              <a:t>diseases.The</a:t>
            </a:r>
            <a:r>
              <a:rPr lang="en-IN" sz="1600" dirty="0"/>
              <a:t> technology has shown great promise in the early detection and management of several chronic diseases, including Diabetes, Chronic Kidney Disease, Liver Disease, and Breast Cancer. These diseases are among the leading causes of morbidity and mortality worldwide, and early detection and intervention can significantly improve patient </a:t>
            </a:r>
            <a:r>
              <a:rPr lang="en-IN" sz="1600" dirty="0" err="1"/>
              <a:t>outcomes.Diabetes</a:t>
            </a:r>
            <a:r>
              <a:rPr lang="en-IN" sz="1600" dirty="0"/>
              <a:t> is a chronic disease characterized by high levels of blood sugar. Early detection of diabetes can prevent complications such as blindness, kidney disease, and nerve damage. Chronic Kidney Disease is a progressive disease that can lead to kidney failure if left untreated. Early detection and management can slow down the progression of the disease and prevent kidney </a:t>
            </a:r>
            <a:r>
              <a:rPr lang="en-IN" sz="1600" dirty="0" err="1"/>
              <a:t>failure.Liver</a:t>
            </a:r>
            <a:r>
              <a:rPr lang="en-IN" sz="1600" dirty="0"/>
              <a:t> Disease is a broad term used to describe any condition that affects the liver. Early detection of liver disease can prevent liver damage and improve liver function.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52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40555" y="764275"/>
            <a:ext cx="11062204" cy="4913194"/>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600" dirty="0">
                <a:latin typeface="Times New Roman" panose="02020603050405020304" pitchFamily="18" charset="0"/>
                <a:cs typeface="Times New Roman" panose="02020603050405020304" pitchFamily="18" charset="0"/>
              </a:rPr>
              <a:t>As technology continues to advance, we can expect to see even more sophisticated tools and techniques for detecting and managing multiple diseases. Within the aging population, the frequency of cancer is increasing dramatically. In addition, multiple genetic and environmental factors lead to common multifactorial diseases, including cardiovascular disease, chronic kidney disease, chronic obstructive pulmonary disease, and metabolic-associated fatty liver disease. In recent years, there has been a growing awareness of the connection between cancer and multifactorial diseases, as well as how one can affect the other, resulting in a vicious cycle. Although the exact mechanistic explanations behind this remain to be fully explored, some progress has been made in uncovering the common pathologic mechanisms. In this review, we focus on the nature of the link between cancer and common multifactorial conditions, as well as specific shared mechanisms, some of which may represent either preventive or therapeutic targets. Rather than organ-specific interactions, we herein focus on the shared mechanisms among the multifactorial diseases, which may explain the increased cancer risk. More research on this subject will highlight the significance of developing new drugs that target multiple systems rather than just one disease.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9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3623549"/>
              </p:ext>
            </p:extLst>
          </p:nvPr>
        </p:nvGraphicFramePr>
        <p:xfrm>
          <a:off x="923610" y="970128"/>
          <a:ext cx="10342367" cy="5906600"/>
        </p:xfrm>
        <a:graphic>
          <a:graphicData uri="http://schemas.openxmlformats.org/drawingml/2006/table">
            <a:tbl>
              <a:tblPr firstRow="1" bandRow="1">
                <a:tableStyleId>{5940675A-B579-460E-94D1-54222C63F5DA}</a:tableStyleId>
              </a:tblPr>
              <a:tblGrid>
                <a:gridCol w="563122">
                  <a:extLst>
                    <a:ext uri="{9D8B030D-6E8A-4147-A177-3AD203B41FA5}">
                      <a16:colId xmlns="" xmlns:a16="http://schemas.microsoft.com/office/drawing/2014/main" val="20000"/>
                    </a:ext>
                  </a:extLst>
                </a:gridCol>
                <a:gridCol w="2534052">
                  <a:extLst>
                    <a:ext uri="{9D8B030D-6E8A-4147-A177-3AD203B41FA5}">
                      <a16:colId xmlns="" xmlns:a16="http://schemas.microsoft.com/office/drawing/2014/main" val="20001"/>
                    </a:ext>
                  </a:extLst>
                </a:gridCol>
                <a:gridCol w="1760751">
                  <a:extLst>
                    <a:ext uri="{9D8B030D-6E8A-4147-A177-3AD203B41FA5}">
                      <a16:colId xmlns="" xmlns:a16="http://schemas.microsoft.com/office/drawing/2014/main" val="20002"/>
                    </a:ext>
                  </a:extLst>
                </a:gridCol>
                <a:gridCol w="3096182">
                  <a:extLst>
                    <a:ext uri="{9D8B030D-6E8A-4147-A177-3AD203B41FA5}">
                      <a16:colId xmlns="" xmlns:a16="http://schemas.microsoft.com/office/drawing/2014/main" val="20003"/>
                    </a:ext>
                  </a:extLst>
                </a:gridCol>
                <a:gridCol w="2388260">
                  <a:extLst>
                    <a:ext uri="{9D8B030D-6E8A-4147-A177-3AD203B41FA5}">
                      <a16:colId xmlns="" xmlns:a16="http://schemas.microsoft.com/office/drawing/2014/main" val="20004"/>
                    </a:ext>
                  </a:extLst>
                </a:gridCol>
              </a:tblGrid>
              <a:tr h="0">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vol. 5, no. 7, pp. 650–653</a:t>
                      </a: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J. L. Scully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‘‘What is a disease?’’ </a:t>
                      </a:r>
                    </a:p>
                  </a:txBody>
                  <a:tcPr anchor="ctr"/>
                </a:tc>
                <a:tc>
                  <a:txBody>
                    <a:bodyPr/>
                    <a:lstStyle/>
                    <a:p>
                      <a:pPr algn="ct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Chronic</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diseases</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 vol. 29, no. 22, pp. 2909–2917, Nov. 2013</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R. </a:t>
                      </a:r>
                      <a:r>
                        <a:rPr lang="en-US" sz="1600" b="0" dirty="0" err="1" smtClean="0">
                          <a:latin typeface="Times New Roman" panose="02020603050405020304" pitchFamily="18" charset="0"/>
                          <a:cs typeface="Times New Roman" panose="02020603050405020304" pitchFamily="18" charset="0"/>
                        </a:rPr>
                        <a:t>Leaman</a:t>
                      </a:r>
                      <a:r>
                        <a:rPr lang="en-US" sz="1600" b="0" dirty="0" smtClean="0">
                          <a:latin typeface="Times New Roman" panose="02020603050405020304" pitchFamily="18" charset="0"/>
                          <a:cs typeface="Times New Roman" panose="02020603050405020304" pitchFamily="18" charset="0"/>
                        </a:rPr>
                        <a:t>, R. </a:t>
                      </a:r>
                      <a:r>
                        <a:rPr lang="en-US" sz="1600" b="0" dirty="0" err="1" smtClean="0">
                          <a:latin typeface="Times New Roman" panose="02020603050405020304" pitchFamily="18" charset="0"/>
                          <a:cs typeface="Times New Roman" panose="02020603050405020304" pitchFamily="18" charset="0"/>
                        </a:rPr>
                        <a:t>Islamaj</a:t>
                      </a: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Dogan</a:t>
                      </a:r>
                      <a:r>
                        <a:rPr lang="en-US" sz="1600" b="0" dirty="0" smtClean="0">
                          <a:latin typeface="Times New Roman" panose="02020603050405020304" pitchFamily="18" charset="0"/>
                          <a:cs typeface="Times New Roman" panose="02020603050405020304" pitchFamily="18" charset="0"/>
                        </a:rPr>
                        <a:t>, and Z. Lu</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 ‘‘</a:t>
                      </a:r>
                      <a:r>
                        <a:rPr lang="en-US" sz="1600" b="0" dirty="0" err="1" smtClean="0">
                          <a:latin typeface="Times New Roman" panose="02020603050405020304" pitchFamily="18" charset="0"/>
                          <a:cs typeface="Times New Roman" panose="02020603050405020304" pitchFamily="18" charset="0"/>
                        </a:rPr>
                        <a:t>DNorm</a:t>
                      </a:r>
                      <a:r>
                        <a:rPr lang="en-US" sz="1600" b="0" dirty="0" smtClean="0">
                          <a:latin typeface="Times New Roman" panose="02020603050405020304" pitchFamily="18" charset="0"/>
                          <a:cs typeface="Times New Roman" panose="02020603050405020304" pitchFamily="18" charset="0"/>
                        </a:rPr>
                        <a:t>: Disease name normalization with pairwise learning to rank,’’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NCBI disease corpus and the MEDIC vocabulary</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 vol. 120, pp. 208–214, Nov. 2014.</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N. Armstrong and P. Hilton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‘‘Doing diagnosis: Whether and how clinicians use a diagnostic tool of uncertain clinical utility,’’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kern="1200" dirty="0" smtClean="0">
                          <a:solidFill>
                            <a:schemeClr val="tx1"/>
                          </a:solidFill>
                          <a:effectLst/>
                          <a:latin typeface="+mn-lt"/>
                          <a:ea typeface="+mn-ea"/>
                          <a:cs typeface="+mn-cs"/>
                        </a:rPr>
                        <a:t>Diagnosis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1474413">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a:t>
                      </a:r>
                      <a:r>
                        <a:rPr lang="nl-NL" sz="1600" dirty="0" smtClean="0">
                          <a:latin typeface="Times New Roman" panose="02020603050405020304" pitchFamily="18" charset="0"/>
                          <a:cs typeface="Times New Roman" panose="02020603050405020304" pitchFamily="18" charset="0"/>
                        </a:rPr>
                        <a:t>vol. 2009, p. 116, Mar. 2009</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t>R. H. </a:t>
                      </a:r>
                      <a:r>
                        <a:rPr lang="en-US" sz="1600" dirty="0" err="1" smtClean="0"/>
                        <a:t>Scheuermann</a:t>
                      </a:r>
                      <a:r>
                        <a:rPr lang="en-US" sz="1600" dirty="0" smtClean="0"/>
                        <a:t>, W. </a:t>
                      </a:r>
                      <a:r>
                        <a:rPr lang="en-US" sz="1600" dirty="0" err="1" smtClean="0"/>
                        <a:t>Ceusters</a:t>
                      </a:r>
                      <a:r>
                        <a:rPr lang="en-US" sz="1600" dirty="0" smtClean="0"/>
                        <a:t>, and B. Smith</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‘‘Toward an ontological treatment of disease and diagnosis,’’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clinical phenotypes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99358" y="241335"/>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394068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 xmlns:a16="http://schemas.microsoft.com/office/drawing/2014/main" id="{EF429721-6F7A-44F4-8A32-2CBA3A706FD4}"/>
              </a:ext>
            </a:extLst>
          </p:cNvPr>
          <p:cNvSpPr/>
          <p:nvPr/>
        </p:nvSpPr>
        <p:spPr>
          <a:xfrm>
            <a:off x="855260" y="1333632"/>
            <a:ext cx="10481480" cy="2971967"/>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existing system of multiple disease detection using machine learning employs algorithms that can analyze medical data and identify patterns to predict the risk of developing diabetes, chronic kidney disease, liver disease, and breast cancer. This system uses various features such as patient demographics, medical history, symptoms, and laboratory test results to generate accurate predictions. By leveraging machine learning techniques, this system can continuously learn and improve its predictive accuracy, providing early detection and potentially life-saving interventions for patients at risk of developing these diseases.</a:t>
            </a:r>
          </a:p>
        </p:txBody>
      </p:sp>
      <p:sp>
        <p:nvSpPr>
          <p:cNvPr id="6" name="TextBox 5">
            <a:extLst>
              <a:ext uri="{FF2B5EF4-FFF2-40B4-BE49-F238E27FC236}">
                <a16:creationId xmlns="" xmlns:a16="http://schemas.microsoft.com/office/drawing/2014/main" id="{1E4843DE-2C3D-4A28-B1A6-D0085E9E13B1}"/>
              </a:ext>
            </a:extLst>
          </p:cNvPr>
          <p:cNvSpPr txBox="1"/>
          <p:nvPr/>
        </p:nvSpPr>
        <p:spPr>
          <a:xfrm>
            <a:off x="855260" y="4640068"/>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0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 xmlns:a16="http://schemas.microsoft.com/office/drawing/2014/main" id="{63CF0535-79C2-41EC-A641-509023C32CF8}"/>
              </a:ext>
            </a:extLst>
          </p:cNvPr>
          <p:cNvSpPr/>
          <p:nvPr/>
        </p:nvSpPr>
        <p:spPr>
          <a:xfrm>
            <a:off x="791571" y="1194986"/>
            <a:ext cx="10764326" cy="2971967"/>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proposed system of multiple disease detection using machine learning involves the development of a model that can accurately detect the presence of four diseases - diabetes, chronic kidney disease, liver disease, and breast cancer - using patient data. The system will use various machine learning algorithms to analyze patient data such as medical history, symptoms, and laboratory test results to identify patterns and predict the likelihood of disease. The system will provide clinicians with accurate and timely information to improve patient outcomes, reduce costs, and optimize healthcare delivery. This will be accomplished through a user-friendly interface and integration with electronic medical records.</a:t>
            </a:r>
          </a:p>
        </p:txBody>
      </p:sp>
      <p:sp>
        <p:nvSpPr>
          <p:cNvPr id="6" name="TextBox 5">
            <a:extLst>
              <a:ext uri="{FF2B5EF4-FFF2-40B4-BE49-F238E27FC236}">
                <a16:creationId xmlns="" xmlns:a16="http://schemas.microsoft.com/office/drawing/2014/main" id="{404ED934-6AFC-418C-B067-0274905E09CD}"/>
              </a:ext>
            </a:extLst>
          </p:cNvPr>
          <p:cNvSpPr txBox="1"/>
          <p:nvPr/>
        </p:nvSpPr>
        <p:spPr>
          <a:xfrm>
            <a:off x="791571" y="4166953"/>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6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230245" y="1661795"/>
            <a:ext cx="5731510" cy="3534410"/>
          </a:xfrm>
          <a:prstGeom prst="rect">
            <a:avLst/>
          </a:prstGeom>
        </p:spPr>
      </p:pic>
    </p:spTree>
    <p:extLst>
      <p:ext uri="{BB962C8B-B14F-4D97-AF65-F5344CB8AC3E}">
        <p14:creationId xmlns:p14="http://schemas.microsoft.com/office/powerpoint/2010/main" val="14875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1868</Words>
  <Application>Microsoft Office PowerPoint</Application>
  <PresentationFormat>Widescreen</PresentationFormat>
  <Paragraphs>107</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 P Likith</cp:lastModifiedBy>
  <cp:revision>48</cp:revision>
  <dcterms:created xsi:type="dcterms:W3CDTF">2022-04-13T10:05:01Z</dcterms:created>
  <dcterms:modified xsi:type="dcterms:W3CDTF">2023-10-21T07:51:20Z</dcterms:modified>
</cp:coreProperties>
</file>