
<file path=[Content_Types].xml><?xml version="1.0" encoding="utf-8"?>
<Types xmlns="http://schemas.openxmlformats.org/package/2006/content-types">
  <Default Extension="fntdata" ContentType="application/x-fontdata"/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notesMasterIdLst>
    <p:notesMasterId r:id="rId12"/>
  </p:notesMasterIdLst>
  <p:sldSz cx="14630400" cy="8229600"/>
  <p:notesSz cx="8229600" cy="14630400"/>
  <p:embeddedFontLst>
    <p:embeddedFont>
      <p:font typeface="Petrona"/>
      <p:regular r:id="rId17"/>
    </p:embeddedFont>
    <p:embeddedFont>
      <p:font typeface="Petrona"/>
      <p:regular r:id="rId18"/>
    </p:embeddedFont>
    <p:embeddedFont>
      <p:font typeface="Petrona"/>
      <p:regular r:id="rId19"/>
    </p:embeddedFont>
    <p:embeddedFont>
      <p:font typeface="Petrona"/>
      <p:regular r:id="rId20"/>
    </p:embeddedFont>
    <p:embeddedFont>
      <p:font typeface="Inter"/>
      <p:regular r:id="rId21"/>
    </p:embeddedFont>
    <p:embeddedFont>
      <p:font typeface="Inter"/>
      <p:regular r:id="rId22"/>
    </p:embeddedFont>
    <p:embeddedFont>
      <p:font typeface="Inter"/>
      <p:regular r:id="rId23"/>
    </p:embeddedFont>
    <p:embeddedFont>
      <p:font typeface="Inter"/>
      <p:regular r:id="rId24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7" Type="http://schemas.openxmlformats.org/officeDocument/2006/relationships/font" Target="fonts/font1.fntdata"/><Relationship Id="rId18" Type="http://schemas.openxmlformats.org/officeDocument/2006/relationships/font" Target="fonts/font2.fntdata"/><Relationship Id="rId19" Type="http://schemas.openxmlformats.org/officeDocument/2006/relationships/font" Target="fonts/font3.fntdata"/><Relationship Id="rId20" Type="http://schemas.openxmlformats.org/officeDocument/2006/relationships/font" Target="fonts/font4.fntdata"/><Relationship Id="rId21" Type="http://schemas.openxmlformats.org/officeDocument/2006/relationships/font" Target="fonts/font5.fntdata"/><Relationship Id="rId22" Type="http://schemas.openxmlformats.org/officeDocument/2006/relationships/font" Target="fonts/font6.fntdata"/><Relationship Id="rId23" Type="http://schemas.openxmlformats.org/officeDocument/2006/relationships/font" Target="fonts/font7.fntdata"/><Relationship Id="rId24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10-1.png"/><Relationship Id="rId2" Type="http://schemas.openxmlformats.org/officeDocument/2006/relationships/image" Target="../media/image-1010-2.png"/><Relationship Id="rId4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11-1.png"/><Relationship Id="rId2" Type="http://schemas.openxmlformats.org/officeDocument/2006/relationships/image" Target="../media/image-1011-2.png"/><Relationship Id="rId4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2-1.png"/><Relationship Id="rId2" Type="http://schemas.openxmlformats.org/officeDocument/2006/relationships/image" Target="../media/image-1002-2.png"/><Relationship Id="rId4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3-1.png"/><Relationship Id="rId2" Type="http://schemas.openxmlformats.org/officeDocument/2006/relationships/image" Target="../media/image-1003-2.png"/><Relationship Id="rId4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4-1.png"/><Relationship Id="rId2" Type="http://schemas.openxmlformats.org/officeDocument/2006/relationships/image" Target="../media/image-1004-2.png"/><Relationship Id="rId4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5-1.png"/><Relationship Id="rId2" Type="http://schemas.openxmlformats.org/officeDocument/2006/relationships/image" Target="../media/image-1005-2.png"/><Relationship Id="rId4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6-1.png"/><Relationship Id="rId2" Type="http://schemas.openxmlformats.org/officeDocument/2006/relationships/image" Target="../media/image-1006-2.png"/><Relationship Id="rId4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7-1.png"/><Relationship Id="rId2" Type="http://schemas.openxmlformats.org/officeDocument/2006/relationships/image" Target="../media/image-1007-2.png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8-1.png"/><Relationship Id="rId2" Type="http://schemas.openxmlformats.org/officeDocument/2006/relationships/image" Target="../media/image-1008-2.png"/><Relationship Id="rId4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9-1.png"/><Relationship Id="rId2" Type="http://schemas.openxmlformats.org/officeDocument/2006/relationships/image" Target="../media/image-1009-2.png"/><Relationship Id="rId4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0-1.png"/><Relationship Id="rId2" Type="http://schemas.openxmlformats.org/officeDocument/2006/relationships/slideLayout" Target="../slideLayouts/slideLayout11.xml"/><Relationship Id="rId3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image" Target="../media/image-3-2.png"/><Relationship Id="rId3" Type="http://schemas.openxmlformats.org/officeDocument/2006/relationships/image" Target="../media/image-3-3.png"/><Relationship Id="rId4" Type="http://schemas.openxmlformats.org/officeDocument/2006/relationships/image" Target="../media/image-3-4.png"/><Relationship Id="rId5" Type="http://schemas.openxmlformats.org/officeDocument/2006/relationships/image" Target="../media/image-3-5.png"/><Relationship Id="rId6" Type="http://schemas.openxmlformats.org/officeDocument/2006/relationships/slideLayout" Target="../slideLayouts/slideLayout4.xml"/><Relationship Id="rId7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slideLayout" Target="../slideLayouts/slideLayout5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image" Target="../media/image-6-2.png"/><Relationship Id="rId3" Type="http://schemas.openxmlformats.org/officeDocument/2006/relationships/image" Target="../media/image-6-3.png"/><Relationship Id="rId4" Type="http://schemas.openxmlformats.org/officeDocument/2006/relationships/image" Target="../media/image-6-4.png"/><Relationship Id="rId5" Type="http://schemas.openxmlformats.org/officeDocument/2006/relationships/image" Target="../media/image-6-5.png"/><Relationship Id="rId6" Type="http://schemas.openxmlformats.org/officeDocument/2006/relationships/image" Target="../media/image-6-6.png"/><Relationship Id="rId7" Type="http://schemas.openxmlformats.org/officeDocument/2006/relationships/slideLayout" Target="../slideLayouts/slideLayout7.xml"/><Relationship Id="rId8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image" Target="../media/image-7-2.png"/><Relationship Id="rId3" Type="http://schemas.openxmlformats.org/officeDocument/2006/relationships/slideLayout" Target="../slideLayouts/slideLayout8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slideLayout" Target="../slideLayouts/slideLayout9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2347079"/>
            <a:ext cx="7556421" cy="148851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5850"/>
              </a:lnSpc>
              <a:buNone/>
            </a:pPr>
            <a:r>
              <a:rPr lang="en-US" sz="4650" b="1" dirty="0">
                <a:solidFill>
                  <a:srgbClr val="000000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Advanced Movie Recommendation System</a:t>
            </a:r>
            <a:endParaRPr lang="en-US" sz="4650" dirty="0"/>
          </a:p>
        </p:txBody>
      </p:sp>
      <p:sp>
        <p:nvSpPr>
          <p:cNvPr id="4" name="Text 1"/>
          <p:cNvSpPr/>
          <p:nvPr/>
        </p:nvSpPr>
        <p:spPr>
          <a:xfrm>
            <a:off x="6280190" y="4175760"/>
            <a:ext cx="75564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Welcome to my presentation on an advanced movie recommendation system. We will explore how machine learning enhances your viewing experience.</a:t>
            </a:r>
            <a:endParaRPr lang="en-US" sz="1750" dirty="0"/>
          </a:p>
        </p:txBody>
      </p:sp>
      <p:sp>
        <p:nvSpPr>
          <p:cNvPr id="5" name="Text 2"/>
          <p:cNvSpPr/>
          <p:nvPr/>
        </p:nvSpPr>
        <p:spPr>
          <a:xfrm>
            <a:off x="6280190" y="5519618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By Vamsi Andavarapu – B.Tech Data Science Student</a:t>
            </a:r>
            <a:endParaRPr lang="en-US" sz="17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864275"/>
            <a:ext cx="7556421" cy="148851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5850"/>
              </a:lnSpc>
              <a:buNone/>
            </a:pPr>
            <a:r>
              <a:rPr lang="en-US" sz="4650" b="1" dirty="0">
                <a:solidFill>
                  <a:srgbClr val="000000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Future Scope and Enhancements</a:t>
            </a:r>
            <a:endParaRPr lang="en-US" sz="4650" dirty="0"/>
          </a:p>
        </p:txBody>
      </p:sp>
      <p:sp>
        <p:nvSpPr>
          <p:cNvPr id="4" name="Text 1"/>
          <p:cNvSpPr/>
          <p:nvPr/>
        </p:nvSpPr>
        <p:spPr>
          <a:xfrm>
            <a:off x="6280190" y="2692956"/>
            <a:ext cx="7556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We envision exciting improvements to expand our recommendation system's capabilities.</a:t>
            </a:r>
            <a:endParaRPr lang="en-US" sz="1750" dirty="0"/>
          </a:p>
        </p:txBody>
      </p:sp>
      <p:sp>
        <p:nvSpPr>
          <p:cNvPr id="5" name="Shape 2"/>
          <p:cNvSpPr/>
          <p:nvPr/>
        </p:nvSpPr>
        <p:spPr>
          <a:xfrm>
            <a:off x="6280190" y="3673912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</p:sp>
      <p:sp>
        <p:nvSpPr>
          <p:cNvPr id="6" name="Text 3"/>
          <p:cNvSpPr/>
          <p:nvPr/>
        </p:nvSpPr>
        <p:spPr>
          <a:xfrm>
            <a:off x="7017306" y="3747611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Integrate collaborative filtering for richer personalization.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6280190" y="4637842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7017306" y="4711541"/>
            <a:ext cx="681930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Explore NLP-based deep learning models for advanced analysis.</a:t>
            </a:r>
            <a:endParaRPr lang="en-US" sz="1750" dirty="0"/>
          </a:p>
        </p:txBody>
      </p:sp>
      <p:sp>
        <p:nvSpPr>
          <p:cNvPr id="9" name="Shape 6"/>
          <p:cNvSpPr/>
          <p:nvPr/>
        </p:nvSpPr>
        <p:spPr>
          <a:xfrm>
            <a:off x="6280190" y="5890974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</p:sp>
      <p:sp>
        <p:nvSpPr>
          <p:cNvPr id="10" name="Text 7"/>
          <p:cNvSpPr/>
          <p:nvPr/>
        </p:nvSpPr>
        <p:spPr>
          <a:xfrm>
            <a:off x="7017306" y="5964674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Develop a real-time web UI using Flask or Streamlit.</a:t>
            </a:r>
            <a:endParaRPr lang="en-US" sz="1750" dirty="0"/>
          </a:p>
        </p:txBody>
      </p:sp>
      <p:sp>
        <p:nvSpPr>
          <p:cNvPr id="11" name="Shape 8"/>
          <p:cNvSpPr/>
          <p:nvPr/>
        </p:nvSpPr>
        <p:spPr>
          <a:xfrm>
            <a:off x="6280190" y="6854904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</p:sp>
      <p:sp>
        <p:nvSpPr>
          <p:cNvPr id="12" name="Text 9"/>
          <p:cNvSpPr/>
          <p:nvPr/>
        </p:nvSpPr>
        <p:spPr>
          <a:xfrm>
            <a:off x="7017306" y="6928604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Deploy as a scalable API service for broader use.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3281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623768"/>
            <a:ext cx="7556421" cy="148851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5850"/>
              </a:lnSpc>
              <a:buNone/>
            </a:pPr>
            <a:r>
              <a:rPr lang="en-US" sz="4650" b="1" dirty="0">
                <a:solidFill>
                  <a:srgbClr val="000000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Project Objective: Smart Movie Suggestions</a:t>
            </a:r>
            <a:endParaRPr lang="en-US" sz="4650" dirty="0"/>
          </a:p>
        </p:txBody>
      </p:sp>
      <p:sp>
        <p:nvSpPr>
          <p:cNvPr id="4" name="Shape 1"/>
          <p:cNvSpPr/>
          <p:nvPr/>
        </p:nvSpPr>
        <p:spPr>
          <a:xfrm>
            <a:off x="793790" y="2452449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1530906" y="2530316"/>
            <a:ext cx="4513421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Build a machine learning system.</a:t>
            </a:r>
            <a:endParaRPr lang="en-US" sz="2300" dirty="0"/>
          </a:p>
        </p:txBody>
      </p:sp>
      <p:sp>
        <p:nvSpPr>
          <p:cNvPr id="6" name="Text 3"/>
          <p:cNvSpPr/>
          <p:nvPr/>
        </p:nvSpPr>
        <p:spPr>
          <a:xfrm>
            <a:off x="1530906" y="3038475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It creates personalized movie recommendations.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793790" y="3855006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1530906" y="3932873"/>
            <a:ext cx="3053953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Suggests similar titles.</a:t>
            </a:r>
            <a:endParaRPr lang="en-US" sz="2300" dirty="0"/>
          </a:p>
        </p:txBody>
      </p:sp>
      <p:sp>
        <p:nvSpPr>
          <p:cNvPr id="9" name="Text 6"/>
          <p:cNvSpPr/>
          <p:nvPr/>
        </p:nvSpPr>
        <p:spPr>
          <a:xfrm>
            <a:off x="1530906" y="4441031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Based on rich movie content.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793790" y="5257562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1530906" y="5335429"/>
            <a:ext cx="2978348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Analyzes key features.</a:t>
            </a:r>
            <a:endParaRPr lang="en-US" sz="2300" dirty="0"/>
          </a:p>
        </p:txBody>
      </p:sp>
      <p:sp>
        <p:nvSpPr>
          <p:cNvPr id="12" name="Text 9"/>
          <p:cNvSpPr/>
          <p:nvPr/>
        </p:nvSpPr>
        <p:spPr>
          <a:xfrm>
            <a:off x="1530906" y="5843588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Includes overview, cast, genres, and director.</a:t>
            </a:r>
            <a:endParaRPr lang="en-US" sz="1750" dirty="0"/>
          </a:p>
        </p:txBody>
      </p:sp>
      <p:sp>
        <p:nvSpPr>
          <p:cNvPr id="13" name="Shape 10"/>
          <p:cNvSpPr/>
          <p:nvPr/>
        </p:nvSpPr>
        <p:spPr>
          <a:xfrm>
            <a:off x="793790" y="6660118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</p:sp>
      <p:sp>
        <p:nvSpPr>
          <p:cNvPr id="14" name="Text 11"/>
          <p:cNvSpPr/>
          <p:nvPr/>
        </p:nvSpPr>
        <p:spPr>
          <a:xfrm>
            <a:off x="1530906" y="6737985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Uses movie keywords.</a:t>
            </a:r>
            <a:endParaRPr lang="en-US" sz="2300" dirty="0"/>
          </a:p>
        </p:txBody>
      </p:sp>
      <p:sp>
        <p:nvSpPr>
          <p:cNvPr id="15" name="Text 12"/>
          <p:cNvSpPr/>
          <p:nvPr/>
        </p:nvSpPr>
        <p:spPr>
          <a:xfrm>
            <a:off x="1530906" y="7246144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For precise content matching.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27234" y="736521"/>
            <a:ext cx="9757172" cy="6817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350"/>
              </a:lnSpc>
              <a:buNone/>
            </a:pPr>
            <a:r>
              <a:rPr lang="en-US" sz="4250" b="1" dirty="0">
                <a:solidFill>
                  <a:srgbClr val="000000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Recommendation Filtering Techniques</a:t>
            </a:r>
            <a:endParaRPr lang="en-US" sz="4250" dirty="0"/>
          </a:p>
        </p:txBody>
      </p:sp>
      <p:sp>
        <p:nvSpPr>
          <p:cNvPr id="3" name="Text 1"/>
          <p:cNvSpPr/>
          <p:nvPr/>
        </p:nvSpPr>
        <p:spPr>
          <a:xfrm>
            <a:off x="727234" y="1937623"/>
            <a:ext cx="2991922" cy="3408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50"/>
              </a:lnSpc>
              <a:buNone/>
            </a:pPr>
            <a:r>
              <a:rPr lang="en-US" sz="2100" b="1" dirty="0">
                <a:solidFill>
                  <a:srgbClr val="000000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Content-Based Filtering</a:t>
            </a:r>
            <a:endParaRPr lang="en-US" sz="2100" dirty="0"/>
          </a:p>
        </p:txBody>
      </p:sp>
      <p:sp>
        <p:nvSpPr>
          <p:cNvPr id="4" name="Text 2"/>
          <p:cNvSpPr/>
          <p:nvPr/>
        </p:nvSpPr>
        <p:spPr>
          <a:xfrm>
            <a:off x="727234" y="2486263"/>
            <a:ext cx="4053483" cy="99726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600"/>
              </a:lnSpc>
              <a:buNone/>
            </a:pPr>
            <a:r>
              <a:rPr lang="en-US" sz="16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Utilizes movie attributes. It considers genre, director, and cast. Recommends items similar in content.</a:t>
            </a:r>
            <a:endParaRPr lang="en-US" sz="1600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7234" y="3717250"/>
            <a:ext cx="519351" cy="519351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727234" y="4496276"/>
            <a:ext cx="4053483" cy="33242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00"/>
              </a:lnSpc>
              <a:buNone/>
            </a:pPr>
            <a:r>
              <a:rPr lang="en-US" sz="16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Movie Features</a:t>
            </a:r>
            <a:endParaRPr lang="en-US" sz="1600" dirty="0"/>
          </a:p>
        </p:txBody>
      </p:sp>
      <p:pic>
        <p:nvPicPr>
          <p:cNvPr id="7" name="Image 1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234" y="5348049"/>
            <a:ext cx="519351" cy="519351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727234" y="6127075"/>
            <a:ext cx="4053483" cy="33242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00"/>
              </a:lnSpc>
              <a:buNone/>
            </a:pPr>
            <a:r>
              <a:rPr lang="en-US" sz="16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Content Similarity</a:t>
            </a:r>
            <a:endParaRPr lang="en-US" sz="160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8187" y="1963579"/>
            <a:ext cx="3647599" cy="2143363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5295305" y="4340662"/>
            <a:ext cx="4053483" cy="33242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00"/>
              </a:lnSpc>
              <a:buNone/>
            </a:pPr>
            <a:endParaRPr lang="en-US" sz="1600" dirty="0"/>
          </a:p>
        </p:txBody>
      </p:sp>
      <p:sp>
        <p:nvSpPr>
          <p:cNvPr id="11" name="Text 6"/>
          <p:cNvSpPr/>
          <p:nvPr/>
        </p:nvSpPr>
        <p:spPr>
          <a:xfrm>
            <a:off x="9863376" y="1937623"/>
            <a:ext cx="2828449" cy="3408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50"/>
              </a:lnSpc>
              <a:buNone/>
            </a:pPr>
            <a:r>
              <a:rPr lang="en-US" sz="2100" b="1" dirty="0">
                <a:solidFill>
                  <a:srgbClr val="000000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Collaborative Filtering</a:t>
            </a:r>
            <a:endParaRPr lang="en-US" sz="2100" dirty="0"/>
          </a:p>
        </p:txBody>
      </p:sp>
      <p:sp>
        <p:nvSpPr>
          <p:cNvPr id="12" name="Text 7"/>
          <p:cNvSpPr/>
          <p:nvPr/>
        </p:nvSpPr>
        <p:spPr>
          <a:xfrm>
            <a:off x="9863376" y="2486263"/>
            <a:ext cx="4053483" cy="99726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600"/>
              </a:lnSpc>
              <a:buNone/>
            </a:pPr>
            <a:r>
              <a:rPr lang="en-US" sz="16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Leverages user preferences. Analyzes ratings and viewing history. Suggests what similar users enjoyed.</a:t>
            </a:r>
            <a:endParaRPr lang="en-US" sz="1600" dirty="0"/>
          </a:p>
        </p:txBody>
      </p:sp>
      <p:pic>
        <p:nvPicPr>
          <p:cNvPr id="13" name="Image 3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63376" y="3717250"/>
            <a:ext cx="519351" cy="519351"/>
          </a:xfrm>
          <a:prstGeom prst="rect">
            <a:avLst/>
          </a:prstGeom>
        </p:spPr>
      </p:pic>
      <p:sp>
        <p:nvSpPr>
          <p:cNvPr id="14" name="Text 8"/>
          <p:cNvSpPr/>
          <p:nvPr/>
        </p:nvSpPr>
        <p:spPr>
          <a:xfrm>
            <a:off x="9863376" y="4496276"/>
            <a:ext cx="4053483" cy="33242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00"/>
              </a:lnSpc>
              <a:buNone/>
            </a:pPr>
            <a:r>
              <a:rPr lang="en-US" sz="16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User Behavior</a:t>
            </a:r>
            <a:endParaRPr lang="en-US" sz="1600" dirty="0"/>
          </a:p>
        </p:txBody>
      </p:sp>
      <p:pic>
        <p:nvPicPr>
          <p:cNvPr id="15" name="Image 4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63376" y="5348049"/>
            <a:ext cx="519351" cy="519351"/>
          </a:xfrm>
          <a:prstGeom prst="rect">
            <a:avLst/>
          </a:prstGeom>
        </p:spPr>
      </p:pic>
      <p:sp>
        <p:nvSpPr>
          <p:cNvPr id="16" name="Text 9"/>
          <p:cNvSpPr/>
          <p:nvPr/>
        </p:nvSpPr>
        <p:spPr>
          <a:xfrm>
            <a:off x="9863376" y="6127075"/>
            <a:ext cx="4053483" cy="33242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00"/>
              </a:lnSpc>
              <a:buNone/>
            </a:pPr>
            <a:r>
              <a:rPr lang="en-US" sz="16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Preference Matching</a:t>
            </a:r>
            <a:endParaRPr lang="en-US" sz="1600" dirty="0"/>
          </a:p>
        </p:txBody>
      </p:sp>
      <p:sp>
        <p:nvSpPr>
          <p:cNvPr id="17" name="Text 10"/>
          <p:cNvSpPr/>
          <p:nvPr/>
        </p:nvSpPr>
        <p:spPr>
          <a:xfrm>
            <a:off x="727234" y="7160657"/>
            <a:ext cx="13175933" cy="33242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00"/>
              </a:lnSpc>
              <a:buNone/>
            </a:pPr>
            <a:r>
              <a:rPr lang="en-US" sz="16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Hybrid filtering combines both for optimal accuracy, enhancing the user experience.</a:t>
            </a:r>
            <a:endParaRPr lang="en-US"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712232"/>
            <a:ext cx="7556421" cy="148851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5850"/>
              </a:lnSpc>
              <a:buNone/>
            </a:pPr>
            <a:r>
              <a:rPr lang="en-US" sz="4650" b="1" dirty="0">
                <a:solidFill>
                  <a:srgbClr val="000000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Dataset: TMDB 5000 Movies + Credits</a:t>
            </a:r>
            <a:endParaRPr lang="en-US" sz="4650" dirty="0"/>
          </a:p>
        </p:txBody>
      </p:sp>
      <p:sp>
        <p:nvSpPr>
          <p:cNvPr id="4" name="Text 1"/>
          <p:cNvSpPr/>
          <p:nvPr/>
        </p:nvSpPr>
        <p:spPr>
          <a:xfrm>
            <a:off x="793790" y="2540913"/>
            <a:ext cx="7556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Our system relies on comprehensive movie data for robust recommendations.</a:t>
            </a:r>
            <a:endParaRPr lang="en-US" sz="1750" dirty="0"/>
          </a:p>
        </p:txBody>
      </p:sp>
      <p:sp>
        <p:nvSpPr>
          <p:cNvPr id="5" name="Shape 2"/>
          <p:cNvSpPr/>
          <p:nvPr/>
        </p:nvSpPr>
        <p:spPr>
          <a:xfrm>
            <a:off x="793790" y="3521869"/>
            <a:ext cx="3664744" cy="2065734"/>
          </a:xfrm>
          <a:prstGeom prst="roundRect">
            <a:avLst>
              <a:gd name="adj" fmla="val 4612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</p:sp>
      <p:sp>
        <p:nvSpPr>
          <p:cNvPr id="6" name="Text 3"/>
          <p:cNvSpPr/>
          <p:nvPr/>
        </p:nvSpPr>
        <p:spPr>
          <a:xfrm>
            <a:off x="1028224" y="3756303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Key Data Source</a:t>
            </a:r>
            <a:endParaRPr lang="en-US" sz="2300" dirty="0"/>
          </a:p>
        </p:txBody>
      </p:sp>
      <p:sp>
        <p:nvSpPr>
          <p:cNvPr id="7" name="Text 4"/>
          <p:cNvSpPr/>
          <p:nvPr/>
        </p:nvSpPr>
        <p:spPr>
          <a:xfrm>
            <a:off x="1028224" y="4264462"/>
            <a:ext cx="3195876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TMDB 5000 Movies and Credits Dataset provides rich information.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4685348" y="3521869"/>
            <a:ext cx="3664863" cy="2065734"/>
          </a:xfrm>
          <a:prstGeom prst="roundRect">
            <a:avLst>
              <a:gd name="adj" fmla="val 4612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4919782" y="3756303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Essential Columns</a:t>
            </a:r>
            <a:endParaRPr lang="en-US" sz="2300" dirty="0"/>
          </a:p>
        </p:txBody>
      </p:sp>
      <p:sp>
        <p:nvSpPr>
          <p:cNvPr id="10" name="Text 7"/>
          <p:cNvSpPr/>
          <p:nvPr/>
        </p:nvSpPr>
        <p:spPr>
          <a:xfrm>
            <a:off x="4919782" y="4264462"/>
            <a:ext cx="3195995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Includes title, overview, genres, keywords, cast, and crew for deep analysis.</a:t>
            </a:r>
            <a:endParaRPr lang="en-US" sz="1750" dirty="0"/>
          </a:p>
        </p:txBody>
      </p:sp>
      <p:sp>
        <p:nvSpPr>
          <p:cNvPr id="11" name="Shape 8"/>
          <p:cNvSpPr/>
          <p:nvPr/>
        </p:nvSpPr>
        <p:spPr>
          <a:xfrm>
            <a:off x="793790" y="5814417"/>
            <a:ext cx="7556421" cy="1702832"/>
          </a:xfrm>
          <a:prstGeom prst="roundRect">
            <a:avLst>
              <a:gd name="adj" fmla="val 5595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</p:sp>
      <p:sp>
        <p:nvSpPr>
          <p:cNvPr id="12" name="Text 9"/>
          <p:cNvSpPr/>
          <p:nvPr/>
        </p:nvSpPr>
        <p:spPr>
          <a:xfrm>
            <a:off x="1028224" y="6048851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Data Preprocessing</a:t>
            </a:r>
            <a:endParaRPr lang="en-US" sz="2300" dirty="0"/>
          </a:p>
        </p:txBody>
      </p:sp>
      <p:sp>
        <p:nvSpPr>
          <p:cNvPr id="13" name="Text 10"/>
          <p:cNvSpPr/>
          <p:nvPr/>
        </p:nvSpPr>
        <p:spPr>
          <a:xfrm>
            <a:off x="1028224" y="6557010"/>
            <a:ext cx="708755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We remove missing values. Stringified lists are parsed from JSON. Important attributes are carefully extracted.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507927"/>
            <a:ext cx="9932194" cy="7442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850"/>
              </a:lnSpc>
              <a:buNone/>
            </a:pPr>
            <a:r>
              <a:rPr lang="en-US" sz="4650" b="1" dirty="0">
                <a:solidFill>
                  <a:srgbClr val="000000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Tools and Libraries for Development</a:t>
            </a:r>
            <a:endParaRPr lang="en-US" sz="4650" dirty="0"/>
          </a:p>
        </p:txBody>
      </p:sp>
      <p:sp>
        <p:nvSpPr>
          <p:cNvPr id="3" name="Text 1"/>
          <p:cNvSpPr/>
          <p:nvPr/>
        </p:nvSpPr>
        <p:spPr>
          <a:xfrm>
            <a:off x="793790" y="2819162"/>
            <a:ext cx="3253264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000000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Programming Language</a:t>
            </a:r>
            <a:endParaRPr lang="en-US" sz="2300" dirty="0"/>
          </a:p>
        </p:txBody>
      </p:sp>
      <p:sp>
        <p:nvSpPr>
          <p:cNvPr id="4" name="Text 2"/>
          <p:cNvSpPr/>
          <p:nvPr/>
        </p:nvSpPr>
        <p:spPr>
          <a:xfrm>
            <a:off x="793790" y="3418046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Python is our primary development language.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599521" y="2819162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000000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Data Handling</a:t>
            </a:r>
            <a:endParaRPr lang="en-US" sz="2300" dirty="0"/>
          </a:p>
        </p:txBody>
      </p:sp>
      <p:sp>
        <p:nvSpPr>
          <p:cNvPr id="6" name="Text 4"/>
          <p:cNvSpPr/>
          <p:nvPr/>
        </p:nvSpPr>
        <p:spPr>
          <a:xfrm>
            <a:off x="7599521" y="3418046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pandas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is used for efficient data analysis and manipulation.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93790" y="4829889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000000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Machine Learning</a:t>
            </a:r>
            <a:endParaRPr lang="en-US" sz="2300" dirty="0"/>
          </a:p>
        </p:txBody>
      </p:sp>
      <p:sp>
        <p:nvSpPr>
          <p:cNvPr id="8" name="Text 6"/>
          <p:cNvSpPr/>
          <p:nvPr/>
        </p:nvSpPr>
        <p:spPr>
          <a:xfrm>
            <a:off x="793790" y="5428774"/>
            <a:ext cx="624470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scikit-learn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powers our machine learning algorithms. It includes </a:t>
            </a:r>
            <a:pPr algn="l" indent="0" marL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CountVectorizer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for text. </a:t>
            </a:r>
            <a:pPr algn="l" indent="0" marL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cosine_similarity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measures film relevance.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599521" y="4829889"/>
            <a:ext cx="3681770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000000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Development Environment</a:t>
            </a:r>
            <a:endParaRPr lang="en-US" sz="2300" dirty="0"/>
          </a:p>
        </p:txBody>
      </p:sp>
      <p:sp>
        <p:nvSpPr>
          <p:cNvPr id="10" name="Text 8"/>
          <p:cNvSpPr/>
          <p:nvPr/>
        </p:nvSpPr>
        <p:spPr>
          <a:xfrm>
            <a:off x="7599521" y="5428774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Jupyter Notebook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provides an interactive platform for code development.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15910" y="483870"/>
            <a:ext cx="6542484" cy="57745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4500"/>
              </a:lnSpc>
              <a:buNone/>
            </a:pPr>
            <a:r>
              <a:rPr lang="en-US" sz="3600" b="1" dirty="0">
                <a:solidFill>
                  <a:srgbClr val="000000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System Workflow: Step-by-Step</a:t>
            </a:r>
            <a:endParaRPr lang="en-US" sz="360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5910" y="1413272"/>
            <a:ext cx="879872" cy="1055846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1671757" y="1589246"/>
            <a:ext cx="2309813" cy="2887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50"/>
              </a:lnSpc>
              <a:buNone/>
            </a:pPr>
            <a:r>
              <a:rPr lang="en-US" sz="180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Load Datasets</a:t>
            </a:r>
            <a:endParaRPr lang="en-US" sz="1800" dirty="0"/>
          </a:p>
        </p:txBody>
      </p:sp>
      <p:sp>
        <p:nvSpPr>
          <p:cNvPr id="5" name="Text 2"/>
          <p:cNvSpPr/>
          <p:nvPr/>
        </p:nvSpPr>
        <p:spPr>
          <a:xfrm>
            <a:off x="1671757" y="1983462"/>
            <a:ext cx="12342733" cy="28146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00"/>
              </a:lnSpc>
              <a:buNone/>
            </a:pPr>
            <a:r>
              <a:rPr lang="en-US" sz="13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Combine movie and credit information.</a:t>
            </a:r>
            <a:endParaRPr lang="en-US" sz="135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910" y="2469118"/>
            <a:ext cx="879872" cy="1055846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1671757" y="2645093"/>
            <a:ext cx="2309813" cy="2887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50"/>
              </a:lnSpc>
              <a:buNone/>
            </a:pPr>
            <a:r>
              <a:rPr lang="en-US" sz="180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Extract Features</a:t>
            </a:r>
            <a:endParaRPr lang="en-US" sz="1800" dirty="0"/>
          </a:p>
        </p:txBody>
      </p:sp>
      <p:sp>
        <p:nvSpPr>
          <p:cNvPr id="8" name="Text 4"/>
          <p:cNvSpPr/>
          <p:nvPr/>
        </p:nvSpPr>
        <p:spPr>
          <a:xfrm>
            <a:off x="1671757" y="3039308"/>
            <a:ext cx="12342733" cy="28146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00"/>
              </a:lnSpc>
              <a:buNone/>
            </a:pPr>
            <a:r>
              <a:rPr lang="en-US" sz="13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Parse JSON for cast, crew, and more.</a:t>
            </a:r>
            <a:endParaRPr lang="en-US" sz="135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910" y="3524964"/>
            <a:ext cx="879872" cy="1055846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1671757" y="3700939"/>
            <a:ext cx="2309813" cy="2887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50"/>
              </a:lnSpc>
              <a:buNone/>
            </a:pPr>
            <a:r>
              <a:rPr lang="en-US" sz="180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Combine Text</a:t>
            </a:r>
            <a:endParaRPr lang="en-US" sz="1800" dirty="0"/>
          </a:p>
        </p:txBody>
      </p:sp>
      <p:sp>
        <p:nvSpPr>
          <p:cNvPr id="11" name="Text 6"/>
          <p:cNvSpPr/>
          <p:nvPr/>
        </p:nvSpPr>
        <p:spPr>
          <a:xfrm>
            <a:off x="1671757" y="4095155"/>
            <a:ext cx="12342733" cy="28146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00"/>
              </a:lnSpc>
              <a:buNone/>
            </a:pPr>
            <a:r>
              <a:rPr lang="en-US" sz="13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Merge overview and tags into one string.</a:t>
            </a:r>
            <a:endParaRPr lang="en-US" sz="1350" dirty="0"/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910" y="4580811"/>
            <a:ext cx="879872" cy="1055846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1671757" y="4756785"/>
            <a:ext cx="2309813" cy="2887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50"/>
              </a:lnSpc>
              <a:buNone/>
            </a:pPr>
            <a:r>
              <a:rPr lang="en-US" sz="180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Vectorize Data</a:t>
            </a:r>
            <a:endParaRPr lang="en-US" sz="1800" dirty="0"/>
          </a:p>
        </p:txBody>
      </p:sp>
      <p:sp>
        <p:nvSpPr>
          <p:cNvPr id="14" name="Text 8"/>
          <p:cNvSpPr/>
          <p:nvPr/>
        </p:nvSpPr>
        <p:spPr>
          <a:xfrm>
            <a:off x="1671757" y="5151001"/>
            <a:ext cx="12342733" cy="28146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00"/>
              </a:lnSpc>
              <a:buNone/>
            </a:pPr>
            <a:r>
              <a:rPr lang="en-US" sz="13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Apply CountVectorizer for numerical representation.</a:t>
            </a:r>
            <a:endParaRPr lang="en-US" sz="1350" dirty="0"/>
          </a:p>
        </p:txBody>
      </p:sp>
      <p:pic>
        <p:nvPicPr>
          <p:cNvPr id="15" name="Image 4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5910" y="5636657"/>
            <a:ext cx="879872" cy="1055846"/>
          </a:xfrm>
          <a:prstGeom prst="rect">
            <a:avLst/>
          </a:prstGeom>
        </p:spPr>
      </p:pic>
      <p:sp>
        <p:nvSpPr>
          <p:cNvPr id="16" name="Text 9"/>
          <p:cNvSpPr/>
          <p:nvPr/>
        </p:nvSpPr>
        <p:spPr>
          <a:xfrm>
            <a:off x="1671757" y="5812631"/>
            <a:ext cx="2309813" cy="2887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50"/>
              </a:lnSpc>
              <a:buNone/>
            </a:pPr>
            <a:r>
              <a:rPr lang="en-US" sz="180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Compute Similarity</a:t>
            </a:r>
            <a:endParaRPr lang="en-US" sz="1800" dirty="0"/>
          </a:p>
        </p:txBody>
      </p:sp>
      <p:sp>
        <p:nvSpPr>
          <p:cNvPr id="17" name="Text 10"/>
          <p:cNvSpPr/>
          <p:nvPr/>
        </p:nvSpPr>
        <p:spPr>
          <a:xfrm>
            <a:off x="1671757" y="6206847"/>
            <a:ext cx="12342733" cy="28146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00"/>
              </a:lnSpc>
              <a:buNone/>
            </a:pPr>
            <a:r>
              <a:rPr lang="en-US" sz="13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Calculate cosine similarity matrix.</a:t>
            </a:r>
            <a:endParaRPr lang="en-US" sz="1350" dirty="0"/>
          </a:p>
        </p:txBody>
      </p:sp>
      <p:pic>
        <p:nvPicPr>
          <p:cNvPr id="18" name="Image 5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5910" y="6692503"/>
            <a:ext cx="879872" cy="1055846"/>
          </a:xfrm>
          <a:prstGeom prst="rect">
            <a:avLst/>
          </a:prstGeom>
        </p:spPr>
      </p:pic>
      <p:sp>
        <p:nvSpPr>
          <p:cNvPr id="19" name="Text 11"/>
          <p:cNvSpPr/>
          <p:nvPr/>
        </p:nvSpPr>
        <p:spPr>
          <a:xfrm>
            <a:off x="1671757" y="6868478"/>
            <a:ext cx="2309813" cy="2887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50"/>
              </a:lnSpc>
              <a:buNone/>
            </a:pPr>
            <a:r>
              <a:rPr lang="en-US" sz="180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Recommend Movies</a:t>
            </a:r>
            <a:endParaRPr lang="en-US" sz="1800" dirty="0"/>
          </a:p>
        </p:txBody>
      </p:sp>
      <p:sp>
        <p:nvSpPr>
          <p:cNvPr id="20" name="Text 12"/>
          <p:cNvSpPr/>
          <p:nvPr/>
        </p:nvSpPr>
        <p:spPr>
          <a:xfrm>
            <a:off x="1671757" y="7262693"/>
            <a:ext cx="12342733" cy="28146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00"/>
              </a:lnSpc>
              <a:buNone/>
            </a:pPr>
            <a:r>
              <a:rPr lang="en-US" sz="13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Suggest top 5 similar titles.</a:t>
            </a:r>
            <a:endParaRPr lang="en-US" sz="13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8800" y="1676400"/>
            <a:ext cx="4876800" cy="48768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716161" y="562689"/>
            <a:ext cx="7711678" cy="134254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5250"/>
              </a:lnSpc>
              <a:buNone/>
            </a:pPr>
            <a:r>
              <a:rPr lang="en-US" sz="4200" b="1" dirty="0">
                <a:solidFill>
                  <a:srgbClr val="000000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Core Python Functions Explained</a:t>
            </a:r>
            <a:endParaRPr lang="en-US" sz="4200" dirty="0"/>
          </a:p>
        </p:txBody>
      </p:sp>
      <p:sp>
        <p:nvSpPr>
          <p:cNvPr id="5" name="Shape 1"/>
          <p:cNvSpPr/>
          <p:nvPr/>
        </p:nvSpPr>
        <p:spPr>
          <a:xfrm>
            <a:off x="716161" y="2212062"/>
            <a:ext cx="7711678" cy="1210270"/>
          </a:xfrm>
          <a:prstGeom prst="roundRect">
            <a:avLst>
              <a:gd name="adj" fmla="val 7101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</p:sp>
      <p:sp>
        <p:nvSpPr>
          <p:cNvPr id="6" name="Text 2"/>
          <p:cNvSpPr/>
          <p:nvPr/>
        </p:nvSpPr>
        <p:spPr>
          <a:xfrm>
            <a:off x="928330" y="2424232"/>
            <a:ext cx="2685574" cy="3357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00"/>
              </a:lnSpc>
              <a:buNone/>
            </a:pPr>
            <a:r>
              <a:rPr lang="en-US" sz="210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convert(text)</a:t>
            </a:r>
            <a:endParaRPr lang="en-US" sz="2100" dirty="0"/>
          </a:p>
        </p:txBody>
      </p:sp>
      <p:sp>
        <p:nvSpPr>
          <p:cNvPr id="7" name="Text 3"/>
          <p:cNvSpPr/>
          <p:nvPr/>
        </p:nvSpPr>
        <p:spPr>
          <a:xfrm>
            <a:off x="928330" y="2882741"/>
            <a:ext cx="7287339" cy="32742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16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Parses JSON strings efficiently. Extracts relevant names from text.</a:t>
            </a:r>
            <a:endParaRPr lang="en-US" sz="1600" dirty="0"/>
          </a:p>
        </p:txBody>
      </p:sp>
      <p:sp>
        <p:nvSpPr>
          <p:cNvPr id="8" name="Shape 4"/>
          <p:cNvSpPr/>
          <p:nvPr/>
        </p:nvSpPr>
        <p:spPr>
          <a:xfrm>
            <a:off x="716161" y="3626882"/>
            <a:ext cx="7711678" cy="1210270"/>
          </a:xfrm>
          <a:prstGeom prst="roundRect">
            <a:avLst>
              <a:gd name="adj" fmla="val 7101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</p:sp>
      <p:sp>
        <p:nvSpPr>
          <p:cNvPr id="9" name="Text 5"/>
          <p:cNvSpPr/>
          <p:nvPr/>
        </p:nvSpPr>
        <p:spPr>
          <a:xfrm>
            <a:off x="928330" y="3839051"/>
            <a:ext cx="2685574" cy="3357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00"/>
              </a:lnSpc>
              <a:buNone/>
            </a:pPr>
            <a:r>
              <a:rPr lang="en-US" sz="210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convert_cast()</a:t>
            </a:r>
            <a:endParaRPr lang="en-US" sz="2100" dirty="0"/>
          </a:p>
        </p:txBody>
      </p:sp>
      <p:sp>
        <p:nvSpPr>
          <p:cNvPr id="10" name="Text 6"/>
          <p:cNvSpPr/>
          <p:nvPr/>
        </p:nvSpPr>
        <p:spPr>
          <a:xfrm>
            <a:off x="928330" y="4297561"/>
            <a:ext cx="7287339" cy="32742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16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Identifies and returns the top three actors for each movie.</a:t>
            </a:r>
            <a:endParaRPr lang="en-US" sz="1600" dirty="0"/>
          </a:p>
        </p:txBody>
      </p:sp>
      <p:sp>
        <p:nvSpPr>
          <p:cNvPr id="11" name="Shape 7"/>
          <p:cNvSpPr/>
          <p:nvPr/>
        </p:nvSpPr>
        <p:spPr>
          <a:xfrm>
            <a:off x="716161" y="5041702"/>
            <a:ext cx="7711678" cy="1210270"/>
          </a:xfrm>
          <a:prstGeom prst="roundRect">
            <a:avLst>
              <a:gd name="adj" fmla="val 7101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</p:sp>
      <p:sp>
        <p:nvSpPr>
          <p:cNvPr id="12" name="Text 8"/>
          <p:cNvSpPr/>
          <p:nvPr/>
        </p:nvSpPr>
        <p:spPr>
          <a:xfrm>
            <a:off x="928330" y="5253871"/>
            <a:ext cx="2685574" cy="3357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00"/>
              </a:lnSpc>
              <a:buNone/>
            </a:pPr>
            <a:r>
              <a:rPr lang="en-US" sz="210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fetch_director()</a:t>
            </a:r>
            <a:endParaRPr lang="en-US" sz="2100" dirty="0"/>
          </a:p>
        </p:txBody>
      </p:sp>
      <p:sp>
        <p:nvSpPr>
          <p:cNvPr id="13" name="Text 9"/>
          <p:cNvSpPr/>
          <p:nvPr/>
        </p:nvSpPr>
        <p:spPr>
          <a:xfrm>
            <a:off x="928330" y="5712381"/>
            <a:ext cx="7287339" cy="32742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16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Accurately retrieves the director's name from crew data.</a:t>
            </a:r>
            <a:endParaRPr lang="en-US" sz="1600" dirty="0"/>
          </a:p>
        </p:txBody>
      </p:sp>
      <p:sp>
        <p:nvSpPr>
          <p:cNvPr id="14" name="Shape 10"/>
          <p:cNvSpPr/>
          <p:nvPr/>
        </p:nvSpPr>
        <p:spPr>
          <a:xfrm>
            <a:off x="716161" y="6456521"/>
            <a:ext cx="7711678" cy="1210270"/>
          </a:xfrm>
          <a:prstGeom prst="roundRect">
            <a:avLst>
              <a:gd name="adj" fmla="val 7101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</p:sp>
      <p:sp>
        <p:nvSpPr>
          <p:cNvPr id="15" name="Text 11"/>
          <p:cNvSpPr/>
          <p:nvPr/>
        </p:nvSpPr>
        <p:spPr>
          <a:xfrm>
            <a:off x="928330" y="6668691"/>
            <a:ext cx="2685574" cy="3357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00"/>
              </a:lnSpc>
              <a:buNone/>
            </a:pPr>
            <a:r>
              <a:rPr lang="en-US" sz="210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recommend()</a:t>
            </a:r>
            <a:endParaRPr lang="en-US" sz="2100" dirty="0"/>
          </a:p>
        </p:txBody>
      </p:sp>
      <p:sp>
        <p:nvSpPr>
          <p:cNvPr id="16" name="Text 12"/>
          <p:cNvSpPr/>
          <p:nvPr/>
        </p:nvSpPr>
        <p:spPr>
          <a:xfrm>
            <a:off x="928330" y="7127200"/>
            <a:ext cx="7287339" cy="32742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16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main function that suggests similar movies based on input.</a:t>
            </a:r>
            <a:endParaRPr lang="en-US" sz="1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10922" y="558522"/>
            <a:ext cx="10519291" cy="66639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200"/>
              </a:lnSpc>
              <a:buNone/>
            </a:pPr>
            <a:r>
              <a:rPr lang="en-US" sz="4150" b="1" dirty="0">
                <a:solidFill>
                  <a:srgbClr val="000000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Output Example: Avatar Recommendations</a:t>
            </a:r>
            <a:endParaRPr lang="en-US" sz="4150" dirty="0"/>
          </a:p>
        </p:txBody>
      </p:sp>
      <p:sp>
        <p:nvSpPr>
          <p:cNvPr id="3" name="Text 1"/>
          <p:cNvSpPr/>
          <p:nvPr/>
        </p:nvSpPr>
        <p:spPr>
          <a:xfrm>
            <a:off x="710922" y="1631156"/>
            <a:ext cx="13208556" cy="32492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15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Our system effectively identifies similar movies, as shown with "spiderman."</a:t>
            </a:r>
            <a:endParaRPr lang="en-US" sz="1550" dirty="0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0922" y="2413040"/>
            <a:ext cx="7290078" cy="4524851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710922" y="7166372"/>
            <a:ext cx="10193655" cy="32492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endParaRPr lang="en-US" sz="1550" dirty="0"/>
          </a:p>
        </p:txBody>
      </p:sp>
      <p:sp>
        <p:nvSpPr>
          <p:cNvPr id="6" name="Text 3"/>
          <p:cNvSpPr/>
          <p:nvPr/>
        </p:nvSpPr>
        <p:spPr>
          <a:xfrm>
            <a:off x="11407735" y="2387679"/>
            <a:ext cx="2519362" cy="3331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00"/>
              </a:lnSpc>
              <a:buNone/>
            </a:pPr>
            <a:r>
              <a:rPr lang="en-US" sz="2050" b="1" dirty="0">
                <a:solidFill>
                  <a:srgbClr val="000000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Input Movie:</a:t>
            </a:r>
            <a:endParaRPr lang="en-US" sz="2050" dirty="0"/>
          </a:p>
        </p:txBody>
      </p:sp>
      <p:sp>
        <p:nvSpPr>
          <p:cNvPr id="7" name="Text 4"/>
          <p:cNvSpPr/>
          <p:nvPr/>
        </p:nvSpPr>
        <p:spPr>
          <a:xfrm>
            <a:off x="11407735" y="2923937"/>
            <a:ext cx="2519362" cy="32492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15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Spider man</a:t>
            </a:r>
            <a:endParaRPr lang="en-US" sz="1550" dirty="0"/>
          </a:p>
        </p:txBody>
      </p:sp>
      <p:sp>
        <p:nvSpPr>
          <p:cNvPr id="8" name="Text 5"/>
          <p:cNvSpPr/>
          <p:nvPr/>
        </p:nvSpPr>
        <p:spPr>
          <a:xfrm>
            <a:off x="11407735" y="3451979"/>
            <a:ext cx="2519362" cy="66627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600"/>
              </a:lnSpc>
              <a:buNone/>
            </a:pPr>
            <a:r>
              <a:rPr lang="en-US" sz="2050" b="1" dirty="0">
                <a:solidFill>
                  <a:srgbClr val="000000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Recommended Movies:</a:t>
            </a:r>
            <a:endParaRPr lang="en-US" sz="2050" dirty="0"/>
          </a:p>
        </p:txBody>
      </p:sp>
      <p:sp>
        <p:nvSpPr>
          <p:cNvPr id="9" name="Text 6"/>
          <p:cNvSpPr/>
          <p:nvPr/>
        </p:nvSpPr>
        <p:spPr>
          <a:xfrm>
            <a:off x="11407735" y="4321373"/>
            <a:ext cx="2519362" cy="32492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550"/>
              </a:lnSpc>
              <a:buSzPct val="100000"/>
              <a:buChar char="•"/>
            </a:pPr>
            <a:r>
              <a:rPr lang="en-US" sz="15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spider man 3</a:t>
            </a:r>
            <a:endParaRPr lang="en-US" sz="1550" dirty="0"/>
          </a:p>
        </p:txBody>
      </p:sp>
      <p:sp>
        <p:nvSpPr>
          <p:cNvPr id="10" name="Text 7"/>
          <p:cNvSpPr/>
          <p:nvPr/>
        </p:nvSpPr>
        <p:spPr>
          <a:xfrm>
            <a:off x="11407735" y="4717375"/>
            <a:ext cx="2519362" cy="64984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550"/>
              </a:lnSpc>
              <a:buSzPct val="100000"/>
              <a:buChar char="•"/>
            </a:pPr>
            <a:r>
              <a:rPr lang="en-US" sz="15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Amazing Spider man</a:t>
            </a:r>
            <a:endParaRPr lang="en-US" sz="1550" dirty="0"/>
          </a:p>
        </p:txBody>
      </p:sp>
      <p:sp>
        <p:nvSpPr>
          <p:cNvPr id="11" name="Text 8"/>
          <p:cNvSpPr/>
          <p:nvPr/>
        </p:nvSpPr>
        <p:spPr>
          <a:xfrm>
            <a:off x="11407735" y="5438299"/>
            <a:ext cx="2519362" cy="32492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550"/>
              </a:lnSpc>
              <a:buSzPct val="100000"/>
              <a:buChar char="•"/>
            </a:pPr>
            <a:r>
              <a:rPr lang="en-US" sz="15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Spider man 2</a:t>
            </a:r>
            <a:endParaRPr lang="en-US" sz="15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654254"/>
            <a:ext cx="7631906" cy="7442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850"/>
              </a:lnSpc>
              <a:buNone/>
            </a:pPr>
            <a:r>
              <a:rPr lang="en-US" sz="4650" b="1" dirty="0">
                <a:solidFill>
                  <a:srgbClr val="000000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Advantages and Limitations</a:t>
            </a:r>
            <a:endParaRPr lang="en-US" sz="4650" dirty="0"/>
          </a:p>
        </p:txBody>
      </p:sp>
      <p:sp>
        <p:nvSpPr>
          <p:cNvPr id="3" name="Text 1"/>
          <p:cNvSpPr/>
          <p:nvPr/>
        </p:nvSpPr>
        <p:spPr>
          <a:xfrm>
            <a:off x="793790" y="2965490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000000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Advantages:</a:t>
            </a:r>
            <a:endParaRPr lang="en-US" sz="2300" dirty="0"/>
          </a:p>
        </p:txBody>
      </p:sp>
      <p:sp>
        <p:nvSpPr>
          <p:cNvPr id="4" name="Shape 2"/>
          <p:cNvSpPr/>
          <p:nvPr/>
        </p:nvSpPr>
        <p:spPr>
          <a:xfrm>
            <a:off x="793790" y="3592711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</p:sp>
      <p:sp>
        <p:nvSpPr>
          <p:cNvPr id="5" name="Text 3"/>
          <p:cNvSpPr/>
          <p:nvPr/>
        </p:nvSpPr>
        <p:spPr>
          <a:xfrm>
            <a:off x="1530906" y="3666411"/>
            <a:ext cx="550759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Easy to implement and deploy.</a:t>
            </a:r>
            <a:endParaRPr lang="en-US" sz="1750" dirty="0"/>
          </a:p>
        </p:txBody>
      </p:sp>
      <p:sp>
        <p:nvSpPr>
          <p:cNvPr id="6" name="Shape 4"/>
          <p:cNvSpPr/>
          <p:nvPr/>
        </p:nvSpPr>
        <p:spPr>
          <a:xfrm>
            <a:off x="793790" y="4556641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1530906" y="4630341"/>
            <a:ext cx="550759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Fast processing for quick results.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793790" y="5520571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</p:sp>
      <p:sp>
        <p:nvSpPr>
          <p:cNvPr id="9" name="Text 7"/>
          <p:cNvSpPr/>
          <p:nvPr/>
        </p:nvSpPr>
        <p:spPr>
          <a:xfrm>
            <a:off x="1530906" y="5594271"/>
            <a:ext cx="550759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No user interaction is needed for suggestions.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7599521" y="2965490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000000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Limitations:</a:t>
            </a:r>
            <a:endParaRPr lang="en-US" sz="2300" dirty="0"/>
          </a:p>
        </p:txBody>
      </p:sp>
      <p:sp>
        <p:nvSpPr>
          <p:cNvPr id="11" name="Shape 9"/>
          <p:cNvSpPr/>
          <p:nvPr/>
        </p:nvSpPr>
        <p:spPr>
          <a:xfrm>
            <a:off x="7599521" y="3592711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</p:sp>
      <p:sp>
        <p:nvSpPr>
          <p:cNvPr id="12" name="Text 10"/>
          <p:cNvSpPr/>
          <p:nvPr/>
        </p:nvSpPr>
        <p:spPr>
          <a:xfrm>
            <a:off x="8336637" y="3666411"/>
            <a:ext cx="550759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Doesn't learn individual user preferences.</a:t>
            </a:r>
            <a:endParaRPr lang="en-US" sz="1750" dirty="0"/>
          </a:p>
        </p:txBody>
      </p:sp>
      <p:sp>
        <p:nvSpPr>
          <p:cNvPr id="13" name="Shape 11"/>
          <p:cNvSpPr/>
          <p:nvPr/>
        </p:nvSpPr>
        <p:spPr>
          <a:xfrm>
            <a:off x="7599521" y="4556641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</p:sp>
      <p:sp>
        <p:nvSpPr>
          <p:cNvPr id="14" name="Text 12"/>
          <p:cNvSpPr/>
          <p:nvPr/>
        </p:nvSpPr>
        <p:spPr>
          <a:xfrm>
            <a:off x="8336637" y="4630341"/>
            <a:ext cx="550759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Quality depends on robust metadata.</a:t>
            </a:r>
            <a:endParaRPr lang="en-US" sz="1750" dirty="0"/>
          </a:p>
        </p:txBody>
      </p:sp>
      <p:sp>
        <p:nvSpPr>
          <p:cNvPr id="15" name="Shape 13"/>
          <p:cNvSpPr/>
          <p:nvPr/>
        </p:nvSpPr>
        <p:spPr>
          <a:xfrm>
            <a:off x="7599521" y="5520571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</p:sp>
      <p:sp>
        <p:nvSpPr>
          <p:cNvPr id="16" name="Text 14"/>
          <p:cNvSpPr/>
          <p:nvPr/>
        </p:nvSpPr>
        <p:spPr>
          <a:xfrm>
            <a:off x="8336637" y="5594271"/>
            <a:ext cx="550759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New movies with missing features are difficult to handle.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lastModifiedBy/>
  <cp:revision>1</cp:revision>
  <dcterms:created xsi:type="dcterms:W3CDTF">2025-06-18T16:59:04Z</dcterms:created>
  <dcterms:modified xsi:type="dcterms:W3CDTF">2025-06-18T16:59:04Z</dcterms:modified>
</cp:coreProperties>
</file>