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p:scale>
          <a:sx n="46" d="100"/>
          <a:sy n="46" d="100"/>
        </p:scale>
        <p:origin x="3012" y="15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849A8-8BB6-C400-0263-2503C9FA0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5E5E3F-4846-FE38-EDF6-3F63B820BC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996B9C-D506-4470-C1EC-45193BF46F4B}"/>
              </a:ext>
            </a:extLst>
          </p:cNvPr>
          <p:cNvSpPr>
            <a:spLocks noGrp="1"/>
          </p:cNvSpPr>
          <p:nvPr>
            <p:ph type="dt" sz="half" idx="10"/>
          </p:nvPr>
        </p:nvSpPr>
        <p:spPr/>
        <p:txBody>
          <a:bodyPr/>
          <a:lstStyle/>
          <a:p>
            <a:fld id="{799033F1-246F-43A1-AE32-CACB9ACCDDB3}" type="datetimeFigureOut">
              <a:rPr lang="en-IN" smtClean="0"/>
              <a:t>30-11-2023</a:t>
            </a:fld>
            <a:endParaRPr lang="en-IN"/>
          </a:p>
        </p:txBody>
      </p:sp>
      <p:sp>
        <p:nvSpPr>
          <p:cNvPr id="5" name="Footer Placeholder 4">
            <a:extLst>
              <a:ext uri="{FF2B5EF4-FFF2-40B4-BE49-F238E27FC236}">
                <a16:creationId xmlns:a16="http://schemas.microsoft.com/office/drawing/2014/main" id="{5E1B4EFD-8926-0E5C-40C9-22730D2A07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18EDE1-9C44-0467-5AD2-9C20872B5DDE}"/>
              </a:ext>
            </a:extLst>
          </p:cNvPr>
          <p:cNvSpPr>
            <a:spLocks noGrp="1"/>
          </p:cNvSpPr>
          <p:nvPr>
            <p:ph type="sldNum" sz="quarter" idx="12"/>
          </p:nvPr>
        </p:nvSpPr>
        <p:spPr/>
        <p:txBody>
          <a:bodyPr/>
          <a:lstStyle/>
          <a:p>
            <a:fld id="{ABA19027-0B13-464C-8EF3-1054B16D4E1D}" type="slidenum">
              <a:rPr lang="en-IN" smtClean="0"/>
              <a:t>‹#›</a:t>
            </a:fld>
            <a:endParaRPr lang="en-IN"/>
          </a:p>
        </p:txBody>
      </p:sp>
    </p:spTree>
    <p:extLst>
      <p:ext uri="{BB962C8B-B14F-4D97-AF65-F5344CB8AC3E}">
        <p14:creationId xmlns:p14="http://schemas.microsoft.com/office/powerpoint/2010/main" val="292185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5692-D602-733E-3251-3BE5E62F93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AAB971-1A0F-BE93-C637-BACDA55E84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4164F8-7709-6B78-51FC-DFF8A1FE9782}"/>
              </a:ext>
            </a:extLst>
          </p:cNvPr>
          <p:cNvSpPr>
            <a:spLocks noGrp="1"/>
          </p:cNvSpPr>
          <p:nvPr>
            <p:ph type="dt" sz="half" idx="10"/>
          </p:nvPr>
        </p:nvSpPr>
        <p:spPr/>
        <p:txBody>
          <a:bodyPr/>
          <a:lstStyle/>
          <a:p>
            <a:fld id="{799033F1-246F-43A1-AE32-CACB9ACCDDB3}" type="datetimeFigureOut">
              <a:rPr lang="en-IN" smtClean="0"/>
              <a:t>30-11-2023</a:t>
            </a:fld>
            <a:endParaRPr lang="en-IN"/>
          </a:p>
        </p:txBody>
      </p:sp>
      <p:sp>
        <p:nvSpPr>
          <p:cNvPr id="5" name="Footer Placeholder 4">
            <a:extLst>
              <a:ext uri="{FF2B5EF4-FFF2-40B4-BE49-F238E27FC236}">
                <a16:creationId xmlns:a16="http://schemas.microsoft.com/office/drawing/2014/main" id="{B104BA0E-6192-AE7D-62E1-6096975BAF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ECFB8F-8251-2C85-0480-23F0702BCE13}"/>
              </a:ext>
            </a:extLst>
          </p:cNvPr>
          <p:cNvSpPr>
            <a:spLocks noGrp="1"/>
          </p:cNvSpPr>
          <p:nvPr>
            <p:ph type="sldNum" sz="quarter" idx="12"/>
          </p:nvPr>
        </p:nvSpPr>
        <p:spPr/>
        <p:txBody>
          <a:bodyPr/>
          <a:lstStyle/>
          <a:p>
            <a:fld id="{ABA19027-0B13-464C-8EF3-1054B16D4E1D}" type="slidenum">
              <a:rPr lang="en-IN" smtClean="0"/>
              <a:t>‹#›</a:t>
            </a:fld>
            <a:endParaRPr lang="en-IN"/>
          </a:p>
        </p:txBody>
      </p:sp>
    </p:spTree>
    <p:extLst>
      <p:ext uri="{BB962C8B-B14F-4D97-AF65-F5344CB8AC3E}">
        <p14:creationId xmlns:p14="http://schemas.microsoft.com/office/powerpoint/2010/main" val="1739725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29445A-9B17-B61F-4B86-DE5ABDEE04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1C0A2F-2E99-4B13-6570-73DFC4ECD1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E4EBD3-9F00-CD70-E4BE-8155EEDFACE8}"/>
              </a:ext>
            </a:extLst>
          </p:cNvPr>
          <p:cNvSpPr>
            <a:spLocks noGrp="1"/>
          </p:cNvSpPr>
          <p:nvPr>
            <p:ph type="dt" sz="half" idx="10"/>
          </p:nvPr>
        </p:nvSpPr>
        <p:spPr/>
        <p:txBody>
          <a:bodyPr/>
          <a:lstStyle/>
          <a:p>
            <a:fld id="{799033F1-246F-43A1-AE32-CACB9ACCDDB3}" type="datetimeFigureOut">
              <a:rPr lang="en-IN" smtClean="0"/>
              <a:t>30-11-2023</a:t>
            </a:fld>
            <a:endParaRPr lang="en-IN"/>
          </a:p>
        </p:txBody>
      </p:sp>
      <p:sp>
        <p:nvSpPr>
          <p:cNvPr id="5" name="Footer Placeholder 4">
            <a:extLst>
              <a:ext uri="{FF2B5EF4-FFF2-40B4-BE49-F238E27FC236}">
                <a16:creationId xmlns:a16="http://schemas.microsoft.com/office/drawing/2014/main" id="{67F71F16-A1EF-3E80-9595-D1703113AE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28E47A-C5AF-D95B-E3E4-44D1935FBC65}"/>
              </a:ext>
            </a:extLst>
          </p:cNvPr>
          <p:cNvSpPr>
            <a:spLocks noGrp="1"/>
          </p:cNvSpPr>
          <p:nvPr>
            <p:ph type="sldNum" sz="quarter" idx="12"/>
          </p:nvPr>
        </p:nvSpPr>
        <p:spPr/>
        <p:txBody>
          <a:bodyPr/>
          <a:lstStyle/>
          <a:p>
            <a:fld id="{ABA19027-0B13-464C-8EF3-1054B16D4E1D}" type="slidenum">
              <a:rPr lang="en-IN" smtClean="0"/>
              <a:t>‹#›</a:t>
            </a:fld>
            <a:endParaRPr lang="en-IN"/>
          </a:p>
        </p:txBody>
      </p:sp>
    </p:spTree>
    <p:extLst>
      <p:ext uri="{BB962C8B-B14F-4D97-AF65-F5344CB8AC3E}">
        <p14:creationId xmlns:p14="http://schemas.microsoft.com/office/powerpoint/2010/main" val="3121773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E9D8-5102-B48C-ECBB-7E4BF4E71A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295BAE-0F14-52B8-4777-ACE0857394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BF1B0E-7E97-381E-B159-498058797B63}"/>
              </a:ext>
            </a:extLst>
          </p:cNvPr>
          <p:cNvSpPr>
            <a:spLocks noGrp="1"/>
          </p:cNvSpPr>
          <p:nvPr>
            <p:ph type="dt" sz="half" idx="10"/>
          </p:nvPr>
        </p:nvSpPr>
        <p:spPr/>
        <p:txBody>
          <a:bodyPr/>
          <a:lstStyle/>
          <a:p>
            <a:fld id="{799033F1-246F-43A1-AE32-CACB9ACCDDB3}" type="datetimeFigureOut">
              <a:rPr lang="en-IN" smtClean="0"/>
              <a:t>30-11-2023</a:t>
            </a:fld>
            <a:endParaRPr lang="en-IN"/>
          </a:p>
        </p:txBody>
      </p:sp>
      <p:sp>
        <p:nvSpPr>
          <p:cNvPr id="5" name="Footer Placeholder 4">
            <a:extLst>
              <a:ext uri="{FF2B5EF4-FFF2-40B4-BE49-F238E27FC236}">
                <a16:creationId xmlns:a16="http://schemas.microsoft.com/office/drawing/2014/main" id="{71ACC8B3-6700-8C58-B026-6DFF37303C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75B32E-8140-CACE-810F-D24DF90AF7AE}"/>
              </a:ext>
            </a:extLst>
          </p:cNvPr>
          <p:cNvSpPr>
            <a:spLocks noGrp="1"/>
          </p:cNvSpPr>
          <p:nvPr>
            <p:ph type="sldNum" sz="quarter" idx="12"/>
          </p:nvPr>
        </p:nvSpPr>
        <p:spPr/>
        <p:txBody>
          <a:bodyPr/>
          <a:lstStyle/>
          <a:p>
            <a:fld id="{ABA19027-0B13-464C-8EF3-1054B16D4E1D}" type="slidenum">
              <a:rPr lang="en-IN" smtClean="0"/>
              <a:t>‹#›</a:t>
            </a:fld>
            <a:endParaRPr lang="en-IN"/>
          </a:p>
        </p:txBody>
      </p:sp>
    </p:spTree>
    <p:extLst>
      <p:ext uri="{BB962C8B-B14F-4D97-AF65-F5344CB8AC3E}">
        <p14:creationId xmlns:p14="http://schemas.microsoft.com/office/powerpoint/2010/main" val="417779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8FE9F-76B2-BEB9-0A7E-D4637CA1DC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3AA94B-B5DB-9D6B-BB0E-6BC6EF466A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58623C-2D37-6A86-DA57-A2CA2AE6BB94}"/>
              </a:ext>
            </a:extLst>
          </p:cNvPr>
          <p:cNvSpPr>
            <a:spLocks noGrp="1"/>
          </p:cNvSpPr>
          <p:nvPr>
            <p:ph type="dt" sz="half" idx="10"/>
          </p:nvPr>
        </p:nvSpPr>
        <p:spPr/>
        <p:txBody>
          <a:bodyPr/>
          <a:lstStyle/>
          <a:p>
            <a:fld id="{799033F1-246F-43A1-AE32-CACB9ACCDDB3}" type="datetimeFigureOut">
              <a:rPr lang="en-IN" smtClean="0"/>
              <a:t>30-11-2023</a:t>
            </a:fld>
            <a:endParaRPr lang="en-IN"/>
          </a:p>
        </p:txBody>
      </p:sp>
      <p:sp>
        <p:nvSpPr>
          <p:cNvPr id="5" name="Footer Placeholder 4">
            <a:extLst>
              <a:ext uri="{FF2B5EF4-FFF2-40B4-BE49-F238E27FC236}">
                <a16:creationId xmlns:a16="http://schemas.microsoft.com/office/drawing/2014/main" id="{CBC88556-AC0A-1080-92B4-A6A375E109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1AEA36-45A1-281D-B625-45234B8CEFB5}"/>
              </a:ext>
            </a:extLst>
          </p:cNvPr>
          <p:cNvSpPr>
            <a:spLocks noGrp="1"/>
          </p:cNvSpPr>
          <p:nvPr>
            <p:ph type="sldNum" sz="quarter" idx="12"/>
          </p:nvPr>
        </p:nvSpPr>
        <p:spPr/>
        <p:txBody>
          <a:bodyPr/>
          <a:lstStyle/>
          <a:p>
            <a:fld id="{ABA19027-0B13-464C-8EF3-1054B16D4E1D}" type="slidenum">
              <a:rPr lang="en-IN" smtClean="0"/>
              <a:t>‹#›</a:t>
            </a:fld>
            <a:endParaRPr lang="en-IN"/>
          </a:p>
        </p:txBody>
      </p:sp>
    </p:spTree>
    <p:extLst>
      <p:ext uri="{BB962C8B-B14F-4D97-AF65-F5344CB8AC3E}">
        <p14:creationId xmlns:p14="http://schemas.microsoft.com/office/powerpoint/2010/main" val="1630708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2A2C3-E359-4A2A-4B39-F43AA25F93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53F3B7-E235-EA00-9E0F-99EBA5EECF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F3C0BF-38D0-D7DD-D54B-C032AB32A8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7D6C6B-5846-EF6B-3CEB-5BD3FDA277FE}"/>
              </a:ext>
            </a:extLst>
          </p:cNvPr>
          <p:cNvSpPr>
            <a:spLocks noGrp="1"/>
          </p:cNvSpPr>
          <p:nvPr>
            <p:ph type="dt" sz="half" idx="10"/>
          </p:nvPr>
        </p:nvSpPr>
        <p:spPr/>
        <p:txBody>
          <a:bodyPr/>
          <a:lstStyle/>
          <a:p>
            <a:fld id="{799033F1-246F-43A1-AE32-CACB9ACCDDB3}" type="datetimeFigureOut">
              <a:rPr lang="en-IN" smtClean="0"/>
              <a:t>30-11-2023</a:t>
            </a:fld>
            <a:endParaRPr lang="en-IN"/>
          </a:p>
        </p:txBody>
      </p:sp>
      <p:sp>
        <p:nvSpPr>
          <p:cNvPr id="6" name="Footer Placeholder 5">
            <a:extLst>
              <a:ext uri="{FF2B5EF4-FFF2-40B4-BE49-F238E27FC236}">
                <a16:creationId xmlns:a16="http://schemas.microsoft.com/office/drawing/2014/main" id="{1630AF11-094E-3B1C-AB10-E292243486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BB412B-9B0A-E5FF-9A14-69E77C485651}"/>
              </a:ext>
            </a:extLst>
          </p:cNvPr>
          <p:cNvSpPr>
            <a:spLocks noGrp="1"/>
          </p:cNvSpPr>
          <p:nvPr>
            <p:ph type="sldNum" sz="quarter" idx="12"/>
          </p:nvPr>
        </p:nvSpPr>
        <p:spPr/>
        <p:txBody>
          <a:bodyPr/>
          <a:lstStyle/>
          <a:p>
            <a:fld id="{ABA19027-0B13-464C-8EF3-1054B16D4E1D}" type="slidenum">
              <a:rPr lang="en-IN" smtClean="0"/>
              <a:t>‹#›</a:t>
            </a:fld>
            <a:endParaRPr lang="en-IN"/>
          </a:p>
        </p:txBody>
      </p:sp>
    </p:spTree>
    <p:extLst>
      <p:ext uri="{BB962C8B-B14F-4D97-AF65-F5344CB8AC3E}">
        <p14:creationId xmlns:p14="http://schemas.microsoft.com/office/powerpoint/2010/main" val="326493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BE020-5884-5A3D-D1F9-9C4151FE1A6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24CAF7-554D-71B6-BEED-361A64C706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A7A356-9FA3-962A-132B-8FF3C3CE23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309BF9-E859-2A4C-94F7-80AC4585AC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6E3DC1-1613-C57D-A056-4E8BF29FF6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173D97-15B6-7C32-A41B-C45057106E66}"/>
              </a:ext>
            </a:extLst>
          </p:cNvPr>
          <p:cNvSpPr>
            <a:spLocks noGrp="1"/>
          </p:cNvSpPr>
          <p:nvPr>
            <p:ph type="dt" sz="half" idx="10"/>
          </p:nvPr>
        </p:nvSpPr>
        <p:spPr/>
        <p:txBody>
          <a:bodyPr/>
          <a:lstStyle/>
          <a:p>
            <a:fld id="{799033F1-246F-43A1-AE32-CACB9ACCDDB3}" type="datetimeFigureOut">
              <a:rPr lang="en-IN" smtClean="0"/>
              <a:t>30-11-2023</a:t>
            </a:fld>
            <a:endParaRPr lang="en-IN"/>
          </a:p>
        </p:txBody>
      </p:sp>
      <p:sp>
        <p:nvSpPr>
          <p:cNvPr id="8" name="Footer Placeholder 7">
            <a:extLst>
              <a:ext uri="{FF2B5EF4-FFF2-40B4-BE49-F238E27FC236}">
                <a16:creationId xmlns:a16="http://schemas.microsoft.com/office/drawing/2014/main" id="{6113FD54-C970-2FD8-49F1-AA076E76D7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232DA5-3801-FD6A-E15B-2C53640FF722}"/>
              </a:ext>
            </a:extLst>
          </p:cNvPr>
          <p:cNvSpPr>
            <a:spLocks noGrp="1"/>
          </p:cNvSpPr>
          <p:nvPr>
            <p:ph type="sldNum" sz="quarter" idx="12"/>
          </p:nvPr>
        </p:nvSpPr>
        <p:spPr/>
        <p:txBody>
          <a:bodyPr/>
          <a:lstStyle/>
          <a:p>
            <a:fld id="{ABA19027-0B13-464C-8EF3-1054B16D4E1D}" type="slidenum">
              <a:rPr lang="en-IN" smtClean="0"/>
              <a:t>‹#›</a:t>
            </a:fld>
            <a:endParaRPr lang="en-IN"/>
          </a:p>
        </p:txBody>
      </p:sp>
    </p:spTree>
    <p:extLst>
      <p:ext uri="{BB962C8B-B14F-4D97-AF65-F5344CB8AC3E}">
        <p14:creationId xmlns:p14="http://schemas.microsoft.com/office/powerpoint/2010/main" val="1414783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F02C-36D1-69A3-1894-29EE0F8D9D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DD5B65-74FB-46D2-14D9-9277798098EB}"/>
              </a:ext>
            </a:extLst>
          </p:cNvPr>
          <p:cNvSpPr>
            <a:spLocks noGrp="1"/>
          </p:cNvSpPr>
          <p:nvPr>
            <p:ph type="dt" sz="half" idx="10"/>
          </p:nvPr>
        </p:nvSpPr>
        <p:spPr/>
        <p:txBody>
          <a:bodyPr/>
          <a:lstStyle/>
          <a:p>
            <a:fld id="{799033F1-246F-43A1-AE32-CACB9ACCDDB3}" type="datetimeFigureOut">
              <a:rPr lang="en-IN" smtClean="0"/>
              <a:t>30-11-2023</a:t>
            </a:fld>
            <a:endParaRPr lang="en-IN"/>
          </a:p>
        </p:txBody>
      </p:sp>
      <p:sp>
        <p:nvSpPr>
          <p:cNvPr id="4" name="Footer Placeholder 3">
            <a:extLst>
              <a:ext uri="{FF2B5EF4-FFF2-40B4-BE49-F238E27FC236}">
                <a16:creationId xmlns:a16="http://schemas.microsoft.com/office/drawing/2014/main" id="{9F03D930-77EB-B632-BA75-2D4725F385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1FCFD1-05D4-C6C0-89EF-B0B25E2566CB}"/>
              </a:ext>
            </a:extLst>
          </p:cNvPr>
          <p:cNvSpPr>
            <a:spLocks noGrp="1"/>
          </p:cNvSpPr>
          <p:nvPr>
            <p:ph type="sldNum" sz="quarter" idx="12"/>
          </p:nvPr>
        </p:nvSpPr>
        <p:spPr/>
        <p:txBody>
          <a:bodyPr/>
          <a:lstStyle/>
          <a:p>
            <a:fld id="{ABA19027-0B13-464C-8EF3-1054B16D4E1D}" type="slidenum">
              <a:rPr lang="en-IN" smtClean="0"/>
              <a:t>‹#›</a:t>
            </a:fld>
            <a:endParaRPr lang="en-IN"/>
          </a:p>
        </p:txBody>
      </p:sp>
    </p:spTree>
    <p:extLst>
      <p:ext uri="{BB962C8B-B14F-4D97-AF65-F5344CB8AC3E}">
        <p14:creationId xmlns:p14="http://schemas.microsoft.com/office/powerpoint/2010/main" val="343856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736E13-BBDB-5B6C-38E6-51E9E28541CA}"/>
              </a:ext>
            </a:extLst>
          </p:cNvPr>
          <p:cNvSpPr>
            <a:spLocks noGrp="1"/>
          </p:cNvSpPr>
          <p:nvPr>
            <p:ph type="dt" sz="half" idx="10"/>
          </p:nvPr>
        </p:nvSpPr>
        <p:spPr/>
        <p:txBody>
          <a:bodyPr/>
          <a:lstStyle/>
          <a:p>
            <a:fld id="{799033F1-246F-43A1-AE32-CACB9ACCDDB3}" type="datetimeFigureOut">
              <a:rPr lang="en-IN" smtClean="0"/>
              <a:t>30-11-2023</a:t>
            </a:fld>
            <a:endParaRPr lang="en-IN"/>
          </a:p>
        </p:txBody>
      </p:sp>
      <p:sp>
        <p:nvSpPr>
          <p:cNvPr id="3" name="Footer Placeholder 2">
            <a:extLst>
              <a:ext uri="{FF2B5EF4-FFF2-40B4-BE49-F238E27FC236}">
                <a16:creationId xmlns:a16="http://schemas.microsoft.com/office/drawing/2014/main" id="{4A455220-7DD0-865C-4382-894667783E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780282C-DE30-E291-FDDD-8C8023D05884}"/>
              </a:ext>
            </a:extLst>
          </p:cNvPr>
          <p:cNvSpPr>
            <a:spLocks noGrp="1"/>
          </p:cNvSpPr>
          <p:nvPr>
            <p:ph type="sldNum" sz="quarter" idx="12"/>
          </p:nvPr>
        </p:nvSpPr>
        <p:spPr/>
        <p:txBody>
          <a:bodyPr/>
          <a:lstStyle/>
          <a:p>
            <a:fld id="{ABA19027-0B13-464C-8EF3-1054B16D4E1D}" type="slidenum">
              <a:rPr lang="en-IN" smtClean="0"/>
              <a:t>‹#›</a:t>
            </a:fld>
            <a:endParaRPr lang="en-IN"/>
          </a:p>
        </p:txBody>
      </p:sp>
    </p:spTree>
    <p:extLst>
      <p:ext uri="{BB962C8B-B14F-4D97-AF65-F5344CB8AC3E}">
        <p14:creationId xmlns:p14="http://schemas.microsoft.com/office/powerpoint/2010/main" val="2198434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D718B-3E22-6394-30C8-D02F6C4D1A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110A689-B81B-850A-9318-38293843D7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9A2464-1482-AD93-501D-95F6C91975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CCF6FB-9D2A-5C8F-B882-67CBE22E0F3D}"/>
              </a:ext>
            </a:extLst>
          </p:cNvPr>
          <p:cNvSpPr>
            <a:spLocks noGrp="1"/>
          </p:cNvSpPr>
          <p:nvPr>
            <p:ph type="dt" sz="half" idx="10"/>
          </p:nvPr>
        </p:nvSpPr>
        <p:spPr/>
        <p:txBody>
          <a:bodyPr/>
          <a:lstStyle/>
          <a:p>
            <a:fld id="{799033F1-246F-43A1-AE32-CACB9ACCDDB3}" type="datetimeFigureOut">
              <a:rPr lang="en-IN" smtClean="0"/>
              <a:t>30-11-2023</a:t>
            </a:fld>
            <a:endParaRPr lang="en-IN"/>
          </a:p>
        </p:txBody>
      </p:sp>
      <p:sp>
        <p:nvSpPr>
          <p:cNvPr id="6" name="Footer Placeholder 5">
            <a:extLst>
              <a:ext uri="{FF2B5EF4-FFF2-40B4-BE49-F238E27FC236}">
                <a16:creationId xmlns:a16="http://schemas.microsoft.com/office/drawing/2014/main" id="{F50F15EB-746C-EE25-A75F-67F413EB8C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4FEA24-D041-D895-8C7A-44C146DB6AC6}"/>
              </a:ext>
            </a:extLst>
          </p:cNvPr>
          <p:cNvSpPr>
            <a:spLocks noGrp="1"/>
          </p:cNvSpPr>
          <p:nvPr>
            <p:ph type="sldNum" sz="quarter" idx="12"/>
          </p:nvPr>
        </p:nvSpPr>
        <p:spPr/>
        <p:txBody>
          <a:bodyPr/>
          <a:lstStyle/>
          <a:p>
            <a:fld id="{ABA19027-0B13-464C-8EF3-1054B16D4E1D}" type="slidenum">
              <a:rPr lang="en-IN" smtClean="0"/>
              <a:t>‹#›</a:t>
            </a:fld>
            <a:endParaRPr lang="en-IN"/>
          </a:p>
        </p:txBody>
      </p:sp>
    </p:spTree>
    <p:extLst>
      <p:ext uri="{BB962C8B-B14F-4D97-AF65-F5344CB8AC3E}">
        <p14:creationId xmlns:p14="http://schemas.microsoft.com/office/powerpoint/2010/main" val="16386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07387-6A2F-AB34-1BDF-1AA6E9DC36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39FD60-5D5B-9684-4E12-CEC855BA2B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E967C3-DA6F-1609-8E5F-3581CF3DD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DBE46A-4A8D-34D6-36FC-6734F57A44FA}"/>
              </a:ext>
            </a:extLst>
          </p:cNvPr>
          <p:cNvSpPr>
            <a:spLocks noGrp="1"/>
          </p:cNvSpPr>
          <p:nvPr>
            <p:ph type="dt" sz="half" idx="10"/>
          </p:nvPr>
        </p:nvSpPr>
        <p:spPr/>
        <p:txBody>
          <a:bodyPr/>
          <a:lstStyle/>
          <a:p>
            <a:fld id="{799033F1-246F-43A1-AE32-CACB9ACCDDB3}" type="datetimeFigureOut">
              <a:rPr lang="en-IN" smtClean="0"/>
              <a:t>30-11-2023</a:t>
            </a:fld>
            <a:endParaRPr lang="en-IN"/>
          </a:p>
        </p:txBody>
      </p:sp>
      <p:sp>
        <p:nvSpPr>
          <p:cNvPr id="6" name="Footer Placeholder 5">
            <a:extLst>
              <a:ext uri="{FF2B5EF4-FFF2-40B4-BE49-F238E27FC236}">
                <a16:creationId xmlns:a16="http://schemas.microsoft.com/office/drawing/2014/main" id="{53438D78-C6B2-3198-960B-696806F7A4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013417-7BD2-1EB4-76DF-B6DCC7282241}"/>
              </a:ext>
            </a:extLst>
          </p:cNvPr>
          <p:cNvSpPr>
            <a:spLocks noGrp="1"/>
          </p:cNvSpPr>
          <p:nvPr>
            <p:ph type="sldNum" sz="quarter" idx="12"/>
          </p:nvPr>
        </p:nvSpPr>
        <p:spPr/>
        <p:txBody>
          <a:bodyPr/>
          <a:lstStyle/>
          <a:p>
            <a:fld id="{ABA19027-0B13-464C-8EF3-1054B16D4E1D}" type="slidenum">
              <a:rPr lang="en-IN" smtClean="0"/>
              <a:t>‹#›</a:t>
            </a:fld>
            <a:endParaRPr lang="en-IN"/>
          </a:p>
        </p:txBody>
      </p:sp>
    </p:spTree>
    <p:extLst>
      <p:ext uri="{BB962C8B-B14F-4D97-AF65-F5344CB8AC3E}">
        <p14:creationId xmlns:p14="http://schemas.microsoft.com/office/powerpoint/2010/main" val="3636313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56290C-0629-1BF1-C5ED-78E21606EB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55FEDE-6D56-4A75-7190-659B3BBE30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4E4965-A9C0-5719-2D1E-A33DE4B89E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9033F1-246F-43A1-AE32-CACB9ACCDDB3}" type="datetimeFigureOut">
              <a:rPr lang="en-IN" smtClean="0"/>
              <a:t>30-11-2023</a:t>
            </a:fld>
            <a:endParaRPr lang="en-IN"/>
          </a:p>
        </p:txBody>
      </p:sp>
      <p:sp>
        <p:nvSpPr>
          <p:cNvPr id="5" name="Footer Placeholder 4">
            <a:extLst>
              <a:ext uri="{FF2B5EF4-FFF2-40B4-BE49-F238E27FC236}">
                <a16:creationId xmlns:a16="http://schemas.microsoft.com/office/drawing/2014/main" id="{53C50D20-76F6-E72D-9CEE-83DFB7DCA0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81D331-D355-15CA-F0E7-A8E24142C5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19027-0B13-464C-8EF3-1054B16D4E1D}" type="slidenum">
              <a:rPr lang="en-IN" smtClean="0"/>
              <a:t>‹#›</a:t>
            </a:fld>
            <a:endParaRPr lang="en-IN"/>
          </a:p>
        </p:txBody>
      </p:sp>
    </p:spTree>
    <p:extLst>
      <p:ext uri="{BB962C8B-B14F-4D97-AF65-F5344CB8AC3E}">
        <p14:creationId xmlns:p14="http://schemas.microsoft.com/office/powerpoint/2010/main" val="3206978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172E96-413C-404A-28C1-05243C98FB01}"/>
              </a:ext>
            </a:extLst>
          </p:cNvPr>
          <p:cNvSpPr txBox="1"/>
          <p:nvPr/>
        </p:nvSpPr>
        <p:spPr>
          <a:xfrm>
            <a:off x="0" y="145534"/>
            <a:ext cx="6096000" cy="369332"/>
          </a:xfrm>
          <a:prstGeom prst="rect">
            <a:avLst/>
          </a:prstGeom>
          <a:noFill/>
        </p:spPr>
        <p:txBody>
          <a:bodyPr wrap="square">
            <a:spAutoFit/>
          </a:bodyPr>
          <a:lstStyle/>
          <a:p>
            <a:pPr algn="l"/>
            <a:r>
              <a:rPr lang="en-IN" b="1" i="0" dirty="0">
                <a:solidFill>
                  <a:srgbClr val="091E42"/>
                </a:solidFill>
                <a:effectLst/>
                <a:latin typeface="circular"/>
              </a:rPr>
              <a:t>Problem Statement</a:t>
            </a:r>
          </a:p>
        </p:txBody>
      </p:sp>
      <p:sp>
        <p:nvSpPr>
          <p:cNvPr id="7" name="TextBox 6">
            <a:extLst>
              <a:ext uri="{FF2B5EF4-FFF2-40B4-BE49-F238E27FC236}">
                <a16:creationId xmlns:a16="http://schemas.microsoft.com/office/drawing/2014/main" id="{5624B322-B52B-72AE-3F2C-F64BBB9D0622}"/>
              </a:ext>
            </a:extLst>
          </p:cNvPr>
          <p:cNvSpPr txBox="1"/>
          <p:nvPr/>
        </p:nvSpPr>
        <p:spPr>
          <a:xfrm>
            <a:off x="0" y="514866"/>
            <a:ext cx="11954933" cy="584775"/>
          </a:xfrm>
          <a:prstGeom prst="rect">
            <a:avLst/>
          </a:prstGeom>
          <a:noFill/>
        </p:spPr>
        <p:txBody>
          <a:bodyPr wrap="square">
            <a:spAutoFit/>
          </a:bodyPr>
          <a:lstStyle/>
          <a:p>
            <a:r>
              <a:rPr lang="en-US" sz="1600" dirty="0">
                <a:solidFill>
                  <a:srgbClr val="091E42"/>
                </a:solidFill>
                <a:latin typeface="freight-text-pro"/>
              </a:rPr>
              <a:t>R</a:t>
            </a:r>
            <a:r>
              <a:rPr lang="en-US" sz="1600" b="0" i="0" dirty="0">
                <a:solidFill>
                  <a:srgbClr val="091E42"/>
                </a:solidFill>
                <a:effectLst/>
                <a:latin typeface="freight-text-pro"/>
              </a:rPr>
              <a:t>isk analytics in banking and financial services and understand how data is used to minimize the risk of losing money while lending to customers.</a:t>
            </a:r>
            <a:endParaRPr lang="en-IN" sz="1600" dirty="0"/>
          </a:p>
        </p:txBody>
      </p:sp>
      <p:sp>
        <p:nvSpPr>
          <p:cNvPr id="9" name="TextBox 8">
            <a:extLst>
              <a:ext uri="{FF2B5EF4-FFF2-40B4-BE49-F238E27FC236}">
                <a16:creationId xmlns:a16="http://schemas.microsoft.com/office/drawing/2014/main" id="{F5C1982B-B171-A37B-8CDD-9B36B08A1C25}"/>
              </a:ext>
            </a:extLst>
          </p:cNvPr>
          <p:cNvSpPr txBox="1"/>
          <p:nvPr/>
        </p:nvSpPr>
        <p:spPr>
          <a:xfrm>
            <a:off x="-38100" y="1099641"/>
            <a:ext cx="6121400" cy="369332"/>
          </a:xfrm>
          <a:prstGeom prst="rect">
            <a:avLst/>
          </a:prstGeom>
          <a:noFill/>
        </p:spPr>
        <p:txBody>
          <a:bodyPr wrap="square">
            <a:spAutoFit/>
          </a:bodyPr>
          <a:lstStyle/>
          <a:p>
            <a:r>
              <a:rPr lang="en-IN" b="1" dirty="0">
                <a:solidFill>
                  <a:srgbClr val="091E42"/>
                </a:solidFill>
                <a:latin typeface="circular"/>
              </a:rPr>
              <a:t>Business Understanding</a:t>
            </a:r>
          </a:p>
        </p:txBody>
      </p:sp>
      <p:sp>
        <p:nvSpPr>
          <p:cNvPr id="11" name="TextBox 10">
            <a:extLst>
              <a:ext uri="{FF2B5EF4-FFF2-40B4-BE49-F238E27FC236}">
                <a16:creationId xmlns:a16="http://schemas.microsoft.com/office/drawing/2014/main" id="{18D4388D-D040-A06E-A2F7-584517BD5505}"/>
              </a:ext>
            </a:extLst>
          </p:cNvPr>
          <p:cNvSpPr txBox="1"/>
          <p:nvPr/>
        </p:nvSpPr>
        <p:spPr>
          <a:xfrm>
            <a:off x="-38100" y="1362034"/>
            <a:ext cx="12323233" cy="2739211"/>
          </a:xfrm>
          <a:prstGeom prst="rect">
            <a:avLst/>
          </a:prstGeom>
          <a:noFill/>
        </p:spPr>
        <p:txBody>
          <a:bodyPr wrap="square">
            <a:spAutoFit/>
          </a:bodyPr>
          <a:lstStyle/>
          <a:p>
            <a:r>
              <a:rPr lang="en-US" sz="1600" b="0" i="0" dirty="0">
                <a:solidFill>
                  <a:srgbClr val="091E42"/>
                </a:solidFill>
                <a:effectLst/>
                <a:latin typeface="freight-text-pro"/>
              </a:rPr>
              <a:t>When the company receives a loan application, the company has to make a decision for loan approval based on the applicant’s profile. Two </a:t>
            </a:r>
            <a:r>
              <a:rPr lang="en-US" sz="1600" b="1" i="0" dirty="0">
                <a:solidFill>
                  <a:srgbClr val="091E42"/>
                </a:solidFill>
                <a:effectLst/>
                <a:latin typeface="freight-text-pro"/>
              </a:rPr>
              <a:t>types of risks</a:t>
            </a:r>
            <a:r>
              <a:rPr lang="en-US" sz="1600" b="0" i="0" dirty="0">
                <a:solidFill>
                  <a:srgbClr val="091E42"/>
                </a:solidFill>
                <a:effectLst/>
                <a:latin typeface="freight-text-pro"/>
              </a:rPr>
              <a:t> are associated with the bank’s decision:</a:t>
            </a:r>
          </a:p>
          <a:p>
            <a:endParaRPr lang="en-US" dirty="0">
              <a:solidFill>
                <a:srgbClr val="091E42"/>
              </a:solidFill>
              <a:latin typeface="freight-text-pro"/>
            </a:endParaRPr>
          </a:p>
          <a:p>
            <a:pPr marL="285750" indent="-285750" algn="l" rtl="0">
              <a:buFont typeface="Arial" panose="020B0604020202020204" pitchFamily="34" charset="0"/>
              <a:buChar char="•"/>
            </a:pPr>
            <a:r>
              <a:rPr lang="en-US" sz="1400" b="0" i="0" dirty="0">
                <a:solidFill>
                  <a:srgbClr val="091E42"/>
                </a:solidFill>
                <a:effectLst/>
                <a:latin typeface="freight-text-pro"/>
              </a:rPr>
              <a:t>If the applicant is</a:t>
            </a:r>
            <a:r>
              <a:rPr lang="en-US" sz="1400" b="1" i="0" dirty="0">
                <a:solidFill>
                  <a:srgbClr val="091E42"/>
                </a:solidFill>
                <a:effectLst/>
                <a:latin typeface="freight-text-pro"/>
              </a:rPr>
              <a:t> likely to repay the loan</a:t>
            </a:r>
            <a:r>
              <a:rPr lang="en-US" sz="1400" b="0" i="0" dirty="0">
                <a:solidFill>
                  <a:srgbClr val="091E42"/>
                </a:solidFill>
                <a:effectLst/>
                <a:latin typeface="freight-text-pro"/>
              </a:rPr>
              <a:t>, then not approving the loan results in a </a:t>
            </a:r>
            <a:r>
              <a:rPr lang="en-US" sz="1400" b="1" i="0" dirty="0">
                <a:solidFill>
                  <a:srgbClr val="091E42"/>
                </a:solidFill>
                <a:effectLst/>
                <a:latin typeface="freight-text-pro"/>
              </a:rPr>
              <a:t>loss of business</a:t>
            </a:r>
            <a:r>
              <a:rPr lang="en-US" sz="1400" b="0" i="0" dirty="0">
                <a:solidFill>
                  <a:srgbClr val="091E42"/>
                </a:solidFill>
                <a:effectLst/>
                <a:latin typeface="freight-text-pro"/>
              </a:rPr>
              <a:t> to the company</a:t>
            </a:r>
          </a:p>
          <a:p>
            <a:pPr marL="285750" indent="-285750" algn="l" rtl="0">
              <a:buFont typeface="Arial" panose="020B0604020202020204" pitchFamily="34" charset="0"/>
              <a:buChar char="•"/>
            </a:pPr>
            <a:r>
              <a:rPr lang="en-US" sz="1400" b="0" i="0" dirty="0">
                <a:solidFill>
                  <a:srgbClr val="091E42"/>
                </a:solidFill>
                <a:effectLst/>
                <a:latin typeface="freight-text-pro"/>
              </a:rPr>
              <a:t>If the applicant is </a:t>
            </a:r>
            <a:r>
              <a:rPr lang="en-US" sz="1400" b="1" i="0" dirty="0">
                <a:solidFill>
                  <a:srgbClr val="091E42"/>
                </a:solidFill>
                <a:effectLst/>
                <a:latin typeface="freight-text-pro"/>
              </a:rPr>
              <a:t>not likely to repay the loan,</a:t>
            </a:r>
            <a:r>
              <a:rPr lang="en-US" sz="1400" b="0" i="0" dirty="0">
                <a:solidFill>
                  <a:srgbClr val="091E42"/>
                </a:solidFill>
                <a:effectLst/>
                <a:latin typeface="freight-text-pro"/>
              </a:rPr>
              <a:t> i.e. he/she is likely to default, then approving the loan may lead to a </a:t>
            </a:r>
            <a:r>
              <a:rPr lang="en-US" sz="1400" b="1" i="0" dirty="0">
                <a:solidFill>
                  <a:srgbClr val="091E42"/>
                </a:solidFill>
                <a:effectLst/>
                <a:latin typeface="freight-text-pro"/>
              </a:rPr>
              <a:t>financial loss</a:t>
            </a:r>
            <a:r>
              <a:rPr lang="en-US" sz="1400" b="0" i="0" dirty="0">
                <a:solidFill>
                  <a:srgbClr val="091E42"/>
                </a:solidFill>
                <a:effectLst/>
                <a:latin typeface="freight-text-pro"/>
              </a:rPr>
              <a:t> for the company</a:t>
            </a:r>
            <a:r>
              <a:rPr lang="en-IN" sz="1400" b="0" i="0" dirty="0">
                <a:solidFill>
                  <a:srgbClr val="091E42"/>
                </a:solidFill>
                <a:effectLst/>
                <a:latin typeface="freight-text-pro"/>
              </a:rPr>
              <a:t>.</a:t>
            </a:r>
          </a:p>
          <a:p>
            <a:pPr algn="l" rtl="0"/>
            <a:endParaRPr lang="en-IN" sz="1400" dirty="0">
              <a:solidFill>
                <a:srgbClr val="091E42"/>
              </a:solidFill>
              <a:latin typeface="freight-text-pro"/>
            </a:endParaRPr>
          </a:p>
          <a:p>
            <a:pPr algn="l" rtl="0"/>
            <a:r>
              <a:rPr lang="en-US" sz="1600" b="0" i="0" dirty="0">
                <a:solidFill>
                  <a:srgbClr val="091E42"/>
                </a:solidFill>
                <a:effectLst/>
                <a:latin typeface="freight-text-pro"/>
              </a:rPr>
              <a:t>The data given below contains information about past loan applicants and whether they ‘defaulted’ or not. The aim is to identify patterns which indicate if a person is likely to default, which may be used for taking actions such as denying the loan, reducing the amount of loan, lending (to risky applicants) at a higher interest rate, etc.</a:t>
            </a:r>
          </a:p>
          <a:p>
            <a:pPr algn="l" rtl="0"/>
            <a:endParaRPr lang="en-US" sz="1600" dirty="0">
              <a:solidFill>
                <a:srgbClr val="091E42"/>
              </a:solidFill>
              <a:latin typeface="freight-text-pro"/>
            </a:endParaRPr>
          </a:p>
          <a:p>
            <a:pPr algn="l" rtl="0"/>
            <a:r>
              <a:rPr lang="en-US" sz="1600" b="0" i="0" dirty="0">
                <a:solidFill>
                  <a:srgbClr val="091E42"/>
                </a:solidFill>
                <a:effectLst/>
                <a:latin typeface="freight-text-pro"/>
              </a:rPr>
              <a:t>In this case study, you will use EDA to understand how </a:t>
            </a:r>
            <a:r>
              <a:rPr lang="en-US" sz="1600" b="1" i="0" dirty="0">
                <a:solidFill>
                  <a:srgbClr val="091E42"/>
                </a:solidFill>
                <a:effectLst/>
                <a:latin typeface="freight-text-pro"/>
              </a:rPr>
              <a:t>consumer attributes</a:t>
            </a:r>
            <a:r>
              <a:rPr lang="en-US" sz="1600" b="0" i="0" dirty="0">
                <a:solidFill>
                  <a:srgbClr val="091E42"/>
                </a:solidFill>
                <a:effectLst/>
                <a:latin typeface="freight-text-pro"/>
              </a:rPr>
              <a:t> and </a:t>
            </a:r>
            <a:r>
              <a:rPr lang="en-US" sz="1600" b="1" i="0" dirty="0">
                <a:solidFill>
                  <a:srgbClr val="091E42"/>
                </a:solidFill>
                <a:effectLst/>
                <a:latin typeface="freight-text-pro"/>
              </a:rPr>
              <a:t>loan attributes</a:t>
            </a:r>
            <a:r>
              <a:rPr lang="en-US" sz="1600" b="0" i="0" dirty="0">
                <a:solidFill>
                  <a:srgbClr val="091E42"/>
                </a:solidFill>
                <a:effectLst/>
                <a:latin typeface="freight-text-pro"/>
              </a:rPr>
              <a:t> influence the tendency of default.</a:t>
            </a:r>
          </a:p>
        </p:txBody>
      </p:sp>
      <p:pic>
        <p:nvPicPr>
          <p:cNvPr id="1026" name="Picture 2" descr="Figure 1. Loan Data Set">
            <a:extLst>
              <a:ext uri="{FF2B5EF4-FFF2-40B4-BE49-F238E27FC236}">
                <a16:creationId xmlns:a16="http://schemas.microsoft.com/office/drawing/2014/main" id="{0913AE01-44D4-910D-F965-0EF40DFB8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12905"/>
            <a:ext cx="4080295" cy="273921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F0A6B35-12C2-6BEB-B1DC-E2EC57E7AD59}"/>
              </a:ext>
            </a:extLst>
          </p:cNvPr>
          <p:cNvSpPr txBox="1"/>
          <p:nvPr/>
        </p:nvSpPr>
        <p:spPr>
          <a:xfrm>
            <a:off x="3782803" y="4012905"/>
            <a:ext cx="8603929" cy="2646878"/>
          </a:xfrm>
          <a:prstGeom prst="rect">
            <a:avLst/>
          </a:prstGeom>
          <a:noFill/>
        </p:spPr>
        <p:txBody>
          <a:bodyPr wrap="square">
            <a:spAutoFit/>
          </a:bodyPr>
          <a:lstStyle/>
          <a:p>
            <a:pPr algn="l" rtl="0"/>
            <a:r>
              <a:rPr lang="en-US" sz="1600" b="0" i="0" dirty="0">
                <a:solidFill>
                  <a:srgbClr val="091E42"/>
                </a:solidFill>
                <a:effectLst/>
                <a:latin typeface="freight-text-pro"/>
              </a:rPr>
              <a:t>When a person applies for a loan,</a:t>
            </a:r>
            <a:r>
              <a:rPr lang="en-US" sz="1600" b="1" i="0" dirty="0">
                <a:solidFill>
                  <a:srgbClr val="091E42"/>
                </a:solidFill>
                <a:effectLst/>
                <a:latin typeface="freight-text-pro"/>
              </a:rPr>
              <a:t> </a:t>
            </a:r>
            <a:r>
              <a:rPr lang="en-US" sz="1600" b="0" i="0" dirty="0">
                <a:solidFill>
                  <a:srgbClr val="091E42"/>
                </a:solidFill>
                <a:effectLst/>
                <a:latin typeface="freight-text-pro"/>
              </a:rPr>
              <a:t>there are</a:t>
            </a:r>
            <a:r>
              <a:rPr lang="en-US" sz="1600" b="1" i="0" dirty="0">
                <a:solidFill>
                  <a:srgbClr val="091E42"/>
                </a:solidFill>
                <a:effectLst/>
                <a:latin typeface="freight-text-pro"/>
              </a:rPr>
              <a:t> two types of decisions</a:t>
            </a:r>
            <a:r>
              <a:rPr lang="en-US" sz="1600" b="0" i="0" dirty="0">
                <a:solidFill>
                  <a:srgbClr val="091E42"/>
                </a:solidFill>
                <a:effectLst/>
                <a:latin typeface="freight-text-pro"/>
              </a:rPr>
              <a:t> that could be taken by the company:</a:t>
            </a:r>
          </a:p>
          <a:p>
            <a:pPr algn="l" rtl="0"/>
            <a:r>
              <a:rPr lang="en-US" sz="1600" b="1" i="0" dirty="0">
                <a:solidFill>
                  <a:srgbClr val="091E42"/>
                </a:solidFill>
                <a:effectLst/>
                <a:latin typeface="freight-text-pro"/>
              </a:rPr>
              <a:t>Loan accepted:</a:t>
            </a:r>
            <a:r>
              <a:rPr lang="en-US" sz="1600" b="0" i="0" dirty="0">
                <a:solidFill>
                  <a:srgbClr val="091E42"/>
                </a:solidFill>
                <a:effectLst/>
                <a:latin typeface="freight-text-pro"/>
              </a:rPr>
              <a:t> If the company approves the loan, there are 3 possible scenarios described below:</a:t>
            </a:r>
          </a:p>
          <a:p>
            <a:pPr marL="742950" lvl="1" indent="-285750" algn="l" rtl="0">
              <a:buFont typeface="+mj-lt"/>
              <a:buAutoNum type="arabicPeriod"/>
            </a:pPr>
            <a:r>
              <a:rPr lang="en-US" sz="1400" b="1" i="0" dirty="0">
                <a:solidFill>
                  <a:srgbClr val="091E42"/>
                </a:solidFill>
                <a:effectLst/>
                <a:latin typeface="freight-text-pro"/>
              </a:rPr>
              <a:t>Fully paid</a:t>
            </a:r>
            <a:r>
              <a:rPr lang="en-US" sz="1400" b="0" i="0" dirty="0">
                <a:solidFill>
                  <a:srgbClr val="091E42"/>
                </a:solidFill>
                <a:effectLst/>
                <a:latin typeface="freight-text-pro"/>
              </a:rPr>
              <a:t>: Applicant has fully paid the loan (the principal and the interest rate)</a:t>
            </a:r>
          </a:p>
          <a:p>
            <a:pPr marL="742950" lvl="1" indent="-285750" algn="l" rtl="0">
              <a:buFont typeface="+mj-lt"/>
              <a:buAutoNum type="arabicPeriod"/>
            </a:pPr>
            <a:r>
              <a:rPr lang="en-US" sz="1400" b="1" i="0" dirty="0">
                <a:solidFill>
                  <a:srgbClr val="091E42"/>
                </a:solidFill>
                <a:effectLst/>
                <a:latin typeface="freight-text-pro"/>
              </a:rPr>
              <a:t>Current</a:t>
            </a:r>
            <a:r>
              <a:rPr lang="en-US" sz="1400" b="0" i="0" dirty="0">
                <a:solidFill>
                  <a:srgbClr val="091E42"/>
                </a:solidFill>
                <a:effectLst/>
                <a:latin typeface="freight-text-pro"/>
              </a:rPr>
              <a:t>: Applicant is in the process of paying the instalments, i.e. the tenure of the loan is not yet completed. These candidates are not labelled as 'defaulted'.</a:t>
            </a:r>
          </a:p>
          <a:p>
            <a:pPr marL="742950" lvl="1" indent="-285750" algn="l" rtl="0">
              <a:buFont typeface="+mj-lt"/>
              <a:buAutoNum type="arabicPeriod"/>
            </a:pPr>
            <a:r>
              <a:rPr lang="en-US" sz="1400" b="1" i="0" dirty="0">
                <a:solidFill>
                  <a:srgbClr val="091E42"/>
                </a:solidFill>
                <a:effectLst/>
                <a:latin typeface="freight-text-pro"/>
              </a:rPr>
              <a:t>Charged-off</a:t>
            </a:r>
            <a:r>
              <a:rPr lang="en-US" sz="1400" b="0" i="0" dirty="0">
                <a:solidFill>
                  <a:srgbClr val="091E42"/>
                </a:solidFill>
                <a:effectLst/>
                <a:latin typeface="freight-text-pro"/>
              </a:rPr>
              <a:t>: Applicant has not paid the instalments in due time for a long period of time, i.e. he/she has </a:t>
            </a:r>
            <a:r>
              <a:rPr lang="en-US" sz="1400" b="1" i="0" dirty="0">
                <a:solidFill>
                  <a:srgbClr val="091E42"/>
                </a:solidFill>
                <a:effectLst/>
                <a:latin typeface="freight-text-pro"/>
              </a:rPr>
              <a:t>defaulted </a:t>
            </a:r>
            <a:r>
              <a:rPr lang="en-US" sz="1400" b="0" i="0" dirty="0">
                <a:solidFill>
                  <a:srgbClr val="091E42"/>
                </a:solidFill>
                <a:effectLst/>
                <a:latin typeface="freight-text-pro"/>
              </a:rPr>
              <a:t>on the loan </a:t>
            </a:r>
          </a:p>
          <a:p>
            <a:pPr algn="l"/>
            <a:r>
              <a:rPr lang="en-US" sz="1600" b="1" i="0" dirty="0">
                <a:solidFill>
                  <a:srgbClr val="091E42"/>
                </a:solidFill>
                <a:effectLst/>
                <a:latin typeface="freight-text-pro"/>
              </a:rPr>
              <a:t>Loan rejected</a:t>
            </a:r>
            <a:r>
              <a:rPr lang="en-US" sz="1600" b="0" i="0" dirty="0">
                <a:solidFill>
                  <a:srgbClr val="091E42"/>
                </a:solidFill>
                <a:effectLst/>
                <a:latin typeface="freight-text-pro"/>
              </a:rPr>
              <a:t>: The company had rejected the loan (because the candidate does not meet their requirements etc.). Since the loan was rejected, there is no transactional history of those applicants with the company and so this data is not available with the company (and thus in this dataset)</a:t>
            </a:r>
            <a:endParaRPr lang="en-IN" sz="1600" dirty="0"/>
          </a:p>
        </p:txBody>
      </p:sp>
    </p:spTree>
    <p:extLst>
      <p:ext uri="{BB962C8B-B14F-4D97-AF65-F5344CB8AC3E}">
        <p14:creationId xmlns:p14="http://schemas.microsoft.com/office/powerpoint/2010/main" val="319969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F223B861-BDD2-C28B-E59D-E4B8BC656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4734"/>
            <a:ext cx="5359400" cy="531632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90DA0E47-813D-44D8-3BBD-3E9850D63F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4533" y="321733"/>
            <a:ext cx="5416008" cy="531632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88DDD1F-EB7A-3D2D-C20C-C4C165C647FD}"/>
              </a:ext>
            </a:extLst>
          </p:cNvPr>
          <p:cNvSpPr txBox="1"/>
          <p:nvPr/>
        </p:nvSpPr>
        <p:spPr>
          <a:xfrm>
            <a:off x="457200" y="5701263"/>
            <a:ext cx="4902200" cy="461665"/>
          </a:xfrm>
          <a:prstGeom prst="rect">
            <a:avLst/>
          </a:prstGeom>
          <a:solidFill>
            <a:srgbClr val="92D050"/>
          </a:solidFill>
        </p:spPr>
        <p:txBody>
          <a:bodyPr wrap="square" rtlCol="0">
            <a:spAutoFit/>
          </a:bodyPr>
          <a:lstStyle/>
          <a:p>
            <a:r>
              <a:rPr lang="en-IN" sz="1200" dirty="0"/>
              <a:t>Loan Status vs </a:t>
            </a:r>
            <a:r>
              <a:rPr lang="en-US" sz="1200" dirty="0"/>
              <a:t>loan amount:</a:t>
            </a:r>
          </a:p>
          <a:p>
            <a:r>
              <a:rPr lang="en-US" sz="1200" dirty="0"/>
              <a:t>No conclusion on loan amount</a:t>
            </a:r>
          </a:p>
        </p:txBody>
      </p:sp>
    </p:spTree>
    <p:extLst>
      <p:ext uri="{BB962C8B-B14F-4D97-AF65-F5344CB8AC3E}">
        <p14:creationId xmlns:p14="http://schemas.microsoft.com/office/powerpoint/2010/main" val="970459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C312F6A1-CC1A-FA42-39E2-CE0CBD707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841" y="245533"/>
            <a:ext cx="5661299" cy="55033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4F7D400-841F-B362-82A5-D1F53B652812}"/>
              </a:ext>
            </a:extLst>
          </p:cNvPr>
          <p:cNvSpPr txBox="1"/>
          <p:nvPr/>
        </p:nvSpPr>
        <p:spPr>
          <a:xfrm>
            <a:off x="594390" y="5989129"/>
            <a:ext cx="4902200" cy="461665"/>
          </a:xfrm>
          <a:prstGeom prst="rect">
            <a:avLst/>
          </a:prstGeom>
          <a:solidFill>
            <a:srgbClr val="92D050"/>
          </a:solidFill>
        </p:spPr>
        <p:txBody>
          <a:bodyPr wrap="square" rtlCol="0">
            <a:spAutoFit/>
          </a:bodyPr>
          <a:lstStyle/>
          <a:p>
            <a:r>
              <a:rPr lang="en-IN" sz="1200" dirty="0"/>
              <a:t>Loan Status vs </a:t>
            </a:r>
            <a:r>
              <a:rPr lang="en-US" sz="1200" dirty="0"/>
              <a:t>annual income</a:t>
            </a:r>
          </a:p>
          <a:p>
            <a:r>
              <a:rPr lang="en-US" sz="1200" dirty="0"/>
              <a:t>If annual income  is less (51k) then Default is higher </a:t>
            </a:r>
          </a:p>
        </p:txBody>
      </p:sp>
      <p:pic>
        <p:nvPicPr>
          <p:cNvPr id="11268" name="Picture 4">
            <a:extLst>
              <a:ext uri="{FF2B5EF4-FFF2-40B4-BE49-F238E27FC236}">
                <a16:creationId xmlns:a16="http://schemas.microsoft.com/office/drawing/2014/main" id="{F2B9A87D-E0AE-27FE-094D-B16A1DB972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67267"/>
            <a:ext cx="5700791" cy="5503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003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a:extLst>
              <a:ext uri="{FF2B5EF4-FFF2-40B4-BE49-F238E27FC236}">
                <a16:creationId xmlns:a16="http://schemas.microsoft.com/office/drawing/2014/main" id="{3876ADD7-2608-29C1-A661-F4724F611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04" y="609600"/>
            <a:ext cx="5607668" cy="5562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5BAA44E-ADC0-F213-9066-39BD1795CB48}"/>
              </a:ext>
            </a:extLst>
          </p:cNvPr>
          <p:cNvSpPr txBox="1"/>
          <p:nvPr/>
        </p:nvSpPr>
        <p:spPr>
          <a:xfrm>
            <a:off x="596900" y="6248400"/>
            <a:ext cx="4902200" cy="461665"/>
          </a:xfrm>
          <a:prstGeom prst="rect">
            <a:avLst/>
          </a:prstGeom>
          <a:solidFill>
            <a:srgbClr val="92D050"/>
          </a:solidFill>
        </p:spPr>
        <p:txBody>
          <a:bodyPr wrap="square" rtlCol="0">
            <a:spAutoFit/>
          </a:bodyPr>
          <a:lstStyle/>
          <a:p>
            <a:r>
              <a:rPr lang="en-IN" sz="1200" dirty="0"/>
              <a:t>Loan Status vs Revolving line utilization rate</a:t>
            </a:r>
          </a:p>
          <a:p>
            <a:r>
              <a:rPr lang="en-US" sz="1200" dirty="0"/>
              <a:t>If </a:t>
            </a:r>
            <a:r>
              <a:rPr lang="en-IN" sz="1200" dirty="0"/>
              <a:t>Revolving line utilization rate </a:t>
            </a:r>
            <a:r>
              <a:rPr lang="en-US" sz="1200" dirty="0"/>
              <a:t>is higher  (51k) then Default is higher </a:t>
            </a:r>
          </a:p>
        </p:txBody>
      </p:sp>
      <p:pic>
        <p:nvPicPr>
          <p:cNvPr id="12294" name="Picture 6">
            <a:extLst>
              <a:ext uri="{FF2B5EF4-FFF2-40B4-BE49-F238E27FC236}">
                <a16:creationId xmlns:a16="http://schemas.microsoft.com/office/drawing/2014/main" id="{FBD5E529-53A0-4A29-0937-6D03A24A92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66326"/>
            <a:ext cx="5407940" cy="5325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55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324532-B80A-267E-F13B-6575DB3F8647}"/>
              </a:ext>
            </a:extLst>
          </p:cNvPr>
          <p:cNvSpPr txBox="1"/>
          <p:nvPr/>
        </p:nvSpPr>
        <p:spPr>
          <a:xfrm>
            <a:off x="0" y="103201"/>
            <a:ext cx="12285134" cy="3416320"/>
          </a:xfrm>
          <a:prstGeom prst="rect">
            <a:avLst/>
          </a:prstGeom>
          <a:noFill/>
        </p:spPr>
        <p:txBody>
          <a:bodyPr wrap="square">
            <a:spAutoFit/>
          </a:bodyPr>
          <a:lstStyle/>
          <a:p>
            <a:r>
              <a:rPr lang="en-IN" b="1" dirty="0">
                <a:solidFill>
                  <a:srgbClr val="091E42"/>
                </a:solidFill>
                <a:latin typeface="circular"/>
              </a:rPr>
              <a:t>Business Objectives:</a:t>
            </a:r>
          </a:p>
          <a:p>
            <a:pPr algn="l"/>
            <a:r>
              <a:rPr lang="en-US" b="0" i="0" dirty="0">
                <a:solidFill>
                  <a:srgbClr val="091E42"/>
                </a:solidFill>
                <a:effectLst/>
                <a:latin typeface="freight-text-pro"/>
              </a:rPr>
              <a:t> </a:t>
            </a:r>
          </a:p>
          <a:p>
            <a:pPr algn="l" rtl="0"/>
            <a:r>
              <a:rPr lang="en-US" b="0" i="0" dirty="0">
                <a:solidFill>
                  <a:srgbClr val="091E42"/>
                </a:solidFill>
                <a:effectLst/>
                <a:latin typeface="freight-text-pro"/>
              </a:rPr>
              <a:t>Like most other lending companies, lending loans to ‘risky’ applicants is the largest source of financial loss (called credit loss). Credit loss is the amount of money lost by the lender when the borrower refuses to pay or runs away with the money owed. In other words, borrowers who </a:t>
            </a:r>
            <a:r>
              <a:rPr lang="en-US" b="1" i="0" dirty="0">
                <a:solidFill>
                  <a:srgbClr val="091E42"/>
                </a:solidFill>
                <a:effectLst/>
                <a:latin typeface="freight-text-pro"/>
              </a:rPr>
              <a:t>default</a:t>
            </a:r>
            <a:r>
              <a:rPr lang="en-US" b="0" i="0" dirty="0">
                <a:solidFill>
                  <a:srgbClr val="091E42"/>
                </a:solidFill>
                <a:effectLst/>
                <a:latin typeface="freight-text-pro"/>
              </a:rPr>
              <a:t> cause the largest amount of loss to the lenders. In this case, the customers labelled as 'charged-off' are the 'defaulters'. </a:t>
            </a:r>
          </a:p>
          <a:p>
            <a:pPr algn="l" rtl="0"/>
            <a:r>
              <a:rPr lang="en-US" b="0" i="0" dirty="0">
                <a:solidFill>
                  <a:srgbClr val="091E42"/>
                </a:solidFill>
                <a:effectLst/>
                <a:latin typeface="freight-text-pro"/>
              </a:rPr>
              <a:t> </a:t>
            </a:r>
          </a:p>
          <a:p>
            <a:pPr algn="l" rtl="0"/>
            <a:r>
              <a:rPr lang="en-US" b="0" i="0" dirty="0">
                <a:solidFill>
                  <a:srgbClr val="091E42"/>
                </a:solidFill>
                <a:effectLst/>
                <a:latin typeface="freight-text-pro"/>
              </a:rPr>
              <a:t>If one is able to identify these risky loan applicants, then such loans can be reduced thereby cutting down the amount of credit loss. Identification of such applicants using EDA is the aim of this case study.</a:t>
            </a:r>
          </a:p>
          <a:p>
            <a:pPr algn="l" rtl="0"/>
            <a:r>
              <a:rPr lang="en-US" b="0" i="0" dirty="0">
                <a:solidFill>
                  <a:srgbClr val="091E42"/>
                </a:solidFill>
                <a:effectLst/>
                <a:latin typeface="freight-text-pro"/>
              </a:rPr>
              <a:t> </a:t>
            </a:r>
          </a:p>
          <a:p>
            <a:pPr algn="l" rtl="0"/>
            <a:r>
              <a:rPr lang="en-US" b="0" i="0" dirty="0">
                <a:solidFill>
                  <a:srgbClr val="091E42"/>
                </a:solidFill>
                <a:effectLst/>
                <a:latin typeface="freight-text-pro"/>
              </a:rPr>
              <a:t>In other words, the company wants to understand the </a:t>
            </a:r>
            <a:r>
              <a:rPr lang="en-US" b="1" i="0" dirty="0">
                <a:solidFill>
                  <a:srgbClr val="091E42"/>
                </a:solidFill>
                <a:effectLst/>
                <a:latin typeface="freight-text-pro"/>
              </a:rPr>
              <a:t>driving factors (or driver variables) </a:t>
            </a:r>
            <a:r>
              <a:rPr lang="en-US" b="0" i="0" dirty="0">
                <a:solidFill>
                  <a:srgbClr val="091E42"/>
                </a:solidFill>
                <a:effectLst/>
                <a:latin typeface="freight-text-pro"/>
              </a:rPr>
              <a:t>behind loan default, i.e. the variables which are strong indicators of default.  The company can utilize this knowledge for its portfolio and risk assessment. </a:t>
            </a:r>
          </a:p>
        </p:txBody>
      </p:sp>
    </p:spTree>
    <p:extLst>
      <p:ext uri="{BB962C8B-B14F-4D97-AF65-F5344CB8AC3E}">
        <p14:creationId xmlns:p14="http://schemas.microsoft.com/office/powerpoint/2010/main" val="1366147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A092AB-6F52-62CD-E29E-B696F1C631C5}"/>
              </a:ext>
            </a:extLst>
          </p:cNvPr>
          <p:cNvSpPr txBox="1"/>
          <p:nvPr/>
        </p:nvSpPr>
        <p:spPr>
          <a:xfrm>
            <a:off x="0" y="0"/>
            <a:ext cx="4978400" cy="2092881"/>
          </a:xfrm>
          <a:prstGeom prst="rect">
            <a:avLst/>
          </a:prstGeom>
          <a:noFill/>
        </p:spPr>
        <p:txBody>
          <a:bodyPr wrap="square">
            <a:spAutoFit/>
          </a:bodyPr>
          <a:lstStyle/>
          <a:p>
            <a:r>
              <a:rPr lang="en-IN" b="1" dirty="0">
                <a:solidFill>
                  <a:srgbClr val="091E42"/>
                </a:solidFill>
                <a:latin typeface="circular"/>
              </a:rPr>
              <a:t>Data Understanding</a:t>
            </a:r>
          </a:p>
          <a:p>
            <a:endParaRPr lang="en-IN" sz="1400" dirty="0">
              <a:solidFill>
                <a:srgbClr val="091E42"/>
              </a:solidFill>
              <a:latin typeface="circular"/>
            </a:endParaRPr>
          </a:p>
          <a:p>
            <a:r>
              <a:rPr lang="en-IN" sz="1400" dirty="0">
                <a:solidFill>
                  <a:srgbClr val="091E42"/>
                </a:solidFill>
                <a:latin typeface="circular"/>
              </a:rPr>
              <a:t>Data received having no of rows =39717,columns =111</a:t>
            </a:r>
          </a:p>
          <a:p>
            <a:endParaRPr lang="en-IN" sz="1400" dirty="0">
              <a:solidFill>
                <a:srgbClr val="091E42"/>
              </a:solidFill>
              <a:latin typeface="circular"/>
            </a:endParaRPr>
          </a:p>
          <a:p>
            <a:pPr algn="l"/>
            <a:r>
              <a:rPr lang="en-US" sz="1400" b="1" i="0" dirty="0">
                <a:solidFill>
                  <a:srgbClr val="000000"/>
                </a:solidFill>
                <a:effectLst/>
                <a:latin typeface="Helvetica Neue"/>
              </a:rPr>
              <a:t>Fixing missing values</a:t>
            </a:r>
          </a:p>
          <a:p>
            <a:pPr marL="285750" indent="-285750">
              <a:buFont typeface="Arial" panose="020B0604020202020204" pitchFamily="34" charset="0"/>
              <a:buChar char="•"/>
            </a:pPr>
            <a:r>
              <a:rPr lang="en-US" sz="1400" dirty="0">
                <a:solidFill>
                  <a:srgbClr val="091E42"/>
                </a:solidFill>
                <a:latin typeface="circular"/>
              </a:rPr>
              <a:t>we remove 58 columns from 111 columns</a:t>
            </a:r>
          </a:p>
          <a:p>
            <a:pPr marL="285750" indent="-285750">
              <a:buFont typeface="Arial" panose="020B0604020202020204" pitchFamily="34" charset="0"/>
              <a:buChar char="•"/>
            </a:pPr>
            <a:r>
              <a:rPr lang="en-US" sz="1400" dirty="0">
                <a:solidFill>
                  <a:srgbClr val="091E42"/>
                </a:solidFill>
                <a:latin typeface="circular"/>
              </a:rPr>
              <a:t>In 58 columns data is missing is &gt;10%</a:t>
            </a:r>
          </a:p>
          <a:p>
            <a:r>
              <a:rPr lang="en-US" sz="1400" dirty="0">
                <a:solidFill>
                  <a:srgbClr val="091E42"/>
                </a:solidFill>
                <a:latin typeface="circular"/>
              </a:rPr>
              <a:t>Columns having missing values less than 10%</a:t>
            </a:r>
          </a:p>
          <a:p>
            <a:endParaRPr lang="en-IN" sz="1400" dirty="0">
              <a:solidFill>
                <a:srgbClr val="091E42"/>
              </a:solidFill>
              <a:latin typeface="circular"/>
            </a:endParaRPr>
          </a:p>
        </p:txBody>
      </p:sp>
      <p:pic>
        <p:nvPicPr>
          <p:cNvPr id="5" name="Picture 4">
            <a:extLst>
              <a:ext uri="{FF2B5EF4-FFF2-40B4-BE49-F238E27FC236}">
                <a16:creationId xmlns:a16="http://schemas.microsoft.com/office/drawing/2014/main" id="{C421A418-3324-9671-0F8B-93C60E6CF929}"/>
              </a:ext>
            </a:extLst>
          </p:cNvPr>
          <p:cNvPicPr>
            <a:picLocks noChangeAspect="1"/>
          </p:cNvPicPr>
          <p:nvPr/>
        </p:nvPicPr>
        <p:blipFill>
          <a:blip r:embed="rId2"/>
          <a:stretch>
            <a:fillRect/>
          </a:stretch>
        </p:blipFill>
        <p:spPr>
          <a:xfrm>
            <a:off x="91734" y="1904808"/>
            <a:ext cx="4337098" cy="2430125"/>
          </a:xfrm>
          <a:prstGeom prst="rect">
            <a:avLst/>
          </a:prstGeom>
          <a:ln w="19050">
            <a:solidFill>
              <a:schemeClr val="tx1"/>
            </a:solidFill>
          </a:ln>
        </p:spPr>
      </p:pic>
      <p:sp>
        <p:nvSpPr>
          <p:cNvPr id="7" name="TextBox 6">
            <a:extLst>
              <a:ext uri="{FF2B5EF4-FFF2-40B4-BE49-F238E27FC236}">
                <a16:creationId xmlns:a16="http://schemas.microsoft.com/office/drawing/2014/main" id="{E05AF0D8-E1C6-DA6C-C7C3-3D6AB0CF7DA8}"/>
              </a:ext>
            </a:extLst>
          </p:cNvPr>
          <p:cNvSpPr txBox="1"/>
          <p:nvPr/>
        </p:nvSpPr>
        <p:spPr>
          <a:xfrm>
            <a:off x="-25400" y="4395788"/>
            <a:ext cx="6121400" cy="307777"/>
          </a:xfrm>
          <a:prstGeom prst="rect">
            <a:avLst/>
          </a:prstGeom>
          <a:noFill/>
        </p:spPr>
        <p:txBody>
          <a:bodyPr wrap="square">
            <a:spAutoFit/>
          </a:bodyPr>
          <a:lstStyle/>
          <a:p>
            <a:r>
              <a:rPr lang="en-US" sz="1400" dirty="0">
                <a:solidFill>
                  <a:srgbClr val="091E42"/>
                </a:solidFill>
                <a:latin typeface="circular"/>
              </a:rPr>
              <a:t>Find the unique value of  columns having missing values</a:t>
            </a:r>
          </a:p>
        </p:txBody>
      </p:sp>
      <p:pic>
        <p:nvPicPr>
          <p:cNvPr id="9" name="Picture 8">
            <a:extLst>
              <a:ext uri="{FF2B5EF4-FFF2-40B4-BE49-F238E27FC236}">
                <a16:creationId xmlns:a16="http://schemas.microsoft.com/office/drawing/2014/main" id="{D8B504A3-839A-51B4-B8BD-66F81D6CD03F}"/>
              </a:ext>
            </a:extLst>
          </p:cNvPr>
          <p:cNvPicPr>
            <a:picLocks noChangeAspect="1"/>
          </p:cNvPicPr>
          <p:nvPr/>
        </p:nvPicPr>
        <p:blipFill>
          <a:blip r:embed="rId3"/>
          <a:stretch>
            <a:fillRect/>
          </a:stretch>
        </p:blipFill>
        <p:spPr>
          <a:xfrm>
            <a:off x="91734" y="4764420"/>
            <a:ext cx="2848373" cy="1609950"/>
          </a:xfrm>
          <a:prstGeom prst="rect">
            <a:avLst/>
          </a:prstGeom>
          <a:ln w="19050">
            <a:solidFill>
              <a:schemeClr val="tx1"/>
            </a:solidFill>
          </a:ln>
        </p:spPr>
      </p:pic>
      <p:sp>
        <p:nvSpPr>
          <p:cNvPr id="11" name="TextBox 10">
            <a:extLst>
              <a:ext uri="{FF2B5EF4-FFF2-40B4-BE49-F238E27FC236}">
                <a16:creationId xmlns:a16="http://schemas.microsoft.com/office/drawing/2014/main" id="{6E78A8A7-2F55-C5DD-9E90-43859ECEDDF3}"/>
              </a:ext>
            </a:extLst>
          </p:cNvPr>
          <p:cNvSpPr txBox="1"/>
          <p:nvPr/>
        </p:nvSpPr>
        <p:spPr>
          <a:xfrm>
            <a:off x="0" y="6435225"/>
            <a:ext cx="6121400" cy="307777"/>
          </a:xfrm>
          <a:prstGeom prst="rect">
            <a:avLst/>
          </a:prstGeom>
          <a:noFill/>
        </p:spPr>
        <p:txBody>
          <a:bodyPr wrap="square">
            <a:spAutoFit/>
          </a:bodyPr>
          <a:lstStyle/>
          <a:p>
            <a:r>
              <a:rPr lang="en-US" sz="1400" dirty="0">
                <a:solidFill>
                  <a:srgbClr val="091E42"/>
                </a:solidFill>
                <a:latin typeface="circular"/>
              </a:rPr>
              <a:t>From above list we are dropping “</a:t>
            </a:r>
            <a:r>
              <a:rPr lang="en-US" sz="1400" dirty="0" err="1">
                <a:solidFill>
                  <a:srgbClr val="091E42"/>
                </a:solidFill>
                <a:latin typeface="circular"/>
              </a:rPr>
              <a:t>emp_title</a:t>
            </a:r>
            <a:r>
              <a:rPr lang="en-US" sz="1400" dirty="0">
                <a:solidFill>
                  <a:srgbClr val="091E42"/>
                </a:solidFill>
                <a:latin typeface="circular"/>
              </a:rPr>
              <a:t>” column</a:t>
            </a:r>
          </a:p>
        </p:txBody>
      </p:sp>
      <p:cxnSp>
        <p:nvCxnSpPr>
          <p:cNvPr id="13" name="Straight Connector 12">
            <a:extLst>
              <a:ext uri="{FF2B5EF4-FFF2-40B4-BE49-F238E27FC236}">
                <a16:creationId xmlns:a16="http://schemas.microsoft.com/office/drawing/2014/main" id="{25B0452C-541E-C7C0-0A94-BF3CE3071A26}"/>
              </a:ext>
            </a:extLst>
          </p:cNvPr>
          <p:cNvCxnSpPr/>
          <p:nvPr/>
        </p:nvCxnSpPr>
        <p:spPr>
          <a:xfrm>
            <a:off x="6096000" y="0"/>
            <a:ext cx="0" cy="6858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2142D7D-E79F-34E1-ED73-E887E9C86105}"/>
              </a:ext>
            </a:extLst>
          </p:cNvPr>
          <p:cNvSpPr txBox="1"/>
          <p:nvPr/>
        </p:nvSpPr>
        <p:spPr>
          <a:xfrm>
            <a:off x="6273800" y="93133"/>
            <a:ext cx="5935133" cy="1323439"/>
          </a:xfrm>
          <a:prstGeom prst="rect">
            <a:avLst/>
          </a:prstGeom>
          <a:noFill/>
        </p:spPr>
        <p:txBody>
          <a:bodyPr wrap="square" rtlCol="0">
            <a:spAutoFit/>
          </a:bodyPr>
          <a:lstStyle/>
          <a:p>
            <a:r>
              <a:rPr lang="en-IN" sz="1600" dirty="0"/>
              <a:t>After dropping all columns and rows which have missing values. Final list is </a:t>
            </a:r>
          </a:p>
          <a:p>
            <a:pPr marL="285750" indent="-285750">
              <a:buFont typeface="Arial" panose="020B0604020202020204" pitchFamily="34" charset="0"/>
              <a:buChar char="•"/>
            </a:pPr>
            <a:r>
              <a:rPr lang="en-IN" sz="1600" dirty="0"/>
              <a:t>No of rows :37833</a:t>
            </a:r>
          </a:p>
          <a:p>
            <a:pPr marL="285750" indent="-285750">
              <a:buFont typeface="Arial" panose="020B0604020202020204" pitchFamily="34" charset="0"/>
              <a:buChar char="•"/>
            </a:pPr>
            <a:r>
              <a:rPr lang="en-IN" sz="1600" dirty="0"/>
              <a:t>Columns : 52</a:t>
            </a:r>
          </a:p>
          <a:p>
            <a:r>
              <a:rPr lang="en-IN" sz="1600" dirty="0"/>
              <a:t>% of  Data removed from the origin data is around </a:t>
            </a:r>
            <a:r>
              <a:rPr lang="en-IN" sz="1600" b="1" u="sng" dirty="0"/>
              <a:t>4.74%</a:t>
            </a:r>
          </a:p>
        </p:txBody>
      </p:sp>
      <p:pic>
        <p:nvPicPr>
          <p:cNvPr id="17" name="Picture 16">
            <a:extLst>
              <a:ext uri="{FF2B5EF4-FFF2-40B4-BE49-F238E27FC236}">
                <a16:creationId xmlns:a16="http://schemas.microsoft.com/office/drawing/2014/main" id="{AD9995DE-6717-1822-BA25-EF7F9C58C9D4}"/>
              </a:ext>
            </a:extLst>
          </p:cNvPr>
          <p:cNvPicPr>
            <a:picLocks noChangeAspect="1"/>
          </p:cNvPicPr>
          <p:nvPr/>
        </p:nvPicPr>
        <p:blipFill>
          <a:blip r:embed="rId4"/>
          <a:stretch>
            <a:fillRect/>
          </a:stretch>
        </p:blipFill>
        <p:spPr>
          <a:xfrm>
            <a:off x="7213602" y="1416572"/>
            <a:ext cx="2709334" cy="5373260"/>
          </a:xfrm>
          <a:prstGeom prst="rect">
            <a:avLst/>
          </a:prstGeom>
          <a:ln w="19050">
            <a:solidFill>
              <a:schemeClr val="tx1"/>
            </a:solidFill>
          </a:ln>
        </p:spPr>
      </p:pic>
    </p:spTree>
    <p:extLst>
      <p:ext uri="{BB962C8B-B14F-4D97-AF65-F5344CB8AC3E}">
        <p14:creationId xmlns:p14="http://schemas.microsoft.com/office/powerpoint/2010/main" val="2793951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3279CB-1EB8-984C-0DFE-9B593C712416}"/>
              </a:ext>
            </a:extLst>
          </p:cNvPr>
          <p:cNvSpPr txBox="1"/>
          <p:nvPr/>
        </p:nvSpPr>
        <p:spPr>
          <a:xfrm>
            <a:off x="0" y="0"/>
            <a:ext cx="2311400" cy="369332"/>
          </a:xfrm>
          <a:prstGeom prst="rect">
            <a:avLst/>
          </a:prstGeom>
          <a:noFill/>
        </p:spPr>
        <p:txBody>
          <a:bodyPr wrap="square">
            <a:spAutoFit/>
          </a:bodyPr>
          <a:lstStyle/>
          <a:p>
            <a:pPr algn="l"/>
            <a:r>
              <a:rPr lang="en-IN" b="1" i="0" dirty="0">
                <a:solidFill>
                  <a:srgbClr val="000000"/>
                </a:solidFill>
                <a:effectLst/>
                <a:latin typeface="Helvetica Neue"/>
              </a:rPr>
              <a:t>Data Standardise</a:t>
            </a:r>
          </a:p>
        </p:txBody>
      </p:sp>
      <p:pic>
        <p:nvPicPr>
          <p:cNvPr id="5" name="Picture 4">
            <a:extLst>
              <a:ext uri="{FF2B5EF4-FFF2-40B4-BE49-F238E27FC236}">
                <a16:creationId xmlns:a16="http://schemas.microsoft.com/office/drawing/2014/main" id="{AC1FAEDC-62D1-BBFC-6689-89D6DA5AA80F}"/>
              </a:ext>
            </a:extLst>
          </p:cNvPr>
          <p:cNvPicPr>
            <a:picLocks noChangeAspect="1"/>
          </p:cNvPicPr>
          <p:nvPr/>
        </p:nvPicPr>
        <p:blipFill>
          <a:blip r:embed="rId2"/>
          <a:stretch>
            <a:fillRect/>
          </a:stretch>
        </p:blipFill>
        <p:spPr>
          <a:xfrm>
            <a:off x="118534" y="770465"/>
            <a:ext cx="3324182" cy="6015567"/>
          </a:xfrm>
          <a:prstGeom prst="rect">
            <a:avLst/>
          </a:prstGeom>
        </p:spPr>
      </p:pic>
      <p:sp>
        <p:nvSpPr>
          <p:cNvPr id="6" name="Rectangle 1">
            <a:extLst>
              <a:ext uri="{FF2B5EF4-FFF2-40B4-BE49-F238E27FC236}">
                <a16:creationId xmlns:a16="http://schemas.microsoft.com/office/drawing/2014/main" id="{FE5DCC3C-B01B-A2CC-D064-9B60A07984EC}"/>
              </a:ext>
            </a:extLst>
          </p:cNvPr>
          <p:cNvSpPr>
            <a:spLocks noChangeArrowheads="1"/>
          </p:cNvSpPr>
          <p:nvPr/>
        </p:nvSpPr>
        <p:spPr bwMode="auto">
          <a:xfrm>
            <a:off x="3598333" y="631966"/>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4EC64913-932A-6F30-7716-474D362441E1}"/>
              </a:ext>
            </a:extLst>
          </p:cNvPr>
          <p:cNvSpPr txBox="1"/>
          <p:nvPr/>
        </p:nvSpPr>
        <p:spPr>
          <a:xfrm>
            <a:off x="3318933" y="725322"/>
            <a:ext cx="2345267" cy="116955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rPr>
              <a:t>T</a:t>
            </a:r>
            <a:r>
              <a:rPr kumimoji="0" lang="en-US" altLang="en-US" sz="1400" b="0" i="0" u="none" strike="noStrike" cap="none" normalizeH="0" baseline="0" dirty="0">
                <a:ln>
                  <a:noFill/>
                </a:ln>
                <a:solidFill>
                  <a:srgbClr val="000000"/>
                </a:solidFill>
                <a:effectLst/>
              </a:rPr>
              <a:t>ypes: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400" dirty="0">
                <a:solidFill>
                  <a:srgbClr val="000000"/>
                </a:solidFill>
              </a:rPr>
              <a:t>D</a:t>
            </a:r>
            <a:r>
              <a:rPr kumimoji="0" lang="en-US" altLang="en-US" sz="1400" b="0" i="0" u="none" strike="noStrike" cap="none" normalizeH="0" baseline="0" dirty="0">
                <a:ln>
                  <a:noFill/>
                </a:ln>
                <a:solidFill>
                  <a:srgbClr val="000000"/>
                </a:solidFill>
                <a:effectLst/>
              </a:rPr>
              <a:t>atetime64[ns] :  4</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000000"/>
                </a:solidFill>
                <a:effectLst/>
              </a:rPr>
              <a:t>Float64:                20</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000000"/>
                </a:solidFill>
                <a:effectLst/>
              </a:rPr>
              <a:t>Int64:                    13</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000000"/>
                </a:solidFill>
                <a:effectLst/>
              </a:rPr>
              <a:t>Object:                  15</a:t>
            </a:r>
            <a:endParaRPr kumimoji="0" lang="en-US" altLang="en-US" sz="1400" b="0" i="0" u="none" strike="noStrike" cap="none" normalizeH="0" baseline="0" dirty="0">
              <a:ln>
                <a:noFill/>
              </a:ln>
              <a:solidFill>
                <a:schemeClr val="tx1"/>
              </a:solidFill>
              <a:effectLst/>
            </a:endParaRPr>
          </a:p>
        </p:txBody>
      </p:sp>
      <p:sp>
        <p:nvSpPr>
          <p:cNvPr id="10" name="TextBox 9">
            <a:extLst>
              <a:ext uri="{FF2B5EF4-FFF2-40B4-BE49-F238E27FC236}">
                <a16:creationId xmlns:a16="http://schemas.microsoft.com/office/drawing/2014/main" id="{73AC36AB-148A-EA7C-236E-0A284CE0F2D5}"/>
              </a:ext>
            </a:extLst>
          </p:cNvPr>
          <p:cNvSpPr txBox="1"/>
          <p:nvPr/>
        </p:nvSpPr>
        <p:spPr>
          <a:xfrm>
            <a:off x="6096000" y="31802"/>
            <a:ext cx="6121400" cy="2092881"/>
          </a:xfrm>
          <a:prstGeom prst="rect">
            <a:avLst/>
          </a:prstGeom>
          <a:noFill/>
        </p:spPr>
        <p:txBody>
          <a:bodyPr wrap="square">
            <a:spAutoFit/>
          </a:bodyPr>
          <a:lstStyle/>
          <a:p>
            <a:pPr algn="l"/>
            <a:r>
              <a:rPr lang="en-IN" b="1" i="0" dirty="0" err="1">
                <a:solidFill>
                  <a:srgbClr val="000000"/>
                </a:solidFill>
                <a:effectLst/>
                <a:latin typeface="Helvetica Neue"/>
              </a:rPr>
              <a:t>Droping</a:t>
            </a:r>
            <a:r>
              <a:rPr lang="en-IN" b="1" i="0" dirty="0">
                <a:solidFill>
                  <a:srgbClr val="000000"/>
                </a:solidFill>
                <a:effectLst/>
                <a:latin typeface="Helvetica Neue"/>
              </a:rPr>
              <a:t> following columns based on stat summary :</a:t>
            </a:r>
          </a:p>
          <a:p>
            <a:pPr marL="285750" indent="-285750" algn="l">
              <a:buFont typeface="Arial" panose="020B0604020202020204" pitchFamily="34" charset="0"/>
              <a:buChar char="•"/>
            </a:pPr>
            <a:r>
              <a:rPr lang="en-IN" sz="1600" b="0" i="0" dirty="0">
                <a:solidFill>
                  <a:srgbClr val="000000"/>
                </a:solidFill>
                <a:effectLst/>
                <a:latin typeface="Helvetica Neue"/>
              </a:rPr>
              <a:t>collections_12_mths_ex_med</a:t>
            </a:r>
          </a:p>
          <a:p>
            <a:pPr marL="285750" indent="-285750" algn="l">
              <a:buFont typeface="Arial" panose="020B0604020202020204" pitchFamily="34" charset="0"/>
              <a:buChar char="•"/>
            </a:pPr>
            <a:r>
              <a:rPr lang="en-IN" sz="1600" b="0" i="0" dirty="0" err="1">
                <a:solidFill>
                  <a:srgbClr val="000000"/>
                </a:solidFill>
                <a:effectLst/>
                <a:latin typeface="Helvetica Neue"/>
              </a:rPr>
              <a:t>policy_code,acc_now_delinq</a:t>
            </a:r>
            <a:endParaRPr lang="en-IN" sz="1600" dirty="0">
              <a:solidFill>
                <a:srgbClr val="000000"/>
              </a:solidFill>
              <a:latin typeface="Helvetica Neue"/>
            </a:endParaRPr>
          </a:p>
          <a:p>
            <a:pPr marL="285750" indent="-285750" algn="l">
              <a:buFont typeface="Arial" panose="020B0604020202020204" pitchFamily="34" charset="0"/>
              <a:buChar char="•"/>
            </a:pPr>
            <a:r>
              <a:rPr lang="en-IN" sz="1600" b="0" i="0" dirty="0">
                <a:solidFill>
                  <a:srgbClr val="000000"/>
                </a:solidFill>
                <a:effectLst/>
                <a:latin typeface="Helvetica Neue"/>
              </a:rPr>
              <a:t>chargeoff_within_12_mths</a:t>
            </a:r>
          </a:p>
          <a:p>
            <a:pPr marL="285750" indent="-285750" algn="l">
              <a:buFont typeface="Arial" panose="020B0604020202020204" pitchFamily="34" charset="0"/>
              <a:buChar char="•"/>
            </a:pPr>
            <a:r>
              <a:rPr lang="en-IN" sz="1600" b="0" i="0" dirty="0" err="1">
                <a:solidFill>
                  <a:srgbClr val="000000"/>
                </a:solidFill>
                <a:effectLst/>
                <a:latin typeface="Helvetica Neue"/>
              </a:rPr>
              <a:t>delinq_amnt</a:t>
            </a:r>
            <a:endParaRPr lang="en-IN" sz="1600" dirty="0">
              <a:solidFill>
                <a:srgbClr val="000000"/>
              </a:solidFill>
              <a:latin typeface="Helvetica Neue"/>
            </a:endParaRPr>
          </a:p>
          <a:p>
            <a:pPr marL="285750" indent="-285750" algn="l">
              <a:buFont typeface="Arial" panose="020B0604020202020204" pitchFamily="34" charset="0"/>
              <a:buChar char="•"/>
            </a:pPr>
            <a:r>
              <a:rPr lang="en-IN" sz="1600" b="0" i="0" dirty="0" err="1">
                <a:solidFill>
                  <a:srgbClr val="000000"/>
                </a:solidFill>
                <a:effectLst/>
                <a:latin typeface="Helvetica Neue"/>
              </a:rPr>
              <a:t>tax_liens</a:t>
            </a:r>
            <a:endParaRPr lang="en-IN" sz="1600" b="0" i="0" dirty="0">
              <a:solidFill>
                <a:srgbClr val="000000"/>
              </a:solidFill>
              <a:effectLst/>
              <a:latin typeface="Helvetica Neue"/>
            </a:endParaRPr>
          </a:p>
          <a:p>
            <a:pPr marL="285750" indent="-285750" algn="l">
              <a:buFont typeface="Arial" panose="020B0604020202020204" pitchFamily="34" charset="0"/>
              <a:buChar char="•"/>
            </a:pPr>
            <a:r>
              <a:rPr lang="en-IN" sz="1600" b="0" i="0" dirty="0">
                <a:solidFill>
                  <a:srgbClr val="000000"/>
                </a:solidFill>
                <a:effectLst/>
                <a:latin typeface="Helvetica Neue"/>
              </a:rPr>
              <a:t>Id</a:t>
            </a:r>
          </a:p>
          <a:p>
            <a:pPr marL="285750" indent="-285750" algn="l">
              <a:buFont typeface="Arial" panose="020B0604020202020204" pitchFamily="34" charset="0"/>
              <a:buChar char="•"/>
            </a:pPr>
            <a:r>
              <a:rPr lang="en-IN" sz="1600" b="0" i="0" dirty="0" err="1">
                <a:solidFill>
                  <a:srgbClr val="000000"/>
                </a:solidFill>
                <a:effectLst/>
                <a:latin typeface="Helvetica Neue"/>
              </a:rPr>
              <a:t>Member_id</a:t>
            </a:r>
            <a:endParaRPr lang="en-IN" sz="1600" b="0" i="0" dirty="0">
              <a:solidFill>
                <a:srgbClr val="000000"/>
              </a:solidFill>
              <a:effectLst/>
              <a:latin typeface="Helvetica Neue"/>
            </a:endParaRPr>
          </a:p>
        </p:txBody>
      </p:sp>
    </p:spTree>
    <p:extLst>
      <p:ext uri="{BB962C8B-B14F-4D97-AF65-F5344CB8AC3E}">
        <p14:creationId xmlns:p14="http://schemas.microsoft.com/office/powerpoint/2010/main" val="3624324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CDAAAE-660D-90EF-72EF-F8CFD25DEB47}"/>
              </a:ext>
            </a:extLst>
          </p:cNvPr>
          <p:cNvSpPr txBox="1"/>
          <p:nvPr/>
        </p:nvSpPr>
        <p:spPr>
          <a:xfrm>
            <a:off x="0" y="0"/>
            <a:ext cx="6096000" cy="646331"/>
          </a:xfrm>
          <a:prstGeom prst="rect">
            <a:avLst/>
          </a:prstGeom>
          <a:noFill/>
        </p:spPr>
        <p:txBody>
          <a:bodyPr wrap="square">
            <a:spAutoFit/>
          </a:bodyPr>
          <a:lstStyle/>
          <a:p>
            <a:r>
              <a:rPr lang="en-IN" b="1" i="0" dirty="0">
                <a:solidFill>
                  <a:srgbClr val="000000"/>
                </a:solidFill>
                <a:effectLst/>
                <a:latin typeface="Helvetica Neue"/>
              </a:rPr>
              <a:t>Bivariate Analysis :</a:t>
            </a:r>
            <a:r>
              <a:rPr lang="en-IN" b="1" i="0" dirty="0">
                <a:solidFill>
                  <a:srgbClr val="222222"/>
                </a:solidFill>
                <a:effectLst/>
                <a:latin typeface="Lato" panose="020F0502020204030204" pitchFamily="34" charset="0"/>
              </a:rPr>
              <a:t>Categorical vs Categorical Variables</a:t>
            </a:r>
            <a:endParaRPr lang="en-IN" b="0" i="0" dirty="0">
              <a:solidFill>
                <a:srgbClr val="222222"/>
              </a:solidFill>
              <a:effectLst/>
              <a:latin typeface="Lato" panose="020F0502020204030204" pitchFamily="34" charset="0"/>
            </a:endParaRPr>
          </a:p>
          <a:p>
            <a:pPr algn="l"/>
            <a:endParaRPr lang="en-IN" b="1" i="0" dirty="0">
              <a:solidFill>
                <a:srgbClr val="000000"/>
              </a:solidFill>
              <a:effectLst/>
              <a:latin typeface="Helvetica Neue"/>
            </a:endParaRPr>
          </a:p>
        </p:txBody>
      </p:sp>
      <p:pic>
        <p:nvPicPr>
          <p:cNvPr id="5124" name="Picture 4">
            <a:extLst>
              <a:ext uri="{FF2B5EF4-FFF2-40B4-BE49-F238E27FC236}">
                <a16:creationId xmlns:a16="http://schemas.microsoft.com/office/drawing/2014/main" id="{F52938A4-5B22-C5D2-B188-8EFA413C9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4" y="408155"/>
            <a:ext cx="3324753" cy="302084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FC38D05B-CC50-70D0-407C-8BE6EE3C35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2442" y="600266"/>
            <a:ext cx="3606801" cy="2828734"/>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ABB14360-499E-E056-0724-9DDC9B8A4B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248" y="3638550"/>
            <a:ext cx="3548893" cy="2828734"/>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5FDDAAE2-66B3-DDEE-FEAF-29353D285B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563721"/>
            <a:ext cx="3534717" cy="32180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3D73564-AC1F-5922-ADC5-79733CEA7D23}"/>
              </a:ext>
            </a:extLst>
          </p:cNvPr>
          <p:cNvSpPr txBox="1"/>
          <p:nvPr/>
        </p:nvSpPr>
        <p:spPr>
          <a:xfrm>
            <a:off x="3526874" y="646331"/>
            <a:ext cx="2408032" cy="446276"/>
          </a:xfrm>
          <a:prstGeom prst="rect">
            <a:avLst/>
          </a:prstGeom>
          <a:solidFill>
            <a:srgbClr val="92D050"/>
          </a:solidFill>
        </p:spPr>
        <p:txBody>
          <a:bodyPr wrap="none" rtlCol="0">
            <a:spAutoFit/>
          </a:bodyPr>
          <a:lstStyle/>
          <a:p>
            <a:r>
              <a:rPr lang="en-IN" sz="1200" dirty="0"/>
              <a:t>Loan Status vs loan term</a:t>
            </a:r>
          </a:p>
          <a:p>
            <a:r>
              <a:rPr lang="en-IN" sz="1100" b="1" dirty="0"/>
              <a:t>Higher the loan term-&gt; higher default </a:t>
            </a:r>
          </a:p>
        </p:txBody>
      </p:sp>
      <p:sp>
        <p:nvSpPr>
          <p:cNvPr id="5" name="TextBox 4">
            <a:extLst>
              <a:ext uri="{FF2B5EF4-FFF2-40B4-BE49-F238E27FC236}">
                <a16:creationId xmlns:a16="http://schemas.microsoft.com/office/drawing/2014/main" id="{4752AC6D-A1FA-5452-B4D9-43A84BEB9AF9}"/>
              </a:ext>
            </a:extLst>
          </p:cNvPr>
          <p:cNvSpPr txBox="1"/>
          <p:nvPr/>
        </p:nvSpPr>
        <p:spPr>
          <a:xfrm>
            <a:off x="9735685" y="966928"/>
            <a:ext cx="2327881" cy="784830"/>
          </a:xfrm>
          <a:prstGeom prst="rect">
            <a:avLst/>
          </a:prstGeom>
          <a:solidFill>
            <a:srgbClr val="92D050"/>
          </a:solidFill>
        </p:spPr>
        <p:txBody>
          <a:bodyPr wrap="none" rtlCol="0">
            <a:spAutoFit/>
          </a:bodyPr>
          <a:lstStyle/>
          <a:p>
            <a:r>
              <a:rPr lang="en-IN" sz="1200" dirty="0"/>
              <a:t>Loan Status vs loan grade</a:t>
            </a:r>
          </a:p>
          <a:p>
            <a:r>
              <a:rPr lang="en-IN" sz="1100" b="1" dirty="0"/>
              <a:t>lower the loan grade&gt; higher default</a:t>
            </a:r>
          </a:p>
          <a:p>
            <a:r>
              <a:rPr lang="en-IN" sz="1100" b="1" dirty="0"/>
              <a:t>A : High</a:t>
            </a:r>
          </a:p>
          <a:p>
            <a:r>
              <a:rPr lang="en-IN" sz="1100" b="1" dirty="0"/>
              <a:t>G: low</a:t>
            </a:r>
          </a:p>
        </p:txBody>
      </p:sp>
      <p:sp>
        <p:nvSpPr>
          <p:cNvPr id="6" name="TextBox 5">
            <a:extLst>
              <a:ext uri="{FF2B5EF4-FFF2-40B4-BE49-F238E27FC236}">
                <a16:creationId xmlns:a16="http://schemas.microsoft.com/office/drawing/2014/main" id="{C6551319-10E8-6CE4-A909-5801647165E3}"/>
              </a:ext>
            </a:extLst>
          </p:cNvPr>
          <p:cNvSpPr txBox="1"/>
          <p:nvPr/>
        </p:nvSpPr>
        <p:spPr>
          <a:xfrm>
            <a:off x="3796134" y="4275422"/>
            <a:ext cx="2164400" cy="646331"/>
          </a:xfrm>
          <a:prstGeom prst="rect">
            <a:avLst/>
          </a:prstGeom>
          <a:solidFill>
            <a:srgbClr val="92D050"/>
          </a:solidFill>
        </p:spPr>
        <p:txBody>
          <a:bodyPr wrap="square" rtlCol="0">
            <a:spAutoFit/>
          </a:bodyPr>
          <a:lstStyle/>
          <a:p>
            <a:r>
              <a:rPr lang="en-IN" sz="1200" dirty="0"/>
              <a:t>Loan Status vs Employment </a:t>
            </a:r>
          </a:p>
          <a:p>
            <a:r>
              <a:rPr lang="en-IN" sz="1200" dirty="0"/>
              <a:t>No impact on  loan status</a:t>
            </a:r>
          </a:p>
          <a:p>
            <a:endParaRPr lang="en-IN" sz="1200" dirty="0"/>
          </a:p>
        </p:txBody>
      </p:sp>
      <p:sp>
        <p:nvSpPr>
          <p:cNvPr id="7" name="TextBox 6">
            <a:extLst>
              <a:ext uri="{FF2B5EF4-FFF2-40B4-BE49-F238E27FC236}">
                <a16:creationId xmlns:a16="http://schemas.microsoft.com/office/drawing/2014/main" id="{A4C05DE1-EF20-47B9-95A4-2680901F6963}"/>
              </a:ext>
            </a:extLst>
          </p:cNvPr>
          <p:cNvSpPr txBox="1"/>
          <p:nvPr/>
        </p:nvSpPr>
        <p:spPr>
          <a:xfrm>
            <a:off x="9817425" y="4173822"/>
            <a:ext cx="2164400" cy="615553"/>
          </a:xfrm>
          <a:prstGeom prst="rect">
            <a:avLst/>
          </a:prstGeom>
          <a:solidFill>
            <a:srgbClr val="92D050"/>
          </a:solidFill>
        </p:spPr>
        <p:txBody>
          <a:bodyPr wrap="square" rtlCol="0">
            <a:spAutoFit/>
          </a:bodyPr>
          <a:lstStyle/>
          <a:p>
            <a:r>
              <a:rPr lang="en-IN" sz="1200" dirty="0"/>
              <a:t>Loan Status vs home ownership</a:t>
            </a:r>
          </a:p>
          <a:p>
            <a:r>
              <a:rPr lang="en-IN" sz="1100" b="1" dirty="0"/>
              <a:t>Higher Default for other Categorical variable</a:t>
            </a:r>
          </a:p>
        </p:txBody>
      </p:sp>
    </p:spTree>
    <p:extLst>
      <p:ext uri="{BB962C8B-B14F-4D97-AF65-F5344CB8AC3E}">
        <p14:creationId xmlns:p14="http://schemas.microsoft.com/office/powerpoint/2010/main" val="1495631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340BF770-8A5C-8C92-B02C-0D851F289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90525"/>
            <a:ext cx="3858154" cy="393574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9B32143-88E3-A69B-198C-A7BBC2764D35}"/>
              </a:ext>
            </a:extLst>
          </p:cNvPr>
          <p:cNvPicPr>
            <a:picLocks noChangeAspect="1"/>
          </p:cNvPicPr>
          <p:nvPr/>
        </p:nvPicPr>
        <p:blipFill>
          <a:blip r:embed="rId3"/>
          <a:stretch>
            <a:fillRect/>
          </a:stretch>
        </p:blipFill>
        <p:spPr>
          <a:xfrm>
            <a:off x="6096000" y="220133"/>
            <a:ext cx="5554861" cy="5591407"/>
          </a:xfrm>
          <a:prstGeom prst="rect">
            <a:avLst/>
          </a:prstGeom>
        </p:spPr>
      </p:pic>
      <p:sp>
        <p:nvSpPr>
          <p:cNvPr id="3" name="TextBox 2">
            <a:extLst>
              <a:ext uri="{FF2B5EF4-FFF2-40B4-BE49-F238E27FC236}">
                <a16:creationId xmlns:a16="http://schemas.microsoft.com/office/drawing/2014/main" id="{F7834F76-D396-F3A1-1964-0B6D9A9EF653}"/>
              </a:ext>
            </a:extLst>
          </p:cNvPr>
          <p:cNvSpPr txBox="1"/>
          <p:nvPr/>
        </p:nvSpPr>
        <p:spPr>
          <a:xfrm>
            <a:off x="80758" y="4461689"/>
            <a:ext cx="3348241" cy="954107"/>
          </a:xfrm>
          <a:prstGeom prst="rect">
            <a:avLst/>
          </a:prstGeom>
          <a:solidFill>
            <a:srgbClr val="92D050"/>
          </a:solidFill>
        </p:spPr>
        <p:txBody>
          <a:bodyPr wrap="square" rtlCol="0">
            <a:spAutoFit/>
          </a:bodyPr>
          <a:lstStyle/>
          <a:p>
            <a:r>
              <a:rPr lang="en-IN" sz="1200" dirty="0"/>
              <a:t>Loan Status vs Loan Purpose</a:t>
            </a:r>
          </a:p>
          <a:p>
            <a:r>
              <a:rPr lang="en-IN" sz="1100" b="1" dirty="0"/>
              <a:t>Higher Default  has seen for below Category</a:t>
            </a:r>
          </a:p>
          <a:p>
            <a:pPr marL="228600" indent="-228600">
              <a:buAutoNum type="arabicParenR"/>
            </a:pPr>
            <a:r>
              <a:rPr lang="en-IN" sz="1100" b="1" dirty="0"/>
              <a:t>Small business</a:t>
            </a:r>
          </a:p>
          <a:p>
            <a:pPr marL="228600" indent="-228600">
              <a:buAutoNum type="arabicParenR"/>
            </a:pPr>
            <a:r>
              <a:rPr lang="en-IN" sz="1100" b="1" dirty="0"/>
              <a:t>Renewable energy</a:t>
            </a:r>
          </a:p>
          <a:p>
            <a:pPr marL="228600" indent="-228600">
              <a:buAutoNum type="arabicParenR"/>
            </a:pPr>
            <a:r>
              <a:rPr lang="en-IN" sz="1100" b="1" dirty="0"/>
              <a:t>education</a:t>
            </a:r>
          </a:p>
        </p:txBody>
      </p:sp>
      <p:sp>
        <p:nvSpPr>
          <p:cNvPr id="4" name="TextBox 3">
            <a:extLst>
              <a:ext uri="{FF2B5EF4-FFF2-40B4-BE49-F238E27FC236}">
                <a16:creationId xmlns:a16="http://schemas.microsoft.com/office/drawing/2014/main" id="{22E9FDB8-52DC-E23A-3086-1C3EDFECA274}"/>
              </a:ext>
            </a:extLst>
          </p:cNvPr>
          <p:cNvSpPr txBox="1"/>
          <p:nvPr/>
        </p:nvSpPr>
        <p:spPr>
          <a:xfrm>
            <a:off x="0" y="0"/>
            <a:ext cx="6096000" cy="646331"/>
          </a:xfrm>
          <a:prstGeom prst="rect">
            <a:avLst/>
          </a:prstGeom>
          <a:noFill/>
        </p:spPr>
        <p:txBody>
          <a:bodyPr wrap="square">
            <a:spAutoFit/>
          </a:bodyPr>
          <a:lstStyle/>
          <a:p>
            <a:r>
              <a:rPr lang="en-IN" b="1" i="0" dirty="0">
                <a:solidFill>
                  <a:srgbClr val="000000"/>
                </a:solidFill>
                <a:effectLst/>
                <a:latin typeface="Helvetica Neue"/>
              </a:rPr>
              <a:t>Bivariate Analysis :</a:t>
            </a:r>
            <a:r>
              <a:rPr lang="en-IN" b="1" i="0" dirty="0">
                <a:solidFill>
                  <a:srgbClr val="222222"/>
                </a:solidFill>
                <a:effectLst/>
                <a:latin typeface="Lato" panose="020F0502020204030204" pitchFamily="34" charset="0"/>
              </a:rPr>
              <a:t>Categorical vs Categorical Variables</a:t>
            </a:r>
            <a:endParaRPr lang="en-IN" b="0" i="0" dirty="0">
              <a:solidFill>
                <a:srgbClr val="222222"/>
              </a:solidFill>
              <a:effectLst/>
              <a:latin typeface="Lato" panose="020F0502020204030204" pitchFamily="34" charset="0"/>
            </a:endParaRPr>
          </a:p>
          <a:p>
            <a:pPr algn="l"/>
            <a:endParaRPr lang="en-IN" b="1" i="0" dirty="0">
              <a:solidFill>
                <a:srgbClr val="000000"/>
              </a:solidFill>
              <a:effectLst/>
              <a:latin typeface="Helvetica Neue"/>
            </a:endParaRPr>
          </a:p>
        </p:txBody>
      </p:sp>
      <p:sp>
        <p:nvSpPr>
          <p:cNvPr id="5" name="TextBox 4">
            <a:extLst>
              <a:ext uri="{FF2B5EF4-FFF2-40B4-BE49-F238E27FC236}">
                <a16:creationId xmlns:a16="http://schemas.microsoft.com/office/drawing/2014/main" id="{F8F34527-E967-9FCE-B227-78D9EE6B47F8}"/>
              </a:ext>
            </a:extLst>
          </p:cNvPr>
          <p:cNvSpPr txBox="1"/>
          <p:nvPr/>
        </p:nvSpPr>
        <p:spPr>
          <a:xfrm>
            <a:off x="6155267" y="5811540"/>
            <a:ext cx="4902200" cy="461665"/>
          </a:xfrm>
          <a:prstGeom prst="rect">
            <a:avLst/>
          </a:prstGeom>
          <a:solidFill>
            <a:srgbClr val="92D050"/>
          </a:solidFill>
        </p:spPr>
        <p:txBody>
          <a:bodyPr wrap="square" rtlCol="0">
            <a:spAutoFit/>
          </a:bodyPr>
          <a:lstStyle/>
          <a:p>
            <a:r>
              <a:rPr lang="en-IN" sz="1200" dirty="0"/>
              <a:t>Loan Status vs </a:t>
            </a:r>
            <a:r>
              <a:rPr lang="en-US" sz="1200" dirty="0"/>
              <a:t>Borrower's credit file for the past 2 years:</a:t>
            </a:r>
          </a:p>
          <a:p>
            <a:r>
              <a:rPr lang="en-IN" sz="1200" b="1" dirty="0"/>
              <a:t>Higher Default seen for credit file  for 8 </a:t>
            </a:r>
            <a:endParaRPr lang="en-IN" sz="1200" dirty="0"/>
          </a:p>
        </p:txBody>
      </p:sp>
    </p:spTree>
    <p:extLst>
      <p:ext uri="{BB962C8B-B14F-4D97-AF65-F5344CB8AC3E}">
        <p14:creationId xmlns:p14="http://schemas.microsoft.com/office/powerpoint/2010/main" val="2546460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a:extLst>
              <a:ext uri="{FF2B5EF4-FFF2-40B4-BE49-F238E27FC236}">
                <a16:creationId xmlns:a16="http://schemas.microsoft.com/office/drawing/2014/main" id="{27081F30-05B4-D8B9-FAC9-EC5D1AEF7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5533"/>
            <a:ext cx="5506696" cy="55118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8F7DAAA1-228D-851D-A17B-B76866B802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1284"/>
            <a:ext cx="5715000" cy="57202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8F06150-102C-7139-5FEC-3C673A59AD5E}"/>
              </a:ext>
            </a:extLst>
          </p:cNvPr>
          <p:cNvSpPr txBox="1"/>
          <p:nvPr/>
        </p:nvSpPr>
        <p:spPr>
          <a:xfrm>
            <a:off x="302248" y="6031673"/>
            <a:ext cx="4902200" cy="461665"/>
          </a:xfrm>
          <a:prstGeom prst="rect">
            <a:avLst/>
          </a:prstGeom>
          <a:solidFill>
            <a:srgbClr val="92D050"/>
          </a:solidFill>
        </p:spPr>
        <p:txBody>
          <a:bodyPr wrap="square" rtlCol="0">
            <a:spAutoFit/>
          </a:bodyPr>
          <a:lstStyle/>
          <a:p>
            <a:r>
              <a:rPr lang="en-IN" sz="1200" dirty="0"/>
              <a:t>Loan Status vs </a:t>
            </a:r>
            <a:r>
              <a:rPr lang="en-US" sz="1200" dirty="0"/>
              <a:t>Number of derogatory public records:</a:t>
            </a:r>
          </a:p>
          <a:p>
            <a:r>
              <a:rPr lang="en-IN" sz="1200" b="1" dirty="0"/>
              <a:t>Higher Default seen for </a:t>
            </a:r>
            <a:r>
              <a:rPr lang="en-US" sz="1200" dirty="0"/>
              <a:t>Number of derogatory public records having 2</a:t>
            </a:r>
            <a:endParaRPr lang="en-IN" sz="1200" dirty="0"/>
          </a:p>
        </p:txBody>
      </p:sp>
      <p:sp>
        <p:nvSpPr>
          <p:cNvPr id="4" name="TextBox 3">
            <a:extLst>
              <a:ext uri="{FF2B5EF4-FFF2-40B4-BE49-F238E27FC236}">
                <a16:creationId xmlns:a16="http://schemas.microsoft.com/office/drawing/2014/main" id="{697DED81-7B2B-8122-EBBB-1026EC34A785}"/>
              </a:ext>
            </a:extLst>
          </p:cNvPr>
          <p:cNvSpPr txBox="1"/>
          <p:nvPr/>
        </p:nvSpPr>
        <p:spPr>
          <a:xfrm>
            <a:off x="6381314" y="6031673"/>
            <a:ext cx="4902200" cy="461665"/>
          </a:xfrm>
          <a:prstGeom prst="rect">
            <a:avLst/>
          </a:prstGeom>
          <a:solidFill>
            <a:srgbClr val="92D050"/>
          </a:solidFill>
        </p:spPr>
        <p:txBody>
          <a:bodyPr wrap="square" rtlCol="0">
            <a:spAutoFit/>
          </a:bodyPr>
          <a:lstStyle/>
          <a:p>
            <a:r>
              <a:rPr lang="en-IN" sz="1200" dirty="0"/>
              <a:t>Loan Status vs </a:t>
            </a:r>
            <a:r>
              <a:rPr lang="en-US" sz="1200" dirty="0"/>
              <a:t>The number of inquiries in past 6 months :</a:t>
            </a:r>
          </a:p>
          <a:p>
            <a:r>
              <a:rPr lang="en-IN" sz="1200" b="1" dirty="0"/>
              <a:t>Higher Default seen for </a:t>
            </a:r>
            <a:r>
              <a:rPr lang="en-US" sz="1200" dirty="0"/>
              <a:t>if inquiries having  more than 6</a:t>
            </a:r>
            <a:endParaRPr lang="en-IN" sz="1200" dirty="0"/>
          </a:p>
        </p:txBody>
      </p:sp>
    </p:spTree>
    <p:extLst>
      <p:ext uri="{BB962C8B-B14F-4D97-AF65-F5344CB8AC3E}">
        <p14:creationId xmlns:p14="http://schemas.microsoft.com/office/powerpoint/2010/main" val="1915059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E3C3E2D6-8666-890B-1708-9AFA7C1CE4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533"/>
            <a:ext cx="5418667" cy="54808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1D8A180-A827-2CC8-58AE-D45EBB1D8541}"/>
              </a:ext>
            </a:extLst>
          </p:cNvPr>
          <p:cNvSpPr txBox="1"/>
          <p:nvPr/>
        </p:nvSpPr>
        <p:spPr>
          <a:xfrm>
            <a:off x="420781" y="5921607"/>
            <a:ext cx="4902200" cy="461665"/>
          </a:xfrm>
          <a:prstGeom prst="rect">
            <a:avLst/>
          </a:prstGeom>
          <a:solidFill>
            <a:srgbClr val="92D050"/>
          </a:solidFill>
        </p:spPr>
        <p:txBody>
          <a:bodyPr wrap="square" rtlCol="0">
            <a:spAutoFit/>
          </a:bodyPr>
          <a:lstStyle/>
          <a:p>
            <a:r>
              <a:rPr lang="en-IN" sz="1200" dirty="0"/>
              <a:t>Loan Status vs </a:t>
            </a:r>
            <a:r>
              <a:rPr lang="en-US" sz="1200" dirty="0"/>
              <a:t>Number of public record bankruptcies:</a:t>
            </a:r>
          </a:p>
          <a:p>
            <a:r>
              <a:rPr lang="en-IN" sz="1200" b="1" dirty="0"/>
              <a:t>Higher Default for higher public record related to bankruptcies</a:t>
            </a:r>
            <a:endParaRPr lang="en-IN" sz="1200" dirty="0"/>
          </a:p>
        </p:txBody>
      </p:sp>
    </p:spTree>
    <p:extLst>
      <p:ext uri="{BB962C8B-B14F-4D97-AF65-F5344CB8AC3E}">
        <p14:creationId xmlns:p14="http://schemas.microsoft.com/office/powerpoint/2010/main" val="377780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D379-7A71-8AFD-DBF8-BEE95D69E68B}"/>
              </a:ext>
            </a:extLst>
          </p:cNvPr>
          <p:cNvSpPr txBox="1"/>
          <p:nvPr/>
        </p:nvSpPr>
        <p:spPr>
          <a:xfrm>
            <a:off x="0" y="0"/>
            <a:ext cx="6096000" cy="646331"/>
          </a:xfrm>
          <a:prstGeom prst="rect">
            <a:avLst/>
          </a:prstGeom>
          <a:noFill/>
        </p:spPr>
        <p:txBody>
          <a:bodyPr wrap="square">
            <a:spAutoFit/>
          </a:bodyPr>
          <a:lstStyle/>
          <a:p>
            <a:r>
              <a:rPr lang="en-IN" b="1" i="0" dirty="0">
                <a:solidFill>
                  <a:srgbClr val="000000"/>
                </a:solidFill>
                <a:effectLst/>
                <a:latin typeface="Helvetica Neue"/>
              </a:rPr>
              <a:t>Bivariate Analysis :</a:t>
            </a:r>
            <a:r>
              <a:rPr lang="en-IN" b="1" i="0" dirty="0">
                <a:solidFill>
                  <a:srgbClr val="222222"/>
                </a:solidFill>
                <a:effectLst/>
                <a:latin typeface="Lato" panose="020F0502020204030204" pitchFamily="34" charset="0"/>
              </a:rPr>
              <a:t>Categorical vs Numerical  Variables</a:t>
            </a:r>
            <a:endParaRPr lang="en-IN" b="0" i="0" dirty="0">
              <a:solidFill>
                <a:srgbClr val="222222"/>
              </a:solidFill>
              <a:effectLst/>
              <a:latin typeface="Lato" panose="020F0502020204030204" pitchFamily="34" charset="0"/>
            </a:endParaRPr>
          </a:p>
          <a:p>
            <a:pPr algn="l"/>
            <a:endParaRPr lang="en-IN" b="1" i="0" dirty="0">
              <a:solidFill>
                <a:srgbClr val="000000"/>
              </a:solidFill>
              <a:effectLst/>
              <a:latin typeface="Helvetica Neue"/>
            </a:endParaRPr>
          </a:p>
        </p:txBody>
      </p:sp>
      <p:pic>
        <p:nvPicPr>
          <p:cNvPr id="9218" name="Picture 2">
            <a:extLst>
              <a:ext uri="{FF2B5EF4-FFF2-40B4-BE49-F238E27FC236}">
                <a16:creationId xmlns:a16="http://schemas.microsoft.com/office/drawing/2014/main" id="{E743D5A7-F31C-38E5-95FE-0A67449846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67" y="440267"/>
            <a:ext cx="4038599" cy="392326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AAF39726-EED4-8D3A-5FAB-DD73EE0914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5720" y="440267"/>
            <a:ext cx="5975880" cy="58052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0FC8091-4FD7-AEB5-FB09-151A03E2A5DC}"/>
              </a:ext>
            </a:extLst>
          </p:cNvPr>
          <p:cNvSpPr txBox="1"/>
          <p:nvPr/>
        </p:nvSpPr>
        <p:spPr>
          <a:xfrm>
            <a:off x="59267" y="4803796"/>
            <a:ext cx="4902200" cy="461665"/>
          </a:xfrm>
          <a:prstGeom prst="rect">
            <a:avLst/>
          </a:prstGeom>
          <a:solidFill>
            <a:srgbClr val="92D050"/>
          </a:solidFill>
        </p:spPr>
        <p:txBody>
          <a:bodyPr wrap="square" rtlCol="0">
            <a:spAutoFit/>
          </a:bodyPr>
          <a:lstStyle/>
          <a:p>
            <a:r>
              <a:rPr lang="en-IN" sz="1200" dirty="0"/>
              <a:t>Loan Status vs </a:t>
            </a:r>
            <a:r>
              <a:rPr lang="en-US" sz="1200" dirty="0"/>
              <a:t>loan amount:</a:t>
            </a:r>
          </a:p>
          <a:p>
            <a:r>
              <a:rPr lang="en-US" sz="1200" dirty="0"/>
              <a:t>No conclusion on loan amount</a:t>
            </a:r>
          </a:p>
        </p:txBody>
      </p:sp>
    </p:spTree>
    <p:extLst>
      <p:ext uri="{BB962C8B-B14F-4D97-AF65-F5344CB8AC3E}">
        <p14:creationId xmlns:p14="http://schemas.microsoft.com/office/powerpoint/2010/main" val="868466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952</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circular</vt:lpstr>
      <vt:lpstr>freight-text-pro</vt:lpstr>
      <vt:lpstr>Helvetica Neue</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Vamsi B</dc:creator>
  <cp:lastModifiedBy>Vamsi B</cp:lastModifiedBy>
  <cp:revision>8</cp:revision>
  <dcterms:created xsi:type="dcterms:W3CDTF">2023-11-30T03:28:58Z</dcterms:created>
  <dcterms:modified xsi:type="dcterms:W3CDTF">2023-11-30T07:26:06Z</dcterms:modified>
</cp:coreProperties>
</file>