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29" r:id="rId1"/>
  </p:sldMasterIdLst>
  <p:notesMasterIdLst>
    <p:notesMasterId r:id="rId24"/>
  </p:notesMasterIdLst>
  <p:sldIdLst>
    <p:sldId id="256" r:id="rId2"/>
    <p:sldId id="391" r:id="rId3"/>
    <p:sldId id="443" r:id="rId4"/>
    <p:sldId id="393" r:id="rId5"/>
    <p:sldId id="394" r:id="rId6"/>
    <p:sldId id="396" r:id="rId7"/>
    <p:sldId id="397" r:id="rId8"/>
    <p:sldId id="398" r:id="rId9"/>
    <p:sldId id="399" r:id="rId10"/>
    <p:sldId id="400" r:id="rId11"/>
    <p:sldId id="401" r:id="rId12"/>
    <p:sldId id="402" r:id="rId13"/>
    <p:sldId id="403" r:id="rId14"/>
    <p:sldId id="404" r:id="rId15"/>
    <p:sldId id="405" r:id="rId16"/>
    <p:sldId id="444" r:id="rId17"/>
    <p:sldId id="445" r:id="rId18"/>
    <p:sldId id="446" r:id="rId19"/>
    <p:sldId id="408" r:id="rId20"/>
    <p:sldId id="409" r:id="rId21"/>
    <p:sldId id="441" r:id="rId22"/>
    <p:sldId id="442" r:id="rId23"/>
  </p:sldIdLst>
  <p:sldSz cx="9144000" cy="5143500" type="screen16x9"/>
  <p:notesSz cx="6858000" cy="9144000"/>
  <p:embeddedFontLst>
    <p:embeddedFont>
      <p:font typeface="Bebas Neue" panose="020B0606020202050201" pitchFamily="34" charset="0"/>
      <p:regular r:id="rId25"/>
    </p:embeddedFont>
    <p:embeddedFont>
      <p:font typeface="Cambria" panose="02040503050406030204" pitchFamily="18" charset="0"/>
      <p:regular r:id="rId26"/>
      <p:bold r:id="rId27"/>
      <p:italic r:id="rId28"/>
      <p:boldItalic r:id="rId29"/>
    </p:embeddedFont>
    <p:embeddedFont>
      <p:font typeface="Poppins Black" panose="00000A00000000000000" pitchFamily="2" charset="0"/>
      <p:bold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711" userDrawn="1">
          <p15:clr>
            <a:srgbClr val="9AA0A6"/>
          </p15:clr>
        </p15:guide>
        <p15:guide id="2" pos="28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B7C5"/>
    <a:srgbClr val="445D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75" autoAdjust="0"/>
    <p:restoredTop sz="94660"/>
  </p:normalViewPr>
  <p:slideViewPr>
    <p:cSldViewPr snapToGrid="0">
      <p:cViewPr varScale="1">
        <p:scale>
          <a:sx n="146" d="100"/>
          <a:sy n="146" d="100"/>
        </p:scale>
        <p:origin x="960" y="114"/>
      </p:cViewPr>
      <p:guideLst>
        <p:guide orient="horz" pos="711"/>
        <p:guide pos="28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b28366aba4_0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b28366aba4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4920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AAD347D-5ACD-4C99-B74B-A9C85AD731AF}" type="datetimeFigureOut">
              <a:rPr lang="en-US" smtClean="0"/>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2095214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09A250-FF31-4206-8172-F9D3106AACB1}" type="datetimeFigureOut">
              <a:rPr lang="en-US" smtClean="0"/>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6401198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09A250-FF31-4206-8172-F9D3106AACB1}" type="datetimeFigureOut">
              <a:rPr lang="en-US" smtClean="0"/>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2341818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00"/>
        <p:cNvGrpSpPr/>
        <p:nvPr/>
      </p:nvGrpSpPr>
      <p:grpSpPr>
        <a:xfrm>
          <a:off x="0" y="0"/>
          <a:ext cx="0" cy="0"/>
          <a:chOff x="0" y="0"/>
          <a:chExt cx="0" cy="0"/>
        </a:xfrm>
      </p:grpSpPr>
      <p:sp>
        <p:nvSpPr>
          <p:cNvPr id="107" name="Google Shape;107;p13"/>
          <p:cNvSpPr txBox="1">
            <a:spLocks noGrp="1"/>
          </p:cNvSpPr>
          <p:nvPr>
            <p:ph type="title" hasCustomPrompt="1"/>
          </p:nvPr>
        </p:nvSpPr>
        <p:spPr>
          <a:xfrm>
            <a:off x="1132738" y="1955275"/>
            <a:ext cx="2292900" cy="59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1"/>
          </p:nvPr>
        </p:nvSpPr>
        <p:spPr>
          <a:xfrm>
            <a:off x="1132750" y="2755025"/>
            <a:ext cx="2292900" cy="898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panose="020B0606020202050201"/>
              <a:buNone/>
              <a:defRPr sz="2000">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09" name="Google Shape;109;p13"/>
          <p:cNvSpPr txBox="1">
            <a:spLocks noGrp="1"/>
          </p:cNvSpPr>
          <p:nvPr>
            <p:ph type="title" idx="2"/>
          </p:nvPr>
        </p:nvSpPr>
        <p:spPr>
          <a:xfrm>
            <a:off x="715100" y="535000"/>
            <a:ext cx="7713900" cy="7107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3500"/>
              <a:buFont typeface="Poppins Black" panose="00000800000000000000"/>
              <a:buNone/>
              <a:defRPr>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lvl="2"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lvl="3"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lvl="4"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lvl="5"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lvl="6"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lvl="7"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lvl="8"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endParaRPr/>
          </a:p>
        </p:txBody>
      </p:sp>
      <p:sp>
        <p:nvSpPr>
          <p:cNvPr id="110" name="Google Shape;110;p13"/>
          <p:cNvSpPr txBox="1">
            <a:spLocks noGrp="1"/>
          </p:cNvSpPr>
          <p:nvPr>
            <p:ph type="title" idx="3" hasCustomPrompt="1"/>
          </p:nvPr>
        </p:nvSpPr>
        <p:spPr>
          <a:xfrm>
            <a:off x="3425638" y="1955275"/>
            <a:ext cx="2292900" cy="59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subTitle" idx="4"/>
          </p:nvPr>
        </p:nvSpPr>
        <p:spPr>
          <a:xfrm>
            <a:off x="3425563" y="2755025"/>
            <a:ext cx="2292900" cy="898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panose="020B0606020202050201"/>
              <a:buNone/>
              <a:defRPr sz="2000">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12" name="Google Shape;112;p13"/>
          <p:cNvSpPr txBox="1">
            <a:spLocks noGrp="1"/>
          </p:cNvSpPr>
          <p:nvPr>
            <p:ph type="title" idx="5" hasCustomPrompt="1"/>
          </p:nvPr>
        </p:nvSpPr>
        <p:spPr>
          <a:xfrm>
            <a:off x="5718363" y="1955275"/>
            <a:ext cx="2292900" cy="59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subTitle" idx="6"/>
          </p:nvPr>
        </p:nvSpPr>
        <p:spPr>
          <a:xfrm>
            <a:off x="5718375" y="2755025"/>
            <a:ext cx="2292900" cy="898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panose="020B0606020202050201"/>
              <a:buNone/>
              <a:defRPr sz="2000">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Tree>
    <p:extLst>
      <p:ext uri="{BB962C8B-B14F-4D97-AF65-F5344CB8AC3E}">
        <p14:creationId xmlns:p14="http://schemas.microsoft.com/office/powerpoint/2010/main" val="2206637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09A250-FF31-4206-8172-F9D3106AACB1}" type="datetimeFigureOut">
              <a:rPr lang="en-US" smtClean="0"/>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0069974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5983635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796027F-7875-4030-9381-8BD8C4F21935}" type="datetimeFigureOut">
              <a:rPr lang="en-US" smtClean="0"/>
              <a:t>1/22/2025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6885924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796027F-7875-4030-9381-8BD8C4F21935}" type="datetimeFigureOut">
              <a:rPr lang="en-US" smtClean="0"/>
              <a:t>1/22/2025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464935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09A250-FF31-4206-8172-F9D3106AACB1}" type="datetimeFigureOut">
              <a:rPr lang="en-US" smtClean="0"/>
              <a:t>1/22/2025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652215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22365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8880472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1782795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77CA1C4-4242-4164-81E1-CAA1F056BCBE}" type="datetimeFigureOut">
              <a:rPr lang="en-IN" smtClean="0"/>
              <a:t>22-01-2025</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9776B9B1-83A5-47D3-BF5F-3BB079E38721}" type="slidenum">
              <a:rPr lang="en-IN" smtClean="0"/>
              <a:t>‹#›</a:t>
            </a:fld>
            <a:endParaRPr lang="en-IN"/>
          </a:p>
        </p:txBody>
      </p:sp>
    </p:spTree>
    <p:extLst>
      <p:ext uri="{BB962C8B-B14F-4D97-AF65-F5344CB8AC3E}">
        <p14:creationId xmlns:p14="http://schemas.microsoft.com/office/powerpoint/2010/main" val="267919622"/>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2"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1250014" y="621373"/>
            <a:ext cx="6643971" cy="498370"/>
          </a:xfrm>
          <a:prstGeom prst="rect">
            <a:avLst/>
          </a:prstGeom>
          <a:noFill/>
          <a:ln>
            <a:noFill/>
          </a:ln>
        </p:spPr>
        <p:txBody>
          <a:bodyPr spcFirstLastPara="1" vert="horz" wrap="square" lIns="68569" tIns="34275" rIns="68569" bIns="34275" rtlCol="0" anchor="ctr" anchorCtr="0">
            <a:noAutofit/>
          </a:bodyPr>
          <a:lstStyle/>
          <a:p>
            <a:pPr>
              <a:spcBef>
                <a:spcPts val="0"/>
              </a:spcBef>
              <a:buClr>
                <a:srgbClr val="17365D"/>
              </a:buClr>
              <a:buSzPts val="2800"/>
            </a:pPr>
            <a:r>
              <a:rPr lang="en-US" sz="2000" b="1" u="sng" dirty="0"/>
              <a:t>Automated system for Material Return from Customer PSCS215 </a:t>
            </a:r>
            <a:endParaRPr sz="2000" b="1" u="sng"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645105" y="1086561"/>
            <a:ext cx="1869496" cy="265445"/>
          </a:xfrm>
          <a:prstGeom prst="rect">
            <a:avLst/>
          </a:prstGeom>
          <a:noFill/>
          <a:ln>
            <a:noFill/>
          </a:ln>
        </p:spPr>
        <p:txBody>
          <a:bodyPr spcFirstLastPara="1" vert="horz" wrap="square" lIns="68569" tIns="34275" rIns="68569" bIns="34275" rtlCol="0" anchor="t" anchorCtr="0">
            <a:normAutofit lnSpcReduction="10000"/>
          </a:bodyPr>
          <a:lstStyle/>
          <a:p>
            <a:pPr algn="l">
              <a:spcBef>
                <a:spcPts val="0"/>
              </a:spcBef>
              <a:buClr>
                <a:srgbClr val="17365D"/>
              </a:buClr>
              <a:buSzPts val="2000"/>
            </a:pPr>
            <a:r>
              <a:rPr lang="en-GB" sz="1600" dirty="0">
                <a:latin typeface="Cambria" panose="02040503050406030204" pitchFamily="18" charset="0"/>
                <a:ea typeface="Cambria" panose="02040503050406030204" pitchFamily="18" charset="0"/>
              </a:rPr>
              <a:t>Batch Number: 133</a:t>
            </a:r>
            <a:endParaRPr sz="1600" dirty="0">
              <a:latin typeface="Cambria" panose="02040503050406030204" pitchFamily="18" charset="0"/>
              <a:ea typeface="Cambria" panose="02040503050406030204" pitchFamily="18" charset="0"/>
            </a:endParaRPr>
          </a:p>
          <a:p>
            <a:pPr algn="l">
              <a:spcBef>
                <a:spcPts val="300"/>
              </a:spcBef>
              <a:buClr>
                <a:srgbClr val="17365D"/>
              </a:buClr>
              <a:buSzPts val="2000"/>
            </a:pPr>
            <a:endParaRPr sz="1600"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224502510"/>
              </p:ext>
            </p:extLst>
          </p:nvPr>
        </p:nvGraphicFramePr>
        <p:xfrm>
          <a:off x="240469" y="1472039"/>
          <a:ext cx="4860578" cy="1691688"/>
        </p:xfrm>
        <a:graphic>
          <a:graphicData uri="http://schemas.openxmlformats.org/drawingml/2006/table">
            <a:tbl>
              <a:tblPr firstRow="1" bandRow="1">
                <a:noFill/>
              </a:tblPr>
              <a:tblGrid>
                <a:gridCol w="1870256">
                  <a:extLst>
                    <a:ext uri="{9D8B030D-6E8A-4147-A177-3AD203B41FA5}">
                      <a16:colId xmlns:a16="http://schemas.microsoft.com/office/drawing/2014/main" val="20000"/>
                    </a:ext>
                  </a:extLst>
                </a:gridCol>
                <a:gridCol w="2990322">
                  <a:extLst>
                    <a:ext uri="{9D8B030D-6E8A-4147-A177-3AD203B41FA5}">
                      <a16:colId xmlns:a16="http://schemas.microsoft.com/office/drawing/2014/main" val="20001"/>
                    </a:ext>
                  </a:extLst>
                </a:gridCol>
              </a:tblGrid>
              <a:tr h="274328">
                <a:tc>
                  <a:txBody>
                    <a:bodyPr/>
                    <a:lstStyle/>
                    <a:p>
                      <a:pPr marL="0" marR="0" lvl="1" indent="0" algn="ctr" rtl="0">
                        <a:spcBef>
                          <a:spcPts val="0"/>
                        </a:spcBef>
                        <a:spcAft>
                          <a:spcPts val="0"/>
                        </a:spcAft>
                        <a:buNone/>
                      </a:pPr>
                      <a:r>
                        <a:rPr lang="en-GB" sz="1400" b="1" u="none" strike="noStrike" cap="none" dirty="0">
                          <a:solidFill>
                            <a:srgbClr val="17365D"/>
                          </a:solidFill>
                        </a:rPr>
                        <a:t>Roll Number</a:t>
                      </a:r>
                      <a:endParaRPr sz="1400" b="1" u="none" strike="noStrike" cap="none" dirty="0">
                        <a:solidFill>
                          <a:srgbClr val="17365D"/>
                        </a:solidFill>
                      </a:endParaRPr>
                    </a:p>
                  </a:txBody>
                  <a:tcPr marL="68588" marR="68588" marT="34294" marB="34294"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400" b="1" u="none" strike="noStrike" cap="none" dirty="0">
                          <a:solidFill>
                            <a:srgbClr val="17365D"/>
                          </a:solidFill>
                        </a:rPr>
                        <a:t>Student Name</a:t>
                      </a:r>
                      <a:endParaRPr sz="1400" b="1" u="none" strike="noStrike" cap="none" dirty="0">
                        <a:solidFill>
                          <a:srgbClr val="17365D"/>
                        </a:solidFill>
                      </a:endParaRPr>
                    </a:p>
                  </a:txBody>
                  <a:tcPr marL="68588" marR="68588" marT="34294" marB="34294"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74328">
                <a:tc>
                  <a:txBody>
                    <a:bodyPr/>
                    <a:lstStyle/>
                    <a:p>
                      <a:pPr marL="0" marR="0" lvl="0" indent="0" algn="ctr" rtl="0">
                        <a:spcBef>
                          <a:spcPts val="0"/>
                        </a:spcBef>
                        <a:spcAft>
                          <a:spcPts val="0"/>
                        </a:spcAft>
                        <a:buFont typeface="+mj-lt"/>
                        <a:buNone/>
                      </a:pPr>
                      <a:r>
                        <a:rPr lang="en-IN" sz="1400" u="none" strike="noStrike" cap="none" dirty="0"/>
                        <a:t>20211CSE0719</a:t>
                      </a:r>
                      <a:endParaRPr sz="1400" u="none" strike="noStrike" cap="none" dirty="0"/>
                    </a:p>
                  </a:txBody>
                  <a:tcPr marL="68588" marR="68588" marT="34294" marB="34294"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u="none" strike="noStrike" cap="none" dirty="0"/>
                        <a:t>G BHARATH KALYAN</a:t>
                      </a:r>
                      <a:endParaRPr sz="1400" u="none" strike="noStrike" cap="none" dirty="0"/>
                    </a:p>
                  </a:txBody>
                  <a:tcPr marL="68588" marR="68588" marT="34294" marB="34294"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74328">
                <a:tc>
                  <a:txBody>
                    <a:bodyPr/>
                    <a:lstStyle/>
                    <a:p>
                      <a:pPr marL="0" marR="0" lvl="0" indent="0" algn="ctr" rtl="0">
                        <a:spcBef>
                          <a:spcPts val="0"/>
                        </a:spcBef>
                        <a:spcAft>
                          <a:spcPts val="0"/>
                        </a:spcAft>
                        <a:buNone/>
                      </a:pPr>
                      <a:r>
                        <a:rPr lang="en-IN" sz="1400" u="none" strike="noStrike" cap="none" dirty="0"/>
                        <a:t>20211CSE0727</a:t>
                      </a:r>
                      <a:endParaRPr sz="1400" u="none" strike="noStrike" cap="none" dirty="0"/>
                    </a:p>
                  </a:txBody>
                  <a:tcPr marL="68588" marR="68588" marT="34294" marB="34294"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u="none" strike="noStrike" cap="none" dirty="0"/>
                        <a:t>NAMRATA SHANKAR NIDONI</a:t>
                      </a:r>
                      <a:endParaRPr sz="1400" u="none" strike="noStrike" cap="none" dirty="0"/>
                    </a:p>
                  </a:txBody>
                  <a:tcPr marL="68588" marR="68588" marT="34294" marB="34294"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74328">
                <a:tc>
                  <a:txBody>
                    <a:bodyPr/>
                    <a:lstStyle/>
                    <a:p>
                      <a:pPr marL="0" marR="0" lvl="0" indent="0" algn="ctr" rtl="0">
                        <a:spcBef>
                          <a:spcPts val="0"/>
                        </a:spcBef>
                        <a:spcAft>
                          <a:spcPts val="0"/>
                        </a:spcAft>
                        <a:buNone/>
                      </a:pPr>
                      <a:r>
                        <a:rPr lang="en-IN" sz="1400" u="none" strike="noStrike" cap="none" dirty="0"/>
                        <a:t>20211CSE0717</a:t>
                      </a:r>
                      <a:endParaRPr sz="1400" u="none" strike="noStrike" cap="none" dirty="0"/>
                    </a:p>
                  </a:txBody>
                  <a:tcPr marL="68588" marR="68588" marT="34294" marB="34294"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u="none" strike="noStrike" cap="none" dirty="0"/>
                        <a:t>S VAMSI CHAITHANYA</a:t>
                      </a:r>
                      <a:endParaRPr sz="1400" u="none" strike="noStrike" cap="none" dirty="0"/>
                    </a:p>
                  </a:txBody>
                  <a:tcPr marL="68588" marR="68588" marT="34294" marB="34294"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74328">
                <a:tc>
                  <a:txBody>
                    <a:bodyPr/>
                    <a:lstStyle/>
                    <a:p>
                      <a:pPr marL="0" marR="0" lvl="0" indent="0" algn="ctr" rtl="0">
                        <a:spcBef>
                          <a:spcPts val="0"/>
                        </a:spcBef>
                        <a:spcAft>
                          <a:spcPts val="0"/>
                        </a:spcAft>
                        <a:buNone/>
                      </a:pPr>
                      <a:r>
                        <a:rPr lang="en-IN" sz="1400" u="none" strike="noStrike" cap="none" dirty="0"/>
                        <a:t>20211CSE0720</a:t>
                      </a:r>
                      <a:endParaRPr sz="1400" u="none" strike="noStrike" cap="none" dirty="0"/>
                    </a:p>
                  </a:txBody>
                  <a:tcPr marL="68588" marR="68588" marT="34294" marB="34294"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u="none" strike="noStrike" cap="none" dirty="0"/>
                        <a:t>G DILEEP KUMAR REDDY</a:t>
                      </a:r>
                      <a:endParaRPr sz="1400" u="none" strike="noStrike" cap="none" dirty="0"/>
                    </a:p>
                  </a:txBody>
                  <a:tcPr marL="68588" marR="68588" marT="34294" marB="34294"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74328">
                <a:tc>
                  <a:txBody>
                    <a:bodyPr/>
                    <a:lstStyle/>
                    <a:p>
                      <a:pPr marL="0" marR="0" lvl="0" indent="0" algn="ctr" rtl="0">
                        <a:spcBef>
                          <a:spcPts val="0"/>
                        </a:spcBef>
                        <a:spcAft>
                          <a:spcPts val="0"/>
                        </a:spcAft>
                        <a:buNone/>
                      </a:pPr>
                      <a:endParaRPr sz="1400" u="none" strike="noStrike" cap="none" dirty="0"/>
                    </a:p>
                  </a:txBody>
                  <a:tcPr marL="68588" marR="68588" marT="34294" marB="34294"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400" u="none" strike="noStrike" cap="none" dirty="0"/>
                    </a:p>
                  </a:txBody>
                  <a:tcPr marL="68588" marR="68588" marT="34294" marB="34294"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5294175" y="1459427"/>
            <a:ext cx="3438345" cy="1442628"/>
          </a:xfrm>
          <a:prstGeom prst="rect">
            <a:avLst/>
          </a:prstGeom>
          <a:noFill/>
          <a:ln>
            <a:noFill/>
          </a:ln>
        </p:spPr>
        <p:txBody>
          <a:bodyPr spcFirstLastPara="1" wrap="square" lIns="68569" tIns="34275" rIns="68569" bIns="34275" anchor="t" anchorCtr="0">
            <a:normAutofit/>
          </a:bodyPr>
          <a:lstStyle/>
          <a:p>
            <a:pPr algn="ctr">
              <a:buClr>
                <a:srgbClr val="17365D"/>
              </a:buClr>
              <a:buSzPts val="2000"/>
            </a:pPr>
            <a:r>
              <a:rPr lang="en-GB" sz="1500" b="1"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050" dirty="0">
              <a:latin typeface="Cambria" panose="02040503050406030204" pitchFamily="18" charset="0"/>
              <a:ea typeface="Cambria" panose="02040503050406030204" pitchFamily="18" charset="0"/>
            </a:endParaRPr>
          </a:p>
          <a:p>
            <a:pPr>
              <a:spcBef>
                <a:spcPts val="255"/>
              </a:spcBef>
              <a:buClr>
                <a:srgbClr val="17365D"/>
              </a:buClr>
              <a:buSzPts val="1700"/>
            </a:pPr>
            <a:r>
              <a:rPr lang="en-GB" sz="1200" b="1" dirty="0">
                <a:solidFill>
                  <a:srgbClr val="17365D"/>
                </a:solidFill>
                <a:latin typeface="Cambria" panose="02040503050406030204" pitchFamily="18" charset="0"/>
                <a:ea typeface="Cambria" panose="02040503050406030204" pitchFamily="18" charset="0"/>
                <a:cs typeface="Verdana"/>
                <a:sym typeface="Verdana"/>
              </a:rPr>
              <a:t>Dr .Serin V Simpson(</a:t>
            </a:r>
            <a:r>
              <a:rPr lang="en-GB" sz="1200" b="1" dirty="0" err="1">
                <a:solidFill>
                  <a:srgbClr val="17365D"/>
                </a:solidFill>
                <a:latin typeface="Cambria" panose="02040503050406030204" pitchFamily="18" charset="0"/>
                <a:ea typeface="Cambria" panose="02040503050406030204" pitchFamily="18" charset="0"/>
                <a:cs typeface="Verdana"/>
                <a:sym typeface="Verdana"/>
              </a:rPr>
              <a:t>Reviwer</a:t>
            </a:r>
            <a:r>
              <a:rPr lang="en-GB" sz="1200" b="1" dirty="0">
                <a:solidFill>
                  <a:srgbClr val="17365D"/>
                </a:solidFill>
                <a:latin typeface="Cambria" panose="02040503050406030204" pitchFamily="18" charset="0"/>
                <a:ea typeface="Cambria" panose="02040503050406030204" pitchFamily="18" charset="0"/>
                <a:cs typeface="Verdana"/>
                <a:sym typeface="Verdana"/>
              </a:rPr>
              <a:t>)</a:t>
            </a:r>
          </a:p>
          <a:p>
            <a:pPr>
              <a:spcBef>
                <a:spcPts val="255"/>
              </a:spcBef>
              <a:buClr>
                <a:srgbClr val="17365D"/>
              </a:buClr>
              <a:buSzPts val="1700"/>
            </a:pPr>
            <a:r>
              <a:rPr lang="en-GB" sz="1200" b="1" dirty="0">
                <a:solidFill>
                  <a:srgbClr val="17365D"/>
                </a:solidFill>
                <a:latin typeface="Cambria" panose="02040503050406030204" pitchFamily="18" charset="0"/>
                <a:ea typeface="Cambria" panose="02040503050406030204" pitchFamily="18" charset="0"/>
                <a:cs typeface="Verdana"/>
                <a:sym typeface="Verdana"/>
              </a:rPr>
              <a:t>Dr .</a:t>
            </a:r>
            <a:r>
              <a:rPr lang="en-GB" sz="1200" b="1" dirty="0" err="1">
                <a:solidFill>
                  <a:srgbClr val="17365D"/>
                </a:solidFill>
                <a:latin typeface="Cambria" panose="02040503050406030204" pitchFamily="18" charset="0"/>
                <a:ea typeface="Cambria" panose="02040503050406030204" pitchFamily="18" charset="0"/>
                <a:cs typeface="Verdana"/>
                <a:sym typeface="Verdana"/>
              </a:rPr>
              <a:t>Venkataravana</a:t>
            </a:r>
            <a:r>
              <a:rPr lang="en-GB" sz="1200" b="1" dirty="0">
                <a:solidFill>
                  <a:srgbClr val="17365D"/>
                </a:solidFill>
                <a:latin typeface="Cambria" panose="02040503050406030204" pitchFamily="18" charset="0"/>
                <a:ea typeface="Cambria" panose="02040503050406030204" pitchFamily="18" charset="0"/>
                <a:cs typeface="Verdana"/>
                <a:sym typeface="Verdana"/>
              </a:rPr>
              <a:t> Nayak(Guide)</a:t>
            </a:r>
            <a:endParaRPr sz="1200" dirty="0">
              <a:latin typeface="Cambria" panose="02040503050406030204" pitchFamily="18" charset="0"/>
              <a:ea typeface="Cambria" panose="02040503050406030204" pitchFamily="18" charset="0"/>
            </a:endParaRPr>
          </a:p>
          <a:p>
            <a:pPr>
              <a:spcBef>
                <a:spcPts val="255"/>
              </a:spcBef>
              <a:buClr>
                <a:srgbClr val="17365D"/>
              </a:buClr>
              <a:buSzPts val="1700"/>
            </a:pPr>
            <a:r>
              <a:rPr lang="en-GB" sz="1200" b="1" dirty="0">
                <a:solidFill>
                  <a:srgbClr val="17365D"/>
                </a:solidFill>
                <a:latin typeface="Cambria" panose="02040503050406030204" pitchFamily="18" charset="0"/>
                <a:ea typeface="Cambria" panose="02040503050406030204" pitchFamily="18" charset="0"/>
                <a:cs typeface="Verdana"/>
                <a:sym typeface="Verdana"/>
              </a:rPr>
              <a:t>Assistant Professor</a:t>
            </a:r>
            <a:endParaRPr sz="1200" dirty="0">
              <a:latin typeface="Cambria" panose="02040503050406030204" pitchFamily="18" charset="0"/>
              <a:ea typeface="Cambria" panose="02040503050406030204" pitchFamily="18" charset="0"/>
            </a:endParaRPr>
          </a:p>
          <a:p>
            <a:pPr>
              <a:spcBef>
                <a:spcPts val="255"/>
              </a:spcBef>
              <a:buClr>
                <a:srgbClr val="17365D"/>
              </a:buClr>
              <a:buSzPts val="1700"/>
            </a:pPr>
            <a:r>
              <a:rPr lang="en-GB" sz="1200" b="1"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sz="1200" dirty="0">
              <a:latin typeface="Cambria" panose="02040503050406030204" pitchFamily="18" charset="0"/>
              <a:ea typeface="Cambria" panose="02040503050406030204" pitchFamily="18" charset="0"/>
            </a:endParaRPr>
          </a:p>
          <a:p>
            <a:pPr>
              <a:spcBef>
                <a:spcPts val="255"/>
              </a:spcBef>
              <a:buClr>
                <a:srgbClr val="17365D"/>
              </a:buClr>
              <a:buSzPts val="1700"/>
            </a:pPr>
            <a:r>
              <a:rPr lang="en-GB" sz="1200" b="1" dirty="0">
                <a:solidFill>
                  <a:srgbClr val="17365D"/>
                </a:solidFill>
                <a:latin typeface="Cambria" panose="02040503050406030204" pitchFamily="18" charset="0"/>
                <a:ea typeface="Cambria" panose="02040503050406030204" pitchFamily="18" charset="0"/>
                <a:cs typeface="Verdana"/>
                <a:sym typeface="Verdana"/>
              </a:rPr>
              <a:t>Presidency University</a:t>
            </a:r>
            <a:endParaRPr sz="1200" dirty="0">
              <a:latin typeface="Cambria" panose="02040503050406030204" pitchFamily="18" charset="0"/>
              <a:ea typeface="Cambria" panose="02040503050406030204" pitchFamily="18" charset="0"/>
            </a:endParaRPr>
          </a:p>
          <a:p>
            <a:pPr>
              <a:spcBef>
                <a:spcPts val="300"/>
              </a:spcBef>
              <a:buClr>
                <a:srgbClr val="17365D"/>
              </a:buClr>
              <a:buSzPts val="2000"/>
            </a:pPr>
            <a:endParaRPr sz="1500" b="1"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2990079" y="250567"/>
            <a:ext cx="2977875" cy="414225"/>
          </a:xfrm>
          <a:prstGeom prst="rect">
            <a:avLst/>
          </a:prstGeom>
          <a:noFill/>
          <a:ln>
            <a:noFill/>
          </a:ln>
        </p:spPr>
        <p:txBody>
          <a:bodyPr spcFirstLastPara="1" wrap="square" lIns="68569" tIns="34275" rIns="68569" bIns="34275" anchor="t" anchorCtr="0">
            <a:normAutofit fontScale="85000" lnSpcReduction="20000"/>
          </a:bodyPr>
          <a:lstStyle/>
          <a:p>
            <a:pPr algn="ctr">
              <a:buClr>
                <a:srgbClr val="17365D"/>
              </a:buClr>
              <a:buSzPct val="100000"/>
            </a:pPr>
            <a:r>
              <a:rPr lang="en-GB" sz="1500" b="1"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sz="1050" dirty="0">
              <a:latin typeface="Cambria" panose="02040503050406030204" pitchFamily="18" charset="0"/>
              <a:ea typeface="Cambria" panose="02040503050406030204" pitchFamily="18" charset="0"/>
            </a:endParaRPr>
          </a:p>
          <a:p>
            <a:pPr algn="ctr">
              <a:spcBef>
                <a:spcPts val="233"/>
              </a:spcBef>
              <a:buClr>
                <a:srgbClr val="17365D"/>
              </a:buClr>
              <a:buSzPct val="100000"/>
            </a:pPr>
            <a:r>
              <a:rPr lang="en-IN" sz="1500" b="1" dirty="0">
                <a:solidFill>
                  <a:srgbClr val="17365D"/>
                </a:solidFill>
                <a:latin typeface="Cambria" panose="02040503050406030204" pitchFamily="18" charset="0"/>
                <a:ea typeface="Cambria" panose="02040503050406030204" pitchFamily="18" charset="0"/>
                <a:cs typeface="Verdana"/>
                <a:sym typeface="Verdana"/>
              </a:rPr>
              <a:t>Final Review</a:t>
            </a:r>
            <a:endParaRPr sz="1500" b="1"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 y="2902055"/>
            <a:ext cx="9143999" cy="1171575"/>
          </a:xfrm>
          <a:prstGeom prst="rect">
            <a:avLst/>
          </a:prstGeom>
          <a:noFill/>
          <a:ln>
            <a:noFill/>
          </a:ln>
        </p:spPr>
        <p:txBody>
          <a:bodyPr spcFirstLastPara="1" wrap="square" lIns="68569" tIns="34275" rIns="68569" bIns="34275" anchor="t" anchorCtr="0">
            <a:noAutofit/>
          </a:bodyPr>
          <a:lstStyle/>
          <a:p>
            <a:pPr>
              <a:buClr>
                <a:srgbClr val="17365D"/>
              </a:buClr>
              <a:buSzPct val="100000"/>
            </a:pPr>
            <a:r>
              <a:rPr lang="en-US" sz="1500" b="1"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500" b="1" dirty="0">
                <a:solidFill>
                  <a:schemeClr val="tx1"/>
                </a:solidFill>
                <a:latin typeface="Cambria" panose="02040503050406030204" pitchFamily="18" charset="0"/>
                <a:ea typeface="Cambria" panose="02040503050406030204" pitchFamily="18" charset="0"/>
                <a:cs typeface="Verdana"/>
                <a:sym typeface="Verdana"/>
              </a:rPr>
              <a:t>CSE</a:t>
            </a:r>
          </a:p>
          <a:p>
            <a:pPr>
              <a:buClr>
                <a:srgbClr val="17365D"/>
              </a:buClr>
              <a:buSzPct val="100000"/>
            </a:pPr>
            <a:r>
              <a:rPr lang="en-US" sz="15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15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1500" b="1" dirty="0">
                <a:solidFill>
                  <a:schemeClr val="accent1"/>
                </a:solidFill>
                <a:latin typeface="Cambria" panose="02040503050406030204" pitchFamily="18" charset="0"/>
                <a:ea typeface="Cambria" panose="02040503050406030204" pitchFamily="18" charset="0"/>
                <a:cs typeface="Verdana"/>
                <a:sym typeface="Verdana"/>
              </a:rPr>
              <a:t>: </a:t>
            </a:r>
            <a:r>
              <a:rPr lang="en-US" sz="1500" b="1" dirty="0">
                <a:solidFill>
                  <a:schemeClr val="tx1"/>
                </a:solidFill>
                <a:latin typeface="Cambria" panose="02040503050406030204" pitchFamily="18" charset="0"/>
                <a:ea typeface="Cambria" panose="02040503050406030204" pitchFamily="18" charset="0"/>
                <a:cs typeface="Verdana"/>
                <a:sym typeface="Verdana"/>
              </a:rPr>
              <a:t>Dr. Asif Mohammed</a:t>
            </a:r>
          </a:p>
          <a:p>
            <a:pPr>
              <a:buClr>
                <a:srgbClr val="17365D"/>
              </a:buClr>
              <a:buSzPct val="100000"/>
            </a:pPr>
            <a:r>
              <a:rPr lang="en-US" sz="1500" b="1"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500" b="1" dirty="0" err="1">
                <a:solidFill>
                  <a:schemeClr val="tx1"/>
                </a:solidFill>
                <a:latin typeface="Cambria" panose="02040503050406030204" pitchFamily="18" charset="0"/>
                <a:ea typeface="Cambria" panose="02040503050406030204" pitchFamily="18" charset="0"/>
                <a:cs typeface="Verdana"/>
                <a:sym typeface="Verdana"/>
              </a:rPr>
              <a:t>Mr.Amarnath</a:t>
            </a:r>
            <a:r>
              <a:rPr lang="en-US" sz="1500" b="1" dirty="0">
                <a:solidFill>
                  <a:schemeClr val="tx1"/>
                </a:solidFill>
                <a:latin typeface="Cambria" panose="02040503050406030204" pitchFamily="18" charset="0"/>
                <a:ea typeface="Cambria" panose="02040503050406030204" pitchFamily="18" charset="0"/>
                <a:cs typeface="Verdana"/>
                <a:sym typeface="Verdana"/>
              </a:rPr>
              <a:t> J.L &amp; </a:t>
            </a:r>
            <a:r>
              <a:rPr lang="en-US" sz="1500" b="1" dirty="0" err="1">
                <a:solidFill>
                  <a:schemeClr val="tx1"/>
                </a:solidFill>
                <a:latin typeface="Cambria" panose="02040503050406030204" pitchFamily="18" charset="0"/>
                <a:ea typeface="Cambria" panose="02040503050406030204" pitchFamily="18" charset="0"/>
                <a:cs typeface="Verdana"/>
                <a:sym typeface="Verdana"/>
              </a:rPr>
              <a:t>Dr.Jayanthi</a:t>
            </a:r>
            <a:r>
              <a:rPr lang="en-US" sz="1500" b="1" dirty="0">
                <a:solidFill>
                  <a:schemeClr val="tx1"/>
                </a:solidFill>
                <a:latin typeface="Cambria" panose="02040503050406030204" pitchFamily="18" charset="0"/>
                <a:ea typeface="Cambria" panose="02040503050406030204" pitchFamily="18" charset="0"/>
                <a:cs typeface="Verdana"/>
                <a:sym typeface="Verdana"/>
              </a:rPr>
              <a:t>. K.</a:t>
            </a:r>
          </a:p>
          <a:p>
            <a:pPr lvl="0">
              <a:buClr>
                <a:srgbClr val="17365D"/>
              </a:buClr>
              <a:buSzPct val="100000"/>
            </a:pPr>
            <a:r>
              <a:rPr lang="en-US" sz="15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500" b="1"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1500" b="1"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59975" y="191525"/>
            <a:ext cx="5229844" cy="59086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2400" b="1" dirty="0">
                <a:latin typeface="Times New Roman" panose="02020603050405020304" pitchFamily="18" charset="0"/>
                <a:cs typeface="Times New Roman" panose="02020603050405020304" pitchFamily="18" charset="0"/>
              </a:rPr>
              <a:t>DISADVANTAGES</a:t>
            </a:r>
          </a:p>
        </p:txBody>
      </p:sp>
      <p:sp>
        <p:nvSpPr>
          <p:cNvPr id="3" name="Rectangle 2"/>
          <p:cNvSpPr/>
          <p:nvPr/>
        </p:nvSpPr>
        <p:spPr>
          <a:xfrm>
            <a:off x="450761" y="1021657"/>
            <a:ext cx="8242478" cy="2535759"/>
          </a:xfrm>
          <a:prstGeom prst="rect">
            <a:avLst/>
          </a:prstGeom>
        </p:spPr>
        <p:txBody>
          <a:bodyPr wrap="square">
            <a:spAutoFit/>
          </a:bodyPr>
          <a:lstStyle/>
          <a:p>
            <a:pPr algn="just">
              <a:lnSpc>
                <a:spcPct val="150000"/>
              </a:lnSpc>
              <a:spcAft>
                <a:spcPts val="800"/>
              </a:spcAft>
            </a:pPr>
            <a:r>
              <a:rPr lang="en-IN" sz="1800" dirty="0">
                <a:latin typeface="Times New Roman" panose="02020603050405020304" pitchFamily="18" charset="0"/>
                <a:ea typeface="Calibri" panose="020F0502020204030204" pitchFamily="34" charset="0"/>
                <a:cs typeface="Times New Roman" panose="02020603050405020304" pitchFamily="18" charset="0"/>
              </a:rPr>
              <a:t>1.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Complex User Management</a:t>
            </a:r>
          </a:p>
          <a:p>
            <a:pPr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Verification Bottlenecks</a:t>
            </a:r>
          </a:p>
          <a:p>
            <a:pPr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Dependency on Admins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Data Integrity Risks</a:t>
            </a:r>
          </a:p>
          <a:p>
            <a:pPr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User Experience Challenges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86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61415" y="109471"/>
            <a:ext cx="6447501" cy="87576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PROJECT FLOW</a:t>
            </a: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D2CA552-9680-320F-A319-F2AA4900AB13}"/>
              </a:ext>
            </a:extLst>
          </p:cNvPr>
          <p:cNvPicPr>
            <a:picLocks noChangeAspect="1"/>
          </p:cNvPicPr>
          <p:nvPr/>
        </p:nvPicPr>
        <p:blipFill>
          <a:blip r:embed="rId2"/>
          <a:stretch>
            <a:fillRect/>
          </a:stretch>
        </p:blipFill>
        <p:spPr>
          <a:xfrm>
            <a:off x="1553845" y="832167"/>
            <a:ext cx="6036310" cy="3479165"/>
          </a:xfrm>
          <a:prstGeom prst="rect">
            <a:avLst/>
          </a:prstGeom>
        </p:spPr>
      </p:pic>
    </p:spTree>
    <p:extLst>
      <p:ext uri="{BB962C8B-B14F-4D97-AF65-F5344CB8AC3E}">
        <p14:creationId xmlns:p14="http://schemas.microsoft.com/office/powerpoint/2010/main" val="1049866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71019" y="464376"/>
            <a:ext cx="5201959" cy="59216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2400" b="1" dirty="0">
                <a:latin typeface="Times New Roman" panose="02020603050405020304" pitchFamily="18" charset="0"/>
                <a:cs typeface="Times New Roman" panose="02020603050405020304" pitchFamily="18" charset="0"/>
              </a:rPr>
              <a:t>PROPOSED SYSTEM</a:t>
            </a:r>
          </a:p>
        </p:txBody>
      </p:sp>
      <p:sp>
        <p:nvSpPr>
          <p:cNvPr id="3" name="Rectangle 2"/>
          <p:cNvSpPr/>
          <p:nvPr/>
        </p:nvSpPr>
        <p:spPr>
          <a:xfrm>
            <a:off x="598100" y="1511876"/>
            <a:ext cx="7947798" cy="1894493"/>
          </a:xfrm>
          <a:prstGeom prst="rect">
            <a:avLst/>
          </a:prstGeom>
        </p:spPr>
        <p:txBody>
          <a:bodyPr wrap="square">
            <a:spAutoFit/>
          </a:bodyPr>
          <a:lstStyle/>
          <a:p>
            <a:pPr algn="just">
              <a:lnSpc>
                <a:spcPct val="150000"/>
              </a:lnSpc>
            </a:pPr>
            <a:r>
              <a:rPr lang="en-US" sz="1600" dirty="0">
                <a:effectLst/>
                <a:latin typeface="Times New Roman" panose="02020603050405020304" pitchFamily="18" charset="0"/>
                <a:ea typeface="Arial" panose="020B0604020202020204" pitchFamily="34" charset="0"/>
              </a:rPr>
              <a:t>Systems for managing return materials can assist in automating and streamlining a variety of processes, including receiving, handling, and dispatching goods, which can boost production and efficiency. By automating manual operations and giving real-time data on inventory levels, shipping schedules, and other topics, return materials management systems can help to decrease errors and enhance accuracy.</a:t>
            </a: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9484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04575" y="369256"/>
            <a:ext cx="4775864" cy="49499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2400" b="1" dirty="0">
                <a:latin typeface="Times New Roman" panose="02020603050405020304" pitchFamily="18" charset="0"/>
                <a:cs typeface="Times New Roman" panose="02020603050405020304" pitchFamily="18" charset="0"/>
              </a:rPr>
              <a:t>ADVANTAGES</a:t>
            </a:r>
          </a:p>
        </p:txBody>
      </p:sp>
      <p:sp>
        <p:nvSpPr>
          <p:cNvPr id="3" name="Rectangle 2"/>
          <p:cNvSpPr/>
          <p:nvPr/>
        </p:nvSpPr>
        <p:spPr>
          <a:xfrm>
            <a:off x="822637" y="1370921"/>
            <a:ext cx="7498725" cy="1704569"/>
          </a:xfrm>
          <a:prstGeom prst="rect">
            <a:avLst/>
          </a:prstGeom>
        </p:spPr>
        <p:txBody>
          <a:bodyPr wrap="square">
            <a:spAutoFit/>
          </a:bodyPr>
          <a:lstStyle/>
          <a:p>
            <a:pPr marL="342900" indent="-342900" algn="just">
              <a:lnSpc>
                <a:spcPct val="150000"/>
              </a:lnSpc>
              <a:buAutoNum type="arabicPeriod"/>
            </a:pPr>
            <a:r>
              <a:rPr lang="en-US" sz="1800" dirty="0">
                <a:effectLst/>
                <a:latin typeface="Times New Roman" panose="02020603050405020304" pitchFamily="18" charset="0"/>
                <a:ea typeface="Times New Roman" panose="02020603050405020304" pitchFamily="18" charset="0"/>
              </a:rPr>
              <a:t>Streamlined and User-Friendly Process</a:t>
            </a:r>
          </a:p>
          <a:p>
            <a:pPr marL="342900" indent="-342900" algn="just">
              <a:lnSpc>
                <a:spcPct val="150000"/>
              </a:lnSpc>
              <a:buAutoNum type="arabicPeriod"/>
            </a:pPr>
            <a:r>
              <a:rPr lang="en-IN" sz="1800" dirty="0">
                <a:effectLst/>
                <a:latin typeface="Times New Roman" panose="02020603050405020304" pitchFamily="18" charset="0"/>
                <a:ea typeface="Times New Roman" panose="02020603050405020304" pitchFamily="18" charset="0"/>
              </a:rPr>
              <a:t>Tracking and Transparency</a:t>
            </a:r>
          </a:p>
          <a:p>
            <a:pPr marL="342900" indent="-342900" algn="just">
              <a:lnSpc>
                <a:spcPct val="150000"/>
              </a:lnSpc>
              <a:buAutoNum type="arabicPeriod"/>
            </a:pPr>
            <a:r>
              <a:rPr lang="en-US" sz="1800" dirty="0">
                <a:solidFill>
                  <a:srgbClr val="000000"/>
                </a:solidFill>
                <a:effectLst/>
                <a:latin typeface="Times New Roman" panose="02020603050405020304" pitchFamily="18" charset="0"/>
                <a:ea typeface="Arial" panose="020B0604020202020204" pitchFamily="34" charset="0"/>
              </a:rPr>
              <a:t>Efficient Communication and Coordination</a:t>
            </a:r>
          </a:p>
          <a:p>
            <a:pPr algn="just">
              <a:lnSpc>
                <a:spcPct val="150000"/>
              </a:lnSpc>
            </a:pPr>
            <a:r>
              <a:rPr lang="en-IN" sz="1800" dirty="0">
                <a:effectLst/>
                <a:latin typeface="Times New Roman" panose="02020603050405020304" pitchFamily="18" charset="0"/>
                <a:ea typeface="Times New Roman" panose="02020603050405020304" pitchFamily="18" charset="0"/>
              </a:rPr>
              <a:t>4. Centralized Management</a:t>
            </a:r>
          </a:p>
        </p:txBody>
      </p:sp>
    </p:spTree>
    <p:extLst>
      <p:ext uri="{BB962C8B-B14F-4D97-AF65-F5344CB8AC3E}">
        <p14:creationId xmlns:p14="http://schemas.microsoft.com/office/powerpoint/2010/main" val="43778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38688" y="138448"/>
            <a:ext cx="6447501" cy="585989"/>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ARCHITECTURE</a:t>
            </a:r>
            <a:endParaRPr lang="en-US" sz="2400" b="1" dirty="0"/>
          </a:p>
        </p:txBody>
      </p:sp>
      <p:pic>
        <p:nvPicPr>
          <p:cNvPr id="3" name="Picture 2">
            <a:extLst>
              <a:ext uri="{FF2B5EF4-FFF2-40B4-BE49-F238E27FC236}">
                <a16:creationId xmlns:a16="http://schemas.microsoft.com/office/drawing/2014/main" id="{C403DDD0-D890-0D9D-258F-1E553053E7E4}"/>
              </a:ext>
            </a:extLst>
          </p:cNvPr>
          <p:cNvPicPr>
            <a:picLocks noChangeAspect="1"/>
          </p:cNvPicPr>
          <p:nvPr/>
        </p:nvPicPr>
        <p:blipFill>
          <a:blip r:embed="rId2"/>
          <a:stretch>
            <a:fillRect/>
          </a:stretch>
        </p:blipFill>
        <p:spPr>
          <a:xfrm>
            <a:off x="1571126" y="634682"/>
            <a:ext cx="6445885" cy="3874135"/>
          </a:xfrm>
          <a:prstGeom prst="rect">
            <a:avLst/>
          </a:prstGeom>
        </p:spPr>
      </p:pic>
    </p:spTree>
    <p:extLst>
      <p:ext uri="{BB962C8B-B14F-4D97-AF65-F5344CB8AC3E}">
        <p14:creationId xmlns:p14="http://schemas.microsoft.com/office/powerpoint/2010/main" val="1513546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0577" y="0"/>
            <a:ext cx="5988677" cy="587148"/>
          </a:xfrm>
          <a:prstGeom prst="rect">
            <a:avLst/>
          </a:prstGeom>
        </p:spPr>
        <p:txBody>
          <a:bodyPr wrap="square">
            <a:spAutoFit/>
          </a:bodyPr>
          <a:lstStyle/>
          <a:p>
            <a:pPr algn="ctr">
              <a:lnSpc>
                <a:spcPct val="150000"/>
              </a:lnSpc>
              <a:spcAft>
                <a:spcPts val="6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Implementation:</a:t>
            </a:r>
            <a:endParaRPr lang="en-US" sz="2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57301" y="738998"/>
            <a:ext cx="8775665" cy="2831544"/>
          </a:xfrm>
          <a:prstGeom prst="rect">
            <a:avLst/>
          </a:prstGeom>
        </p:spPr>
        <p:txBody>
          <a:bodyPr wrap="square">
            <a:spAutoFit/>
          </a:bodyPr>
          <a:lstStyle/>
          <a:p>
            <a:pPr>
              <a:spcBef>
                <a:spcPts val="1200"/>
              </a:spcBef>
            </a:pPr>
            <a:r>
              <a:rPr lang="en-US" sz="1600" b="1" dirty="0">
                <a:latin typeface="Times New Roman" panose="02020603050405020304" pitchFamily="18" charset="0"/>
                <a:ea typeface="Arial" panose="020B0604020202020204" pitchFamily="34" charset="0"/>
              </a:rPr>
              <a:t>Admin:</a:t>
            </a:r>
            <a:br>
              <a:rPr lang="en-US" sz="1600" dirty="0">
                <a:effectLst/>
                <a:latin typeface="Times New Roman" panose="02020603050405020304" pitchFamily="18" charset="0"/>
                <a:ea typeface="Arial" panose="020B0604020202020204" pitchFamily="34" charset="0"/>
              </a:rPr>
            </a:br>
            <a:r>
              <a:rPr lang="en-US" sz="1600" dirty="0">
                <a:solidFill>
                  <a:srgbClr val="000000"/>
                </a:solidFill>
                <a:effectLst/>
                <a:latin typeface="Times New Roman" panose="02020603050405020304" pitchFamily="18" charset="0"/>
                <a:ea typeface="Arial" panose="020B0604020202020204" pitchFamily="34" charset="0"/>
              </a:rPr>
              <a:t>Operation – </a:t>
            </a:r>
            <a:r>
              <a:rPr lang="en-US" sz="1600" b="1" dirty="0">
                <a:effectLst/>
                <a:latin typeface="Times New Roman" panose="02020603050405020304" pitchFamily="18" charset="0"/>
                <a:ea typeface="Arial" panose="020B0604020202020204" pitchFamily="34" charset="0"/>
              </a:rPr>
              <a:t>Login:</a:t>
            </a:r>
            <a:r>
              <a:rPr lang="en-US" sz="1600" dirty="0">
                <a:effectLst/>
                <a:latin typeface="Times New Roman" panose="02020603050405020304" pitchFamily="18" charset="0"/>
                <a:ea typeface="Arial" panose="020B0604020202020204" pitchFamily="34" charset="0"/>
              </a:rPr>
              <a:t> The admin will login the page to enter the project.</a:t>
            </a:r>
            <a:endParaRPr lang="en-IN" sz="1600" dirty="0">
              <a:effectLst/>
              <a:latin typeface="Arial" panose="020B0604020202020204" pitchFamily="34" charset="0"/>
              <a:ea typeface="Arial" panose="020B0604020202020204" pitchFamily="34" charset="0"/>
            </a:endParaRPr>
          </a:p>
          <a:p>
            <a:pPr algn="just">
              <a:spcBef>
                <a:spcPts val="1200"/>
              </a:spcBef>
            </a:pPr>
            <a:r>
              <a:rPr lang="en-US" sz="1600" dirty="0">
                <a:solidFill>
                  <a:srgbClr val="000000"/>
                </a:solidFill>
                <a:effectLst/>
                <a:latin typeface="Times New Roman" panose="02020603050405020304" pitchFamily="18" charset="0"/>
                <a:ea typeface="Arial" panose="020B0604020202020204" pitchFamily="34" charset="0"/>
              </a:rPr>
              <a:t>Operation – </a:t>
            </a:r>
            <a:r>
              <a:rPr lang="en-US" sz="1600" b="1" dirty="0">
                <a:effectLst/>
                <a:latin typeface="Times New Roman" panose="02020603050405020304" pitchFamily="18" charset="0"/>
                <a:ea typeface="Arial" panose="020B0604020202020204" pitchFamily="34" charset="0"/>
              </a:rPr>
              <a:t>Add:</a:t>
            </a:r>
            <a:r>
              <a:rPr lang="en-US" sz="1600" dirty="0">
                <a:effectLst/>
                <a:latin typeface="Times New Roman" panose="02020603050405020304" pitchFamily="18" charset="0"/>
                <a:ea typeface="Arial" panose="020B0604020202020204" pitchFamily="34" charset="0"/>
              </a:rPr>
              <a:t> Admin will add users, tracker, delivery person and products.</a:t>
            </a:r>
            <a:endParaRPr lang="en-IN" sz="1600" dirty="0">
              <a:effectLst/>
              <a:latin typeface="Arial" panose="020B0604020202020204" pitchFamily="34" charset="0"/>
              <a:ea typeface="Arial" panose="020B0604020202020204" pitchFamily="34" charset="0"/>
            </a:endParaRPr>
          </a:p>
          <a:p>
            <a:pPr algn="just">
              <a:spcBef>
                <a:spcPts val="1200"/>
              </a:spcBef>
            </a:pPr>
            <a:r>
              <a:rPr lang="en-US" sz="1600" dirty="0">
                <a:solidFill>
                  <a:srgbClr val="000000"/>
                </a:solidFill>
                <a:effectLst/>
                <a:latin typeface="Times New Roman" panose="02020603050405020304" pitchFamily="18" charset="0"/>
                <a:ea typeface="Arial" panose="020B0604020202020204" pitchFamily="34" charset="0"/>
              </a:rPr>
              <a:t>Operation – </a:t>
            </a:r>
            <a:r>
              <a:rPr lang="en-US" sz="1600" b="1" dirty="0">
                <a:effectLst/>
                <a:latin typeface="Times New Roman" panose="02020603050405020304" pitchFamily="18" charset="0"/>
                <a:ea typeface="Arial" panose="020B0604020202020204" pitchFamily="34" charset="0"/>
              </a:rPr>
              <a:t>View dash board:</a:t>
            </a:r>
            <a:r>
              <a:rPr lang="en-US" sz="1600" dirty="0">
                <a:effectLst/>
                <a:latin typeface="Times New Roman" panose="02020603050405020304" pitchFamily="18" charset="0"/>
                <a:ea typeface="Arial" panose="020B0604020202020204" pitchFamily="34" charset="0"/>
              </a:rPr>
              <a:t> Admin can view all ships and orders placed by customers.</a:t>
            </a:r>
            <a:endParaRPr lang="en-IN" sz="1600" dirty="0">
              <a:latin typeface="Arial" panose="020B0604020202020204" pitchFamily="34" charset="0"/>
              <a:ea typeface="Arial" panose="020B0604020202020204" pitchFamily="34" charset="0"/>
            </a:endParaRPr>
          </a:p>
          <a:p>
            <a:pPr algn="just">
              <a:spcBef>
                <a:spcPts val="1200"/>
              </a:spcBef>
            </a:pPr>
            <a:r>
              <a:rPr lang="en-US" sz="1600" dirty="0">
                <a:effectLst/>
                <a:latin typeface="Times New Roman" panose="02020603050405020304" pitchFamily="18" charset="0"/>
                <a:ea typeface="Arial" panose="020B0604020202020204" pitchFamily="34" charset="0"/>
              </a:rPr>
              <a:t>View review: admin will view the review of received products (damaged).</a:t>
            </a:r>
            <a:endParaRPr lang="en-IN" sz="1600" dirty="0">
              <a:effectLst/>
              <a:latin typeface="Arial" panose="020B0604020202020204" pitchFamily="34" charset="0"/>
              <a:ea typeface="Arial" panose="020B0604020202020204" pitchFamily="34" charset="0"/>
            </a:endParaRPr>
          </a:p>
          <a:p>
            <a:pPr algn="just">
              <a:spcBef>
                <a:spcPts val="1200"/>
              </a:spcBef>
            </a:pPr>
            <a:r>
              <a:rPr lang="en-US" sz="1600" dirty="0">
                <a:solidFill>
                  <a:srgbClr val="000000"/>
                </a:solidFill>
                <a:effectLst/>
                <a:latin typeface="Times New Roman" panose="02020603050405020304" pitchFamily="18" charset="0"/>
                <a:ea typeface="Arial" panose="020B0604020202020204" pitchFamily="34" charset="0"/>
              </a:rPr>
              <a:t>Operation – </a:t>
            </a:r>
            <a:r>
              <a:rPr lang="en-US" sz="1600" b="1" dirty="0">
                <a:effectLst/>
                <a:latin typeface="Times New Roman" panose="02020603050405020304" pitchFamily="18" charset="0"/>
                <a:ea typeface="Arial" panose="020B0604020202020204" pitchFamily="34" charset="0"/>
              </a:rPr>
              <a:t>Response status</a:t>
            </a:r>
            <a:r>
              <a:rPr lang="en-US" sz="1600" dirty="0">
                <a:effectLst/>
                <a:latin typeface="Times New Roman" panose="02020603050405020304" pitchFamily="18" charset="0"/>
                <a:ea typeface="Arial" panose="020B0604020202020204" pitchFamily="34" charset="0"/>
              </a:rPr>
              <a:t>: In this section admin can ask the customer for refund or replacement of damaged product.</a:t>
            </a:r>
            <a:endParaRPr lang="en-IN" sz="1600" dirty="0">
              <a:effectLst/>
              <a:latin typeface="Arial" panose="020B0604020202020204" pitchFamily="34" charset="0"/>
              <a:ea typeface="Arial" panose="020B0604020202020204" pitchFamily="34" charset="0"/>
            </a:endParaRPr>
          </a:p>
          <a:p>
            <a:pPr algn="just">
              <a:spcBef>
                <a:spcPts val="1200"/>
              </a:spcBef>
            </a:pPr>
            <a:r>
              <a:rPr lang="en-US" sz="1600" dirty="0">
                <a:solidFill>
                  <a:srgbClr val="000000"/>
                </a:solidFill>
                <a:effectLst/>
                <a:latin typeface="Times New Roman" panose="02020603050405020304" pitchFamily="18" charset="0"/>
                <a:ea typeface="Arial" panose="020B0604020202020204" pitchFamily="34" charset="0"/>
              </a:rPr>
              <a:t>Operation – </a:t>
            </a:r>
            <a:r>
              <a:rPr lang="en-US" sz="1600" b="1" dirty="0">
                <a:effectLst/>
                <a:latin typeface="Times New Roman" panose="02020603050405020304" pitchFamily="18" charset="0"/>
                <a:ea typeface="Arial" panose="020B0604020202020204" pitchFamily="34" charset="0"/>
              </a:rPr>
              <a:t>Logout</a:t>
            </a:r>
            <a:r>
              <a:rPr lang="en-US" sz="1600" dirty="0">
                <a:effectLst/>
                <a:latin typeface="Times New Roman" panose="02020603050405020304" pitchFamily="18" charset="0"/>
                <a:ea typeface="Arial" panose="020B0604020202020204" pitchFamily="34" charset="0"/>
              </a:rPr>
              <a:t>: The admin will logout once after users’ confirmation.</a:t>
            </a: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69241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143" y="333730"/>
            <a:ext cx="8779713" cy="3652282"/>
          </a:xfrm>
          <a:prstGeom prst="rect">
            <a:avLst/>
          </a:prstGeom>
        </p:spPr>
        <p:txBody>
          <a:bodyPr wrap="square">
            <a:spAutoFit/>
          </a:bodyPr>
          <a:lstStyle/>
          <a:p>
            <a:pPr algn="just">
              <a:spcAft>
                <a:spcPts val="80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2. User Module</a:t>
            </a:r>
          </a:p>
          <a:p>
            <a:pPr algn="just">
              <a:spcBef>
                <a:spcPts val="1200"/>
              </a:spcBef>
            </a:pPr>
            <a:r>
              <a:rPr lang="en-US" sz="1600" dirty="0">
                <a:solidFill>
                  <a:srgbClr val="000000"/>
                </a:solidFill>
                <a:effectLst/>
                <a:latin typeface="Times New Roman" panose="02020603050405020304" pitchFamily="18" charset="0"/>
                <a:ea typeface="Arial" panose="020B0604020202020204" pitchFamily="34" charset="0"/>
              </a:rPr>
              <a:t> </a:t>
            </a:r>
            <a:r>
              <a:rPr lang="en-US" sz="1600" b="1" dirty="0">
                <a:effectLst/>
                <a:latin typeface="Times New Roman" panose="02020603050405020304" pitchFamily="18" charset="0"/>
                <a:ea typeface="Arial" panose="020B0604020202020204" pitchFamily="34" charset="0"/>
              </a:rPr>
              <a:t>Login</a:t>
            </a:r>
            <a:r>
              <a:rPr lang="en-US" sz="1600" dirty="0">
                <a:effectLst/>
                <a:latin typeface="Times New Roman" panose="02020603050405020304" pitchFamily="18" charset="0"/>
                <a:ea typeface="Arial" panose="020B0604020202020204" pitchFamily="34" charset="0"/>
              </a:rPr>
              <a:t>: User can login with valid credentials.</a:t>
            </a:r>
            <a:endParaRPr lang="en-IN" sz="1600" dirty="0">
              <a:effectLst/>
              <a:latin typeface="Arial" panose="020B0604020202020204" pitchFamily="34" charset="0"/>
              <a:ea typeface="Arial" panose="020B0604020202020204" pitchFamily="34" charset="0"/>
            </a:endParaRPr>
          </a:p>
          <a:p>
            <a:pPr algn="just">
              <a:spcBef>
                <a:spcPts val="1200"/>
              </a:spcBef>
            </a:pPr>
            <a:r>
              <a:rPr lang="en-US" sz="1600" b="1" dirty="0">
                <a:effectLst/>
                <a:latin typeface="Times New Roman" panose="02020603050405020304" pitchFamily="18" charset="0"/>
                <a:ea typeface="Arial" panose="020B0604020202020204" pitchFamily="34" charset="0"/>
              </a:rPr>
              <a:t>Add ships</a:t>
            </a:r>
            <a:r>
              <a:rPr lang="en-US" sz="1600" dirty="0">
                <a:effectLst/>
                <a:latin typeface="Times New Roman" panose="02020603050405020304" pitchFamily="18" charset="0"/>
                <a:ea typeface="Arial" panose="020B0604020202020204" pitchFamily="34" charset="0"/>
              </a:rPr>
              <a:t>: User will add all ships.</a:t>
            </a:r>
            <a:endParaRPr lang="en-IN" sz="1600" dirty="0">
              <a:effectLst/>
              <a:latin typeface="Arial" panose="020B0604020202020204" pitchFamily="34" charset="0"/>
              <a:ea typeface="Arial" panose="020B0604020202020204" pitchFamily="34" charset="0"/>
            </a:endParaRPr>
          </a:p>
          <a:p>
            <a:pPr algn="just">
              <a:spcBef>
                <a:spcPts val="1200"/>
              </a:spcBef>
            </a:pPr>
            <a:r>
              <a:rPr lang="en-US" sz="1600" b="1" dirty="0">
                <a:effectLst/>
                <a:latin typeface="Times New Roman" panose="02020603050405020304" pitchFamily="18" charset="0"/>
                <a:ea typeface="Arial" panose="020B0604020202020204" pitchFamily="34" charset="0"/>
              </a:rPr>
              <a:t>Logout:</a:t>
            </a:r>
            <a:r>
              <a:rPr lang="en-US" sz="1600" dirty="0">
                <a:effectLst/>
                <a:latin typeface="Times New Roman" panose="02020603050405020304" pitchFamily="18" charset="0"/>
                <a:ea typeface="Arial" panose="020B0604020202020204" pitchFamily="34" charset="0"/>
              </a:rPr>
              <a:t> The user will logout after adding ships.</a:t>
            </a:r>
            <a:endParaRPr lang="en-IN" sz="1600" dirty="0">
              <a:effectLst/>
              <a:latin typeface="Arial" panose="020B0604020202020204" pitchFamily="34" charset="0"/>
              <a:ea typeface="Arial" panose="020B0604020202020204" pitchFamily="34" charset="0"/>
            </a:endParaRPr>
          </a:p>
          <a:p>
            <a:pPr algn="just">
              <a:spcBef>
                <a:spcPts val="1200"/>
              </a:spcBef>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600" b="1" dirty="0">
                <a:effectLst/>
                <a:latin typeface="Times New Roman" panose="02020603050405020304" pitchFamily="18" charset="0"/>
                <a:ea typeface="Arial" panose="020B0604020202020204" pitchFamily="34" charset="0"/>
              </a:rPr>
              <a:t>TRACKER:</a:t>
            </a:r>
            <a:endParaRPr lang="en-IN" sz="1600" dirty="0">
              <a:effectLst/>
              <a:latin typeface="Arial" panose="020B0604020202020204" pitchFamily="34" charset="0"/>
              <a:ea typeface="Arial" panose="020B0604020202020204" pitchFamily="34" charset="0"/>
            </a:endParaRPr>
          </a:p>
          <a:p>
            <a:pPr algn="just">
              <a:spcAft>
                <a:spcPts val="800"/>
              </a:spcAft>
            </a:pPr>
            <a:r>
              <a:rPr lang="en-US" sz="1600" b="1" dirty="0">
                <a:effectLst/>
                <a:latin typeface="Times New Roman" panose="02020603050405020304" pitchFamily="18" charset="0"/>
                <a:ea typeface="Arial" panose="020B0604020202020204" pitchFamily="34" charset="0"/>
              </a:rPr>
              <a:t>Login: </a:t>
            </a:r>
            <a:r>
              <a:rPr lang="en-US" sz="1600" dirty="0">
                <a:effectLst/>
                <a:latin typeface="Times New Roman" panose="02020603050405020304" pitchFamily="18" charset="0"/>
                <a:ea typeface="Arial" panose="020B0604020202020204" pitchFamily="34" charset="0"/>
              </a:rPr>
              <a:t>Tracker will login with valid credentials provided by admin.</a:t>
            </a:r>
            <a:endParaRPr lang="en-IN" sz="1600" dirty="0">
              <a:effectLst/>
              <a:latin typeface="Arial" panose="020B0604020202020204" pitchFamily="34" charset="0"/>
              <a:ea typeface="Arial" panose="020B0604020202020204" pitchFamily="34" charset="0"/>
            </a:endParaRPr>
          </a:p>
          <a:p>
            <a:pPr algn="just">
              <a:spcBef>
                <a:spcPts val="1200"/>
              </a:spcBef>
            </a:pPr>
            <a:r>
              <a:rPr lang="en-US" sz="1600" b="1" dirty="0">
                <a:effectLst/>
                <a:latin typeface="Times New Roman" panose="02020603050405020304" pitchFamily="18" charset="0"/>
                <a:ea typeface="Arial" panose="020B0604020202020204" pitchFamily="34" charset="0"/>
              </a:rPr>
              <a:t>Update status: </a:t>
            </a:r>
            <a:r>
              <a:rPr lang="en-US" sz="1600" dirty="0">
                <a:effectLst/>
                <a:latin typeface="Times New Roman" panose="02020603050405020304" pitchFamily="18" charset="0"/>
                <a:ea typeface="Arial" panose="020B0604020202020204" pitchFamily="34" charset="0"/>
              </a:rPr>
              <a:t>After shipment with the help of tracking data tracker will update the milestones of shipment has passed from the starting point to the destination and where a freight shipment or another delivery is currently located.</a:t>
            </a:r>
            <a:endParaRPr lang="en-IN" sz="1600" dirty="0">
              <a:effectLst/>
              <a:latin typeface="Arial" panose="020B0604020202020204" pitchFamily="34" charset="0"/>
              <a:ea typeface="Arial" panose="020B0604020202020204" pitchFamily="34" charset="0"/>
            </a:endParaRPr>
          </a:p>
          <a:p>
            <a:pPr algn="just">
              <a:spcBef>
                <a:spcPts val="1200"/>
              </a:spcBef>
            </a:pPr>
            <a:r>
              <a:rPr lang="en-US" sz="1600" b="1" dirty="0">
                <a:effectLst/>
                <a:latin typeface="Times New Roman" panose="02020603050405020304" pitchFamily="18" charset="0"/>
                <a:ea typeface="Arial" panose="020B0604020202020204" pitchFamily="34" charset="0"/>
              </a:rPr>
              <a:t>Logout: </a:t>
            </a:r>
            <a:r>
              <a:rPr lang="en-US" sz="1600" dirty="0">
                <a:effectLst/>
                <a:latin typeface="Times New Roman" panose="02020603050405020304" pitchFamily="18" charset="0"/>
                <a:ea typeface="Arial" panose="020B0604020202020204" pitchFamily="34" charset="0"/>
              </a:rPr>
              <a:t>The tracker will logout after updating.</a:t>
            </a: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283098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585BE4-608E-92BF-0A41-90FA3A43AD5E}"/>
              </a:ext>
            </a:extLst>
          </p:cNvPr>
          <p:cNvSpPr>
            <a:spLocks noGrp="1"/>
          </p:cNvSpPr>
          <p:nvPr>
            <p:ph type="sldNum" sz="quarter" idx="12"/>
          </p:nvPr>
        </p:nvSpPr>
        <p:spPr/>
        <p:txBody>
          <a:bodyPr/>
          <a:lstStyle/>
          <a:p>
            <a:fld id="{D57F1E4F-1CFF-5643-939E-02111984F565}" type="slidenum">
              <a:rPr lang="en-US" smtClean="0"/>
              <a:t>17</a:t>
            </a:fld>
            <a:endParaRPr lang="en-US" dirty="0"/>
          </a:p>
        </p:txBody>
      </p:sp>
      <p:sp>
        <p:nvSpPr>
          <p:cNvPr id="4" name="TextBox 3">
            <a:extLst>
              <a:ext uri="{FF2B5EF4-FFF2-40B4-BE49-F238E27FC236}">
                <a16:creationId xmlns:a16="http://schemas.microsoft.com/office/drawing/2014/main" id="{A574E884-1A23-5789-6D43-35067D684E80}"/>
              </a:ext>
            </a:extLst>
          </p:cNvPr>
          <p:cNvSpPr txBox="1"/>
          <p:nvPr/>
        </p:nvSpPr>
        <p:spPr>
          <a:xfrm>
            <a:off x="159718" y="341529"/>
            <a:ext cx="8238066" cy="3539430"/>
          </a:xfrm>
          <a:prstGeom prst="rect">
            <a:avLst/>
          </a:prstGeom>
          <a:noFill/>
        </p:spPr>
        <p:txBody>
          <a:bodyPr wrap="square">
            <a:spAutoFit/>
          </a:bodyPr>
          <a:lstStyle/>
          <a:p>
            <a:pPr algn="just">
              <a:spcBef>
                <a:spcPts val="1200"/>
              </a:spcBef>
            </a:pPr>
            <a:r>
              <a:rPr lang="en-US" b="1" dirty="0">
                <a:effectLst/>
                <a:latin typeface="Times New Roman" panose="02020603050405020304" pitchFamily="18" charset="0"/>
                <a:ea typeface="Arial" panose="020B0604020202020204" pitchFamily="34" charset="0"/>
              </a:rPr>
              <a:t>Register: </a:t>
            </a:r>
            <a:r>
              <a:rPr lang="en-US" dirty="0">
                <a:effectLst/>
                <a:latin typeface="Times New Roman" panose="02020603050405020304" pitchFamily="18" charset="0"/>
                <a:ea typeface="Arial" panose="020B0604020202020204" pitchFamily="34" charset="0"/>
              </a:rPr>
              <a:t>Customer should register with their personal details such as name, email, password, phone number, address.</a:t>
            </a:r>
            <a:endParaRPr lang="en-IN" sz="1200" dirty="0">
              <a:effectLst/>
              <a:latin typeface="Arial" panose="020B0604020202020204" pitchFamily="34" charset="0"/>
              <a:ea typeface="Arial" panose="020B0604020202020204" pitchFamily="34" charset="0"/>
            </a:endParaRPr>
          </a:p>
          <a:p>
            <a:pPr algn="just">
              <a:spcBef>
                <a:spcPts val="1200"/>
              </a:spcBef>
            </a:pPr>
            <a:r>
              <a:rPr lang="en-US" b="1" dirty="0">
                <a:effectLst/>
                <a:latin typeface="Times New Roman" panose="02020603050405020304" pitchFamily="18" charset="0"/>
                <a:ea typeface="Arial" panose="020B0604020202020204" pitchFamily="34" charset="0"/>
              </a:rPr>
              <a:t>Login: </a:t>
            </a:r>
            <a:r>
              <a:rPr lang="en-US" dirty="0">
                <a:effectLst/>
                <a:latin typeface="Times New Roman" panose="02020603050405020304" pitchFamily="18" charset="0"/>
                <a:ea typeface="Arial" panose="020B0604020202020204" pitchFamily="34" charset="0"/>
              </a:rPr>
              <a:t>Customer must register with valid credentials (email, password).</a:t>
            </a:r>
            <a:endParaRPr lang="en-IN" sz="1200" dirty="0">
              <a:effectLst/>
              <a:latin typeface="Arial" panose="020B0604020202020204" pitchFamily="34" charset="0"/>
              <a:ea typeface="Arial" panose="020B0604020202020204" pitchFamily="34" charset="0"/>
            </a:endParaRPr>
          </a:p>
          <a:p>
            <a:pPr algn="just">
              <a:spcBef>
                <a:spcPts val="1200"/>
              </a:spcBef>
            </a:pPr>
            <a:r>
              <a:rPr lang="en-US" b="1" dirty="0">
                <a:effectLst/>
                <a:latin typeface="Times New Roman" panose="02020603050405020304" pitchFamily="18" charset="0"/>
                <a:ea typeface="Arial" panose="020B0604020202020204" pitchFamily="34" charset="0"/>
              </a:rPr>
              <a:t>View Dashboard: </a:t>
            </a:r>
            <a:r>
              <a:rPr lang="en-US" dirty="0">
                <a:effectLst/>
                <a:latin typeface="Times New Roman" panose="02020603050405020304" pitchFamily="18" charset="0"/>
                <a:ea typeface="Arial" panose="020B0604020202020204" pitchFamily="34" charset="0"/>
              </a:rPr>
              <a:t>Customer can view</a:t>
            </a:r>
            <a:r>
              <a:rPr lang="en-US" b="1" dirty="0">
                <a:effectLst/>
                <a:latin typeface="Times New Roman" panose="02020603050405020304" pitchFamily="18" charset="0"/>
                <a:ea typeface="Arial" panose="020B0604020202020204" pitchFamily="34" charset="0"/>
              </a:rPr>
              <a:t> </a:t>
            </a:r>
            <a:r>
              <a:rPr lang="en-US" dirty="0">
                <a:effectLst/>
                <a:latin typeface="Times New Roman" panose="02020603050405020304" pitchFamily="18" charset="0"/>
                <a:ea typeface="Arial" panose="020B0604020202020204" pitchFamily="34" charset="0"/>
              </a:rPr>
              <a:t>all ships from dashboard.</a:t>
            </a:r>
            <a:endParaRPr lang="en-IN" sz="1200" dirty="0">
              <a:effectLst/>
              <a:latin typeface="Arial" panose="020B0604020202020204" pitchFamily="34" charset="0"/>
              <a:ea typeface="Arial" panose="020B0604020202020204" pitchFamily="34" charset="0"/>
            </a:endParaRPr>
          </a:p>
          <a:p>
            <a:pPr algn="just">
              <a:spcBef>
                <a:spcPts val="1200"/>
              </a:spcBef>
            </a:pPr>
            <a:r>
              <a:rPr lang="en-US" b="1" dirty="0">
                <a:effectLst/>
                <a:latin typeface="Times New Roman" panose="02020603050405020304" pitchFamily="18" charset="0"/>
                <a:ea typeface="Arial" panose="020B0604020202020204" pitchFamily="34" charset="0"/>
              </a:rPr>
              <a:t>View products: </a:t>
            </a:r>
            <a:r>
              <a:rPr lang="en-US" dirty="0">
                <a:effectLst/>
                <a:latin typeface="Times New Roman" panose="02020603050405020304" pitchFamily="18" charset="0"/>
                <a:ea typeface="Arial" panose="020B0604020202020204" pitchFamily="34" charset="0"/>
              </a:rPr>
              <a:t>In this section customer can view</a:t>
            </a:r>
            <a:r>
              <a:rPr lang="en-US" b="1" dirty="0">
                <a:effectLst/>
                <a:latin typeface="Times New Roman" panose="02020603050405020304" pitchFamily="18" charset="0"/>
                <a:ea typeface="Arial" panose="020B0604020202020204" pitchFamily="34" charset="0"/>
              </a:rPr>
              <a:t> </a:t>
            </a:r>
            <a:r>
              <a:rPr lang="en-US" dirty="0">
                <a:effectLst/>
                <a:latin typeface="Times New Roman" panose="02020603050405020304" pitchFamily="18" charset="0"/>
                <a:ea typeface="Arial" panose="020B0604020202020204" pitchFamily="34" charset="0"/>
              </a:rPr>
              <a:t>all products.</a:t>
            </a:r>
            <a:endParaRPr lang="en-IN" sz="1200" dirty="0">
              <a:effectLst/>
              <a:latin typeface="Arial" panose="020B0604020202020204" pitchFamily="34" charset="0"/>
              <a:ea typeface="Arial" panose="020B0604020202020204" pitchFamily="34" charset="0"/>
            </a:endParaRPr>
          </a:p>
          <a:p>
            <a:pPr algn="just">
              <a:spcBef>
                <a:spcPts val="1200"/>
              </a:spcBef>
            </a:pPr>
            <a:r>
              <a:rPr lang="en-US" b="1" dirty="0">
                <a:effectLst/>
                <a:latin typeface="Times New Roman" panose="02020603050405020304" pitchFamily="18" charset="0"/>
                <a:ea typeface="Arial" panose="020B0604020202020204" pitchFamily="34" charset="0"/>
              </a:rPr>
              <a:t>Place order: </a:t>
            </a:r>
            <a:r>
              <a:rPr lang="en-US" dirty="0">
                <a:effectLst/>
                <a:latin typeface="Times New Roman" panose="02020603050405020304" pitchFamily="18" charset="0"/>
                <a:ea typeface="Arial" panose="020B0604020202020204" pitchFamily="34" charset="0"/>
              </a:rPr>
              <a:t>After gone through the all products customer can place order with their selected product and will make payment.</a:t>
            </a:r>
            <a:endParaRPr lang="en-IN" sz="1200" dirty="0">
              <a:effectLst/>
              <a:latin typeface="Arial" panose="020B0604020202020204" pitchFamily="34" charset="0"/>
              <a:ea typeface="Arial" panose="020B0604020202020204" pitchFamily="34" charset="0"/>
            </a:endParaRPr>
          </a:p>
          <a:p>
            <a:pPr algn="just">
              <a:spcBef>
                <a:spcPts val="1200"/>
              </a:spcBef>
            </a:pPr>
            <a:r>
              <a:rPr lang="en-US" b="1" dirty="0">
                <a:effectLst/>
                <a:latin typeface="Times New Roman" panose="02020603050405020304" pitchFamily="18" charset="0"/>
                <a:ea typeface="Arial" panose="020B0604020202020204" pitchFamily="34" charset="0"/>
              </a:rPr>
              <a:t>Tracking: </a:t>
            </a:r>
            <a:r>
              <a:rPr lang="en-US" dirty="0">
                <a:effectLst/>
                <a:latin typeface="Times New Roman" panose="02020603050405020304" pitchFamily="18" charset="0"/>
                <a:ea typeface="Arial" panose="020B0604020202020204" pitchFamily="34" charset="0"/>
              </a:rPr>
              <a:t>After order placement, customer can track their product movement location.</a:t>
            </a:r>
            <a:endParaRPr lang="en-IN" sz="1200" dirty="0">
              <a:effectLst/>
              <a:latin typeface="Arial" panose="020B0604020202020204" pitchFamily="34" charset="0"/>
              <a:ea typeface="Arial" panose="020B0604020202020204" pitchFamily="34" charset="0"/>
            </a:endParaRPr>
          </a:p>
          <a:p>
            <a:pPr algn="just">
              <a:spcBef>
                <a:spcPts val="1200"/>
              </a:spcBef>
            </a:pPr>
            <a:r>
              <a:rPr lang="en-US" b="1" dirty="0">
                <a:effectLst/>
                <a:latin typeface="Times New Roman" panose="02020603050405020304" pitchFamily="18" charset="0"/>
                <a:ea typeface="Arial" panose="020B0604020202020204" pitchFamily="34" charset="0"/>
              </a:rPr>
              <a:t>Status: </a:t>
            </a:r>
            <a:r>
              <a:rPr lang="en-US" dirty="0">
                <a:effectLst/>
                <a:latin typeface="Times New Roman" panose="02020603050405020304" pitchFamily="18" charset="0"/>
                <a:ea typeface="Arial" panose="020B0604020202020204" pitchFamily="34" charset="0"/>
              </a:rPr>
              <a:t>After receiving the ordered product he/she will check that product if it is damaged him will inform to delivery person. </a:t>
            </a:r>
            <a:endParaRPr lang="en-IN" sz="1200" dirty="0">
              <a:effectLst/>
              <a:latin typeface="Arial" panose="020B0604020202020204" pitchFamily="34" charset="0"/>
              <a:ea typeface="Arial" panose="020B0604020202020204" pitchFamily="34" charset="0"/>
            </a:endParaRPr>
          </a:p>
          <a:p>
            <a:pPr algn="just">
              <a:spcBef>
                <a:spcPts val="1200"/>
              </a:spcBef>
            </a:pPr>
            <a:r>
              <a:rPr lang="en-US" b="1" dirty="0">
                <a:effectLst/>
                <a:latin typeface="Times New Roman" panose="02020603050405020304" pitchFamily="18" charset="0"/>
                <a:ea typeface="Arial" panose="020B0604020202020204" pitchFamily="34" charset="0"/>
              </a:rPr>
              <a:t>Confirmation: </a:t>
            </a:r>
            <a:r>
              <a:rPr lang="en-US" dirty="0">
                <a:effectLst/>
                <a:latin typeface="Times New Roman" panose="02020603050405020304" pitchFamily="18" charset="0"/>
                <a:ea typeface="Arial" panose="020B0604020202020204" pitchFamily="34" charset="0"/>
              </a:rPr>
              <a:t>Here customer will confirm about refund or replacement of his/her damaged product.</a:t>
            </a:r>
            <a:endParaRPr lang="en-IN" sz="12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039721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7C060A-8D4D-3F02-8838-ACD8FAA1D6D5}"/>
              </a:ext>
            </a:extLst>
          </p:cNvPr>
          <p:cNvSpPr>
            <a:spLocks noGrp="1"/>
          </p:cNvSpPr>
          <p:nvPr>
            <p:ph type="sldNum" sz="quarter" idx="12"/>
          </p:nvPr>
        </p:nvSpPr>
        <p:spPr/>
        <p:txBody>
          <a:bodyPr/>
          <a:lstStyle/>
          <a:p>
            <a:fld id="{D57F1E4F-1CFF-5643-939E-02111984F565}" type="slidenum">
              <a:rPr lang="en-US" smtClean="0"/>
              <a:t>18</a:t>
            </a:fld>
            <a:endParaRPr lang="en-US" dirty="0"/>
          </a:p>
        </p:txBody>
      </p:sp>
      <p:sp>
        <p:nvSpPr>
          <p:cNvPr id="4" name="TextBox 3">
            <a:extLst>
              <a:ext uri="{FF2B5EF4-FFF2-40B4-BE49-F238E27FC236}">
                <a16:creationId xmlns:a16="http://schemas.microsoft.com/office/drawing/2014/main" id="{E3DC9A32-38DC-FA32-29E4-6908F1E2CCF6}"/>
              </a:ext>
            </a:extLst>
          </p:cNvPr>
          <p:cNvSpPr txBox="1"/>
          <p:nvPr/>
        </p:nvSpPr>
        <p:spPr>
          <a:xfrm>
            <a:off x="609600" y="534776"/>
            <a:ext cx="6316133" cy="1653851"/>
          </a:xfrm>
          <a:prstGeom prst="rect">
            <a:avLst/>
          </a:prstGeom>
          <a:noFill/>
        </p:spPr>
        <p:txBody>
          <a:bodyPr wrap="square">
            <a:spAutoFit/>
          </a:bodyPr>
          <a:lstStyle/>
          <a:p>
            <a:pPr algn="just">
              <a:lnSpc>
                <a:spcPct val="150000"/>
              </a:lnSpc>
              <a:spcBef>
                <a:spcPts val="1200"/>
              </a:spcBef>
            </a:pPr>
            <a:r>
              <a:rPr lang="en-US" sz="1400" b="1" dirty="0">
                <a:effectLst/>
                <a:latin typeface="Times New Roman" panose="02020603050405020304" pitchFamily="18" charset="0"/>
                <a:ea typeface="Arial" panose="020B0604020202020204" pitchFamily="34" charset="0"/>
              </a:rPr>
              <a:t>DELIVERY PERSON:</a:t>
            </a:r>
            <a:endParaRPr lang="en-IN" sz="1200" dirty="0">
              <a:effectLst/>
              <a:latin typeface="Arial" panose="020B0604020202020204" pitchFamily="34" charset="0"/>
              <a:ea typeface="Arial" panose="020B0604020202020204" pitchFamily="34" charset="0"/>
            </a:endParaRPr>
          </a:p>
          <a:p>
            <a:pPr algn="just">
              <a:lnSpc>
                <a:spcPct val="150000"/>
              </a:lnSpc>
              <a:spcBef>
                <a:spcPts val="1200"/>
              </a:spcBef>
            </a:pPr>
            <a:r>
              <a:rPr lang="en-US" sz="1400" dirty="0">
                <a:solidFill>
                  <a:srgbClr val="000000"/>
                </a:solidFill>
                <a:effectLst/>
                <a:latin typeface="Times New Roman" panose="02020603050405020304" pitchFamily="18" charset="0"/>
                <a:ea typeface="Arial" panose="020B0604020202020204" pitchFamily="34" charset="0"/>
              </a:rPr>
              <a:t>Operation – </a:t>
            </a:r>
            <a:r>
              <a:rPr lang="en-US" sz="1400" b="1" dirty="0">
                <a:effectLst/>
                <a:latin typeface="Times New Roman" panose="02020603050405020304" pitchFamily="18" charset="0"/>
                <a:ea typeface="Arial" panose="020B0604020202020204" pitchFamily="34" charset="0"/>
              </a:rPr>
              <a:t>Login: </a:t>
            </a:r>
            <a:r>
              <a:rPr lang="en-US" sz="1400" dirty="0">
                <a:effectLst/>
                <a:latin typeface="Times New Roman" panose="02020603050405020304" pitchFamily="18" charset="0"/>
                <a:ea typeface="Arial" panose="020B0604020202020204" pitchFamily="34" charset="0"/>
              </a:rPr>
              <a:t>Tracker will login with valid credentials provided by admin.</a:t>
            </a:r>
            <a:endParaRPr lang="en-IN" sz="1200" dirty="0">
              <a:effectLst/>
              <a:latin typeface="Arial" panose="020B0604020202020204" pitchFamily="34" charset="0"/>
              <a:ea typeface="Arial" panose="020B0604020202020204" pitchFamily="34" charset="0"/>
            </a:endParaRPr>
          </a:p>
          <a:p>
            <a:pPr algn="just">
              <a:lnSpc>
                <a:spcPct val="150000"/>
              </a:lnSpc>
              <a:spcBef>
                <a:spcPts val="1200"/>
              </a:spcBef>
            </a:pPr>
            <a:r>
              <a:rPr lang="en-US" sz="1400" dirty="0">
                <a:solidFill>
                  <a:srgbClr val="000000"/>
                </a:solidFill>
                <a:effectLst/>
                <a:latin typeface="Times New Roman" panose="02020603050405020304" pitchFamily="18" charset="0"/>
                <a:ea typeface="Arial" panose="020B0604020202020204" pitchFamily="34" charset="0"/>
              </a:rPr>
              <a:t>Operation – </a:t>
            </a:r>
            <a:r>
              <a:rPr lang="en-US" sz="1400" b="1" dirty="0">
                <a:effectLst/>
                <a:latin typeface="Times New Roman" panose="02020603050405020304" pitchFamily="18" charset="0"/>
                <a:ea typeface="Arial" panose="020B0604020202020204" pitchFamily="34" charset="0"/>
              </a:rPr>
              <a:t>Give review: </a:t>
            </a:r>
            <a:r>
              <a:rPr lang="en-US" sz="1400" dirty="0">
                <a:effectLst/>
                <a:latin typeface="Times New Roman" panose="02020603050405020304" pitchFamily="18" charset="0"/>
                <a:ea typeface="Arial" panose="020B0604020202020204" pitchFamily="34" charset="0"/>
              </a:rPr>
              <a:t>After dropping product based on customer review delivery person can send review to admin about received damaged product. </a:t>
            </a:r>
            <a:endParaRPr lang="en-IN" sz="12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77451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2721168" y="274321"/>
            <a:ext cx="3858419" cy="79465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400" dirty="0">
                <a:latin typeface="Times New Roman" pitchFamily="18" charset="0"/>
                <a:cs typeface="Times New Roman" pitchFamily="18" charset="0"/>
              </a:rPr>
              <a:t>HARDWARE &amp; SOFTWARE REQUIREMENTS </a:t>
            </a:r>
            <a:endParaRPr lang="en-US" sz="2700" dirty="0"/>
          </a:p>
        </p:txBody>
      </p:sp>
      <p:sp>
        <p:nvSpPr>
          <p:cNvPr id="4" name="Rectangle 3"/>
          <p:cNvSpPr/>
          <p:nvPr/>
        </p:nvSpPr>
        <p:spPr>
          <a:xfrm>
            <a:off x="1488751" y="1021838"/>
            <a:ext cx="6323251" cy="3099823"/>
          </a:xfrm>
          <a:prstGeom prst="rect">
            <a:avLst/>
          </a:prstGeom>
        </p:spPr>
        <p:txBody>
          <a:bodyPr wrap="square">
            <a:spAutoFit/>
          </a:bodyPr>
          <a:lstStyle/>
          <a:p>
            <a:pPr algn="just">
              <a:lnSpc>
                <a:spcPct val="150000"/>
              </a:lnSpc>
              <a:spcBef>
                <a:spcPts val="900"/>
              </a:spcBef>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H/W CONFIGURATION:</a:t>
            </a:r>
            <a:endParaRPr lang="en-US" sz="1600" b="1" dirty="0">
              <a:latin typeface="Calibri Light" panose="020F0302020204030204" pitchFamily="34" charset="0"/>
              <a:ea typeface="Times New Roman" panose="02020603050405020304" pitchFamily="18" charset="0"/>
              <a:cs typeface="Times New Roman" panose="02020603050405020304" pitchFamily="18" charset="0"/>
            </a:endParaRPr>
          </a:p>
          <a:p>
            <a:pPr marL="257175" indent="-257175" algn="just">
              <a:lnSpc>
                <a:spcPct val="150000"/>
              </a:lnSpc>
              <a:buFont typeface="Symbol" panose="05050102010706020507" pitchFamily="18" charset="2"/>
              <a:buChar char=""/>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Processor			 I3/Intel Processor</a:t>
            </a:r>
            <a:endParaRPr lang="en-US" sz="1600" b="1" dirty="0">
              <a:latin typeface="Calibri Light" panose="020F0302020204030204" pitchFamily="34" charset="0"/>
              <a:ea typeface="Times New Roman" panose="02020603050405020304" pitchFamily="18" charset="0"/>
              <a:cs typeface="Times New Roman" panose="02020603050405020304" pitchFamily="18" charset="0"/>
            </a:endParaRPr>
          </a:p>
          <a:p>
            <a:pPr marL="257175" indent="-257175" algn="just">
              <a:lnSpc>
                <a:spcPct val="150000"/>
              </a:lnSpc>
              <a:buFont typeface="Symbol" panose="05050102010706020507" pitchFamily="18" charset="2"/>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Hard Disk			160GB</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gn="just">
              <a:lnSpc>
                <a:spcPct val="150000"/>
              </a:lnSpc>
              <a:spcBef>
                <a:spcPts val="900"/>
              </a:spcBef>
              <a:buFont typeface="Symbol" panose="05050102010706020507" pitchFamily="18" charset="2"/>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Key Board			 Standard Windows Keyboard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gn="just">
              <a:lnSpc>
                <a:spcPct val="150000"/>
              </a:lnSpc>
              <a:spcBef>
                <a:spcPts val="900"/>
              </a:spcBef>
              <a:buFont typeface="Symbol" panose="05050102010706020507" pitchFamily="18" charset="2"/>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Mouse			 	Two or Three Button Mouse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gn="just">
              <a:lnSpc>
                <a:spcPct val="150000"/>
              </a:lnSpc>
              <a:spcBef>
                <a:spcPts val="900"/>
              </a:spcBef>
              <a:buFont typeface="Symbol" panose="05050102010706020507" pitchFamily="18" charset="2"/>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Monitor			 SVGA</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gn="just">
              <a:lnSpc>
                <a:spcPct val="150000"/>
              </a:lnSpc>
              <a:spcBef>
                <a:spcPts val="900"/>
              </a:spcBef>
              <a:buFont typeface="Symbol" panose="05050102010706020507" pitchFamily="18" charset="2"/>
              <a:buChar char=""/>
            </a:pPr>
            <a:r>
              <a:rPr lang="en-US" sz="1600" dirty="0">
                <a:latin typeface="Times New Roman" panose="02020603050405020304" pitchFamily="18" charset="0"/>
                <a:ea typeface="Calibri" panose="020F0502020204030204" pitchFamily="34" charset="0"/>
                <a:cs typeface="Times New Roman" panose="02020603050405020304" pitchFamily="18" charset="0"/>
              </a:rPr>
              <a:t>RAM			  	 4Gb</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478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402" y="1605350"/>
            <a:ext cx="7713195" cy="1323439"/>
          </a:xfrm>
          <a:prstGeom prst="rect">
            <a:avLst/>
          </a:prstGeom>
        </p:spPr>
        <p:txBody>
          <a:bodyPr wrap="square">
            <a:spAutoFit/>
          </a:bodyPr>
          <a:lstStyle/>
          <a:p>
            <a:pPr algn="ctr"/>
            <a:r>
              <a:rPr lang="en-US" sz="4000" b="0" i="0" dirty="0">
                <a:solidFill>
                  <a:schemeClr val="tx1">
                    <a:lumMod val="75000"/>
                    <a:lumOff val="25000"/>
                  </a:schemeClr>
                </a:solidFill>
                <a:effectLst/>
                <a:latin typeface="Times New Roman" panose="02020603050405020304" pitchFamily="18" charset="0"/>
                <a:cs typeface="Times New Roman" panose="02020603050405020304" pitchFamily="18" charset="0"/>
              </a:rPr>
              <a:t>Automated System for Material Return from Customer</a:t>
            </a:r>
            <a:endParaRPr lang="en-US" sz="3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976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76409" y="1219382"/>
            <a:ext cx="5591181" cy="2535566"/>
          </a:xfrm>
          <a:prstGeom prst="rect">
            <a:avLst/>
          </a:prstGeom>
        </p:spPr>
        <p:txBody>
          <a:bodyPr wrap="square">
            <a:spAutoFit/>
          </a:bodyPr>
          <a:lstStyle/>
          <a:p>
            <a:pPr algn="just">
              <a:lnSpc>
                <a:spcPct val="150000"/>
              </a:lnSpc>
              <a:spcBef>
                <a:spcPts val="900"/>
              </a:spcBef>
            </a:pPr>
            <a:r>
              <a:rPr lang="en-US" sz="1800" b="1" dirty="0">
                <a:latin typeface="Times New Roman" panose="02020603050405020304" pitchFamily="18" charset="0"/>
                <a:ea typeface="Calibri" panose="020F0502020204030204" pitchFamily="34" charset="0"/>
                <a:cs typeface="Times New Roman" panose="02020603050405020304" pitchFamily="18" charset="0"/>
              </a:rPr>
              <a:t>S/W CONFIGURATION: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Operating System		:  Windows 7/8/10</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Programming Language	                :  </a:t>
            </a:r>
            <a:r>
              <a:rPr lang="en-US" sz="1800" dirty="0">
                <a:latin typeface="Times New Roman" panose="02020603050405020304" pitchFamily="18" charset="0"/>
                <a:ea typeface="Times New Roman" panose="02020603050405020304" pitchFamily="18" charset="0"/>
              </a:rPr>
              <a:t>Python</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IDE/Workbench		:  VS Code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Database			:  </a:t>
            </a:r>
            <a:r>
              <a:rPr lang="en-US" sz="1800" dirty="0" err="1">
                <a:solidFill>
                  <a:srgbClr val="000000"/>
                </a:solidFill>
                <a:effectLst/>
                <a:latin typeface="Times New Roman" panose="02020603050405020304" pitchFamily="18" charset="0"/>
                <a:ea typeface="Times New Roman" panose="02020603050405020304" pitchFamily="18" charset="0"/>
              </a:rPr>
              <a:t>Mysql</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Clint Side                                          : React </a:t>
            </a:r>
            <a:r>
              <a:rPr lang="en-US" sz="1800" dirty="0" err="1">
                <a:solidFill>
                  <a:srgbClr val="000000"/>
                </a:solidFill>
                <a:effectLst/>
                <a:latin typeface="Times New Roman" panose="02020603050405020304" pitchFamily="18" charset="0"/>
                <a:ea typeface="Times New Roman" panose="02020603050405020304" pitchFamily="18" charset="0"/>
              </a:rPr>
              <a:t>js</a:t>
            </a:r>
            <a:endParaRPr lang="en-IN" sz="1800" dirty="0">
              <a:effectLst/>
              <a:latin typeface="Times New Roman" panose="02020603050405020304" pitchFamily="18" charset="0"/>
              <a:ea typeface="Times New Roman" panose="02020603050405020304" pitchFamily="18" charset="0"/>
            </a:endParaRPr>
          </a:p>
        </p:txBody>
      </p:sp>
      <p:sp>
        <p:nvSpPr>
          <p:cNvPr id="7" name="Title 3">
            <a:extLst>
              <a:ext uri="{FF2B5EF4-FFF2-40B4-BE49-F238E27FC236}">
                <a16:creationId xmlns:a16="http://schemas.microsoft.com/office/drawing/2014/main" id="{BCF680DE-2C7F-C5EA-DCFC-49DBBD814536}"/>
              </a:ext>
            </a:extLst>
          </p:cNvPr>
          <p:cNvSpPr txBox="1">
            <a:spLocks/>
          </p:cNvSpPr>
          <p:nvPr/>
        </p:nvSpPr>
        <p:spPr>
          <a:xfrm>
            <a:off x="2721168" y="274321"/>
            <a:ext cx="3858419" cy="79465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400" dirty="0">
                <a:latin typeface="Times New Roman" pitchFamily="18" charset="0"/>
                <a:cs typeface="Times New Roman" pitchFamily="18" charset="0"/>
              </a:rPr>
              <a:t>HARDWARE &amp; SOFTWARE REQUIREMENTS </a:t>
            </a:r>
            <a:endParaRPr lang="en-US" sz="2700" dirty="0"/>
          </a:p>
        </p:txBody>
      </p:sp>
    </p:spTree>
    <p:extLst>
      <p:ext uri="{BB962C8B-B14F-4D97-AF65-F5344CB8AC3E}">
        <p14:creationId xmlns:p14="http://schemas.microsoft.com/office/powerpoint/2010/main" val="993545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432000" y="164574"/>
            <a:ext cx="2280000" cy="52558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REFERENCES</a:t>
            </a:r>
            <a:endParaRPr lang="en-US" sz="2400" dirty="0"/>
          </a:p>
        </p:txBody>
      </p:sp>
      <p:sp>
        <p:nvSpPr>
          <p:cNvPr id="3" name="Rectangle 2"/>
          <p:cNvSpPr/>
          <p:nvPr/>
        </p:nvSpPr>
        <p:spPr>
          <a:xfrm>
            <a:off x="136072" y="690155"/>
            <a:ext cx="8871856" cy="4115229"/>
          </a:xfrm>
          <a:prstGeom prst="rect">
            <a:avLst/>
          </a:prstGeom>
        </p:spPr>
        <p:txBody>
          <a:bodyPr wrap="square">
            <a:spAutoFit/>
          </a:bodyPr>
          <a:lstStyle/>
          <a:p>
            <a:pP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 Zhang, Y., &amp; Wang, X. (2020). "E-commerce returns: A review of the literature and future research directions." *Journal of Business Research*, 113, 203-213.</a:t>
            </a:r>
          </a:p>
          <a:p>
            <a:pP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 Kumar, A., &amp; Singh, R. (2019). "Impact of communication on customer satisfaction in e-commerce." *International Journal of Retail &amp; Distribution Management*, 47(1), 112-128.</a:t>
            </a:r>
          </a:p>
          <a:p>
            <a:pP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 Wang, Y., &amp; Zhang, X. (2021). "Return policies in e-commerce: Effects on customer trust and loyalty." *Journal of Retailing and Consumer Services*, 59, 102410.</a:t>
            </a:r>
          </a:p>
          <a:p>
            <a:pP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4. Li, H., &amp; Wang, J. (2020). "The role of logistics in e-commerce returns: A service quality perspective." *International Journal of Logistics Management*, 31(4), 811-831.</a:t>
            </a:r>
          </a:p>
          <a:p>
            <a:pP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5. Chopra, S., &amp; Meindl, P. (2019). "Supply Chain Management: Strategy, Planning, and Operation." *Pearson Education*. </a:t>
            </a:r>
          </a:p>
          <a:p>
            <a:pP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6. Bhatti, A., &amp; Sahu, A. (2020). "E-commerce returns management: A systematic literature review." *Journal of Retailing and Consumer Services*, 54, 102023.</a:t>
            </a:r>
          </a:p>
          <a:p>
            <a:pPr>
              <a:lnSpc>
                <a:spcPct val="107000"/>
              </a:lnSpc>
              <a:spcAft>
                <a:spcPts val="8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0637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1514" y="864746"/>
            <a:ext cx="8860971" cy="2941574"/>
          </a:xfrm>
          <a:prstGeom prst="rect">
            <a:avLst/>
          </a:prstGeom>
        </p:spPr>
        <p:txBody>
          <a:bodyPr wrap="square">
            <a:spAutoFit/>
          </a:bodyPr>
          <a:lstStyle/>
          <a:p>
            <a:pP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7. Awan, U., &amp; Majeed, A. (2021). "Enhancing customer experience through effective return management in e-commerce." *International Journal of Information Systems and Change Management*, 13(1), 37-50.</a:t>
            </a:r>
          </a:p>
          <a:p>
            <a:pP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8. Rao, P., &amp; Goldsby, T. J. (2020). "Improving return processes through integrated technology solutions." *Supply Chain Management: An International Journal*, 25(3), 357-370.</a:t>
            </a:r>
          </a:p>
          <a:p>
            <a:pP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9. Mishra, D., &amp; Singh, R. (2022). "Digital transformation in logistics: Implications for customer returns management." *Journal of Business Logistics*, 43(2), 186-205.</a:t>
            </a:r>
          </a:p>
          <a:p>
            <a:pP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10. Huang, Y., &amp;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Benyoucef</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M. (2018). "User acceptance of e-commerce websites: A systematic literature review." *Internet Research*, 28(5), 1198-1225.</a:t>
            </a:r>
          </a:p>
          <a:p>
            <a:pPr algn="just">
              <a:lnSpc>
                <a:spcPct val="150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CCC84F9C-8866-EB0E-47DE-96E4CD59DA01}"/>
              </a:ext>
            </a:extLst>
          </p:cNvPr>
          <p:cNvSpPr txBox="1">
            <a:spLocks/>
          </p:cNvSpPr>
          <p:nvPr/>
        </p:nvSpPr>
        <p:spPr>
          <a:xfrm>
            <a:off x="3432000" y="164574"/>
            <a:ext cx="2280000" cy="52558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REFERENCES</a:t>
            </a:r>
            <a:endParaRPr lang="en-US" sz="2400" dirty="0"/>
          </a:p>
        </p:txBody>
      </p:sp>
    </p:spTree>
    <p:extLst>
      <p:ext uri="{BB962C8B-B14F-4D97-AF65-F5344CB8AC3E}">
        <p14:creationId xmlns:p14="http://schemas.microsoft.com/office/powerpoint/2010/main" val="2427054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 name="Rectangle 2">
            <a:extLst>
              <a:ext uri="{FF2B5EF4-FFF2-40B4-BE49-F238E27FC236}">
                <a16:creationId xmlns:a16="http://schemas.microsoft.com/office/drawing/2014/main" id="{95EEAA23-6458-C43A-3F00-62A1D90108F7}"/>
              </a:ext>
            </a:extLst>
          </p:cNvPr>
          <p:cNvSpPr/>
          <p:nvPr/>
        </p:nvSpPr>
        <p:spPr>
          <a:xfrm>
            <a:off x="3856099" y="244401"/>
            <a:ext cx="1431802" cy="523220"/>
          </a:xfrm>
          <a:prstGeom prst="rect">
            <a:avLst/>
          </a:prstGeom>
        </p:spPr>
        <p:txBody>
          <a:bodyPr wrap="none">
            <a:spAutoFit/>
          </a:bodyPr>
          <a:lstStyle/>
          <a:p>
            <a:pPr algn="ctr"/>
            <a:r>
              <a:rPr lang="en-US" sz="2800" b="1" dirty="0">
                <a:latin typeface="Times New Roman" panose="02020603050405020304" pitchFamily="18" charset="0"/>
                <a:cs typeface="Times New Roman" panose="02020603050405020304" pitchFamily="18" charset="0"/>
              </a:rPr>
              <a:t> INDEX</a:t>
            </a:r>
            <a:endParaRPr lang="en-IN" sz="2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924BE40-C2E9-B009-7B06-24186A0FEAA1}"/>
              </a:ext>
            </a:extLst>
          </p:cNvPr>
          <p:cNvSpPr/>
          <p:nvPr/>
        </p:nvSpPr>
        <p:spPr>
          <a:xfrm>
            <a:off x="1959050" y="767621"/>
            <a:ext cx="3113314" cy="3234540"/>
          </a:xfrm>
          <a:prstGeom prst="rect">
            <a:avLst/>
          </a:prstGeom>
        </p:spPr>
        <p:txBody>
          <a:bodyPr wrap="square">
            <a:spAutoFit/>
          </a:bodyPr>
          <a:lstStyle/>
          <a:p>
            <a:pPr lvl="2">
              <a:lnSpc>
                <a:spcPct val="170000"/>
              </a:lnSpc>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Scope</a:t>
            </a:r>
          </a:p>
          <a:p>
            <a:pPr lvl="2">
              <a:lnSpc>
                <a:spcPct val="170000"/>
              </a:lnSpc>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Literature review</a:t>
            </a:r>
          </a:p>
          <a:p>
            <a:pPr lvl="2">
              <a:lnSpc>
                <a:spcPct val="170000"/>
              </a:lnSpc>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Advantages</a:t>
            </a:r>
          </a:p>
        </p:txBody>
      </p:sp>
      <p:sp>
        <p:nvSpPr>
          <p:cNvPr id="6" name="Rectangle 5">
            <a:extLst>
              <a:ext uri="{FF2B5EF4-FFF2-40B4-BE49-F238E27FC236}">
                <a16:creationId xmlns:a16="http://schemas.microsoft.com/office/drawing/2014/main" id="{BE654081-5D07-4CEF-4C9D-A1B01BE2A8DD}"/>
              </a:ext>
            </a:extLst>
          </p:cNvPr>
          <p:cNvSpPr/>
          <p:nvPr/>
        </p:nvSpPr>
        <p:spPr>
          <a:xfrm>
            <a:off x="5180844" y="771065"/>
            <a:ext cx="3333340" cy="1664879"/>
          </a:xfrm>
          <a:prstGeom prst="rect">
            <a:avLst/>
          </a:prstGeom>
        </p:spPr>
        <p:txBody>
          <a:bodyPr wrap="square">
            <a:spAutoFit/>
          </a:bodyPr>
          <a:lstStyle/>
          <a:p>
            <a:pPr lvl="2">
              <a:lnSpc>
                <a:spcPct val="170000"/>
              </a:lnSpc>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Project Flow	</a:t>
            </a:r>
          </a:p>
          <a:p>
            <a:pPr lvl="2">
              <a:lnSpc>
                <a:spcPct val="170000"/>
              </a:lnSpc>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172013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79691" y="321305"/>
            <a:ext cx="6447501" cy="5666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145177" y="887975"/>
            <a:ext cx="8316531" cy="376834"/>
          </a:xfrm>
          <a:prstGeom prst="rect">
            <a:avLst/>
          </a:prstGeom>
        </p:spPr>
        <p:txBody>
          <a:bodyPr wrap="square">
            <a:spAutoFit/>
          </a:bodyPr>
          <a:lstStyle/>
          <a:p>
            <a:pPr algn="just">
              <a:lnSpc>
                <a:spcPct val="150000"/>
              </a:lnSpc>
              <a:spcBef>
                <a:spcPts val="900"/>
              </a:spcBef>
              <a:spcAft>
                <a:spcPts val="6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8" name="TextBox 7">
            <a:extLst>
              <a:ext uri="{FF2B5EF4-FFF2-40B4-BE49-F238E27FC236}">
                <a16:creationId xmlns:a16="http://schemas.microsoft.com/office/drawing/2014/main" id="{A8219D5F-9FE7-9C4F-B276-44735CA22BD4}"/>
              </a:ext>
            </a:extLst>
          </p:cNvPr>
          <p:cNvSpPr txBox="1"/>
          <p:nvPr/>
        </p:nvSpPr>
        <p:spPr>
          <a:xfrm>
            <a:off x="355600" y="887975"/>
            <a:ext cx="8432800" cy="3002489"/>
          </a:xfrm>
          <a:prstGeom prst="rect">
            <a:avLst/>
          </a:prstGeom>
          <a:noFill/>
        </p:spPr>
        <p:txBody>
          <a:bodyPr wrap="square">
            <a:spAutoFit/>
          </a:bodyPr>
          <a:lstStyle/>
          <a:p>
            <a:pPr marL="74295" algn="just">
              <a:lnSpc>
                <a:spcPct val="150000"/>
              </a:lnSpc>
            </a:pPr>
            <a:r>
              <a:rPr lang="en-US" sz="1600" dirty="0">
                <a:effectLst/>
                <a:latin typeface="Times New Roman" panose="02020603050405020304" pitchFamily="18" charset="0"/>
                <a:ea typeface="Arial" panose="020B0604020202020204" pitchFamily="34" charset="0"/>
              </a:rPr>
              <a:t>This abstract discusses the development of a system that addresses the challenges faced by customers when requesting replacements or refunds for damaged products. The system facilitates seamless communication between customers, the admin, and delivery persons, enabling the return of materials. The admin can manage users and add ship points for improved logistics. Additionally, customers can track their order shipment details, enhancing transparency and customer satisfaction. The proposed system aims to streamline the return process, enhance communication, and improve tracking capabilities. By implementing this solution, businesses can ensure efficient handling of returns, enhance customer experience, and foster trust in the e-commerce ecosystem.</a:t>
            </a: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029634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75832" y="257421"/>
            <a:ext cx="6447501" cy="56989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Times New Roman" panose="02020603050405020304" pitchFamily="18" charset="0"/>
                <a:cs typeface="Times New Roman" panose="02020603050405020304" pitchFamily="18" charset="0"/>
              </a:rPr>
              <a:t>      INTRODUCTION</a:t>
            </a:r>
          </a:p>
        </p:txBody>
      </p:sp>
      <p:sp>
        <p:nvSpPr>
          <p:cNvPr id="3" name="Rectangle 2"/>
          <p:cNvSpPr/>
          <p:nvPr/>
        </p:nvSpPr>
        <p:spPr>
          <a:xfrm>
            <a:off x="730876" y="851258"/>
            <a:ext cx="7682248" cy="2633413"/>
          </a:xfrm>
          <a:prstGeom prst="rect">
            <a:avLst/>
          </a:prstGeom>
        </p:spPr>
        <p:txBody>
          <a:bodyPr wrap="square">
            <a:spAutoFit/>
          </a:bodyPr>
          <a:lstStyle/>
          <a:p>
            <a:pPr algn="just">
              <a:lnSpc>
                <a:spcPct val="150000"/>
              </a:lnSpc>
            </a:pPr>
            <a:r>
              <a:rPr lang="en-US" sz="1600" dirty="0">
                <a:effectLst/>
                <a:latin typeface="Times New Roman" panose="02020603050405020304" pitchFamily="18" charset="0"/>
                <a:ea typeface="Times New Roman" panose="02020603050405020304" pitchFamily="18" charset="0"/>
              </a:rPr>
              <a:t>The increasing prevalence of e-commerce has highlighted the need for effective return and refund processes, as customers often encounter challenges when dealing with damaged products. This system aims to address these issues by establishing a seamless communication channel among customers, admin, and delivery personnel. By facilitating the return of materials and allowing customers to track their shipments, the system enhances transparency and user satisfaction. Ultimately, it seeks to streamline return processes, improve communication, and bolster customer trust in online shopping.</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40107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013" y="584128"/>
            <a:ext cx="7685974" cy="3148554"/>
          </a:xfrm>
          <a:prstGeom prst="rect">
            <a:avLst/>
          </a:prstGeom>
        </p:spPr>
        <p:txBody>
          <a:bodyPr wrap="square">
            <a:spAutoFit/>
          </a:bodyPr>
          <a:lstStyle/>
          <a:p>
            <a:pPr algn="just" fontAlgn="base">
              <a:lnSpc>
                <a:spcPct val="150000"/>
              </a:lnSpc>
              <a:spcAft>
                <a:spcPts val="1125"/>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Scope:</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 the evolving landscape of e-commerce, the efficient management of product returns and refunds is crucial for customer satisfaction. This project introduces a comprehensive system designed to tackle the challenges customers face when seeking replacements or refunds for damaged products. By enabling effective communication between customers, admins, and delivery personnel, the system streamlines the return process. Enhanced order tracking features further promote transparency, ultimately fostering trust and improving the overall customer experience within the e-commerce ecosystem.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0145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2286" y="0"/>
            <a:ext cx="4993784" cy="669414"/>
          </a:xfrm>
          <a:prstGeom prst="rect">
            <a:avLst/>
          </a:prstGeom>
          <a:noFill/>
        </p:spPr>
        <p:txBody>
          <a:bodyPr wrap="square" rtlCol="0">
            <a:spAutoFit/>
          </a:bodyPr>
          <a:lstStyle/>
          <a:p>
            <a:pPr algn="ctr"/>
            <a:r>
              <a:rPr lang="en-US" sz="27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LITERATURE SURVEY</a:t>
            </a:r>
            <a:endParaRPr lang="en-US" sz="2700" dirty="0">
              <a:latin typeface="Times New Roman" panose="02020603050405020304" pitchFamily="18" charset="0"/>
              <a:cs typeface="Times New Roman" panose="02020603050405020304" pitchFamily="18" charset="0"/>
            </a:endParaRPr>
          </a:p>
          <a:p>
            <a:endParaRPr lang="en-US" sz="1050" dirty="0"/>
          </a:p>
        </p:txBody>
      </p:sp>
      <p:graphicFrame>
        <p:nvGraphicFramePr>
          <p:cNvPr id="5" name="Table 4">
            <a:extLst>
              <a:ext uri="{FF2B5EF4-FFF2-40B4-BE49-F238E27FC236}">
                <a16:creationId xmlns:a16="http://schemas.microsoft.com/office/drawing/2014/main" id="{8C9F3FE1-3812-B668-34A6-B2497FC09C59}"/>
              </a:ext>
            </a:extLst>
          </p:cNvPr>
          <p:cNvGraphicFramePr>
            <a:graphicFrameLocks noGrp="1"/>
          </p:cNvGraphicFramePr>
          <p:nvPr>
            <p:extLst>
              <p:ext uri="{D42A27DB-BD31-4B8C-83A1-F6EECF244321}">
                <p14:modId xmlns:p14="http://schemas.microsoft.com/office/powerpoint/2010/main" val="1788792164"/>
              </p:ext>
            </p:extLst>
          </p:nvPr>
        </p:nvGraphicFramePr>
        <p:xfrm>
          <a:off x="536082" y="669414"/>
          <a:ext cx="8326191" cy="4301067"/>
        </p:xfrm>
        <a:graphic>
          <a:graphicData uri="http://schemas.openxmlformats.org/drawingml/2006/table">
            <a:tbl>
              <a:tblPr firstRow="1" bandRow="1">
                <a:tableStyleId>{5940675A-B579-460E-94D1-54222C63F5DA}</a:tableStyleId>
              </a:tblPr>
              <a:tblGrid>
                <a:gridCol w="581518">
                  <a:extLst>
                    <a:ext uri="{9D8B030D-6E8A-4147-A177-3AD203B41FA5}">
                      <a16:colId xmlns:a16="http://schemas.microsoft.com/office/drawing/2014/main" val="692396563"/>
                    </a:ext>
                  </a:extLst>
                </a:gridCol>
                <a:gridCol w="1578949">
                  <a:extLst>
                    <a:ext uri="{9D8B030D-6E8A-4147-A177-3AD203B41FA5}">
                      <a16:colId xmlns:a16="http://schemas.microsoft.com/office/drawing/2014/main" val="3139249981"/>
                    </a:ext>
                  </a:extLst>
                </a:gridCol>
                <a:gridCol w="1775728">
                  <a:extLst>
                    <a:ext uri="{9D8B030D-6E8A-4147-A177-3AD203B41FA5}">
                      <a16:colId xmlns:a16="http://schemas.microsoft.com/office/drawing/2014/main" val="163280542"/>
                    </a:ext>
                  </a:extLst>
                </a:gridCol>
                <a:gridCol w="1815188">
                  <a:extLst>
                    <a:ext uri="{9D8B030D-6E8A-4147-A177-3AD203B41FA5}">
                      <a16:colId xmlns:a16="http://schemas.microsoft.com/office/drawing/2014/main" val="4290413181"/>
                    </a:ext>
                  </a:extLst>
                </a:gridCol>
                <a:gridCol w="2574808">
                  <a:extLst>
                    <a:ext uri="{9D8B030D-6E8A-4147-A177-3AD203B41FA5}">
                      <a16:colId xmlns:a16="http://schemas.microsoft.com/office/drawing/2014/main" val="4168606501"/>
                    </a:ext>
                  </a:extLst>
                </a:gridCol>
              </a:tblGrid>
              <a:tr h="906727">
                <a:tc>
                  <a:txBody>
                    <a:bodyPr/>
                    <a:lstStyle/>
                    <a:p>
                      <a:pPr algn="ctr"/>
                      <a:r>
                        <a:rPr lang="en-US" sz="1400" b="1" dirty="0">
                          <a:latin typeface="Times New Roman" panose="02020603050405020304" pitchFamily="18" charset="0"/>
                          <a:cs typeface="Times New Roman" panose="02020603050405020304" pitchFamily="18" charset="0"/>
                        </a:rPr>
                        <a:t>S. NO</a:t>
                      </a:r>
                    </a:p>
                  </a:txBody>
                  <a:tcPr marL="68580" marR="68580" marT="34290" marB="34290"/>
                </a:tc>
                <a:tc>
                  <a:txBody>
                    <a:bodyPr/>
                    <a:lstStyle/>
                    <a:p>
                      <a:pPr algn="ctr"/>
                      <a:r>
                        <a:rPr lang="en-US" sz="1400" b="1" baseline="0" dirty="0">
                          <a:latin typeface="Times New Roman" panose="02020603050405020304" pitchFamily="18" charset="0"/>
                          <a:cs typeface="Times New Roman" panose="02020603050405020304" pitchFamily="18" charset="0"/>
                        </a:rPr>
                        <a:t>year</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marL="68580" marR="68580" marT="34290" marB="34290"/>
                </a:tc>
                <a:tc>
                  <a:txBody>
                    <a:bodyPr/>
                    <a:lstStyle/>
                    <a:p>
                      <a:pPr algn="ctr"/>
                      <a:r>
                        <a:rPr lang="en-US" sz="1400" b="1" dirty="0">
                          <a:latin typeface="Times New Roman" panose="02020603050405020304" pitchFamily="18" charset="0"/>
                          <a:cs typeface="Times New Roman" panose="02020603050405020304" pitchFamily="18" charset="0"/>
                        </a:rPr>
                        <a:t>Title</a:t>
                      </a:r>
                    </a:p>
                  </a:txBody>
                  <a:tcPr marL="68580" marR="68580" marT="34290" marB="34290"/>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marL="68580" marR="68580" marT="34290" marB="34290"/>
                </a:tc>
                <a:extLst>
                  <a:ext uri="{0D108BD9-81ED-4DB2-BD59-A6C34878D82A}">
                    <a16:rowId xmlns:a16="http://schemas.microsoft.com/office/drawing/2014/main" val="571368892"/>
                  </a:ext>
                </a:extLst>
              </a:tr>
              <a:tr h="1714500">
                <a:tc>
                  <a:txBody>
                    <a:bodyPr/>
                    <a:lstStyle/>
                    <a:p>
                      <a:r>
                        <a:rPr lang="en-IN"/>
                        <a:t>1</a:t>
                      </a:r>
                    </a:p>
                  </a:txBody>
                  <a:tcPr anchor="ctr"/>
                </a:tc>
                <a:tc>
                  <a:txBody>
                    <a:bodyPr/>
                    <a:lstStyle/>
                    <a:p>
                      <a:r>
                        <a:rPr lang="en-IN"/>
                        <a:t>2020</a:t>
                      </a:r>
                    </a:p>
                  </a:txBody>
                  <a:tcPr anchor="ctr"/>
                </a:tc>
                <a:tc>
                  <a:txBody>
                    <a:bodyPr/>
                    <a:lstStyle/>
                    <a:p>
                      <a:r>
                        <a:rPr lang="en-IN" dirty="0"/>
                        <a:t>Zhang, Y., &amp; Wang, X.</a:t>
                      </a:r>
                    </a:p>
                  </a:txBody>
                  <a:tcPr anchor="ctr"/>
                </a:tc>
                <a:tc>
                  <a:txBody>
                    <a:bodyPr/>
                    <a:lstStyle/>
                    <a:p>
                      <a:r>
                        <a:rPr lang="en-US" dirty="0"/>
                        <a:t>E-commerce returns: A review of the literature and future research directions</a:t>
                      </a:r>
                    </a:p>
                  </a:txBody>
                  <a:tcPr anchor="ctr"/>
                </a:tc>
                <a:tc>
                  <a:txBody>
                    <a:bodyPr/>
                    <a:lstStyle/>
                    <a:p>
                      <a:r>
                        <a:rPr lang="en-US"/>
                        <a:t>Identifies gaps and suggests future studies.</a:t>
                      </a:r>
                    </a:p>
                  </a:txBody>
                  <a:tcPr anchor="ctr"/>
                </a:tc>
                <a:extLst>
                  <a:ext uri="{0D108BD9-81ED-4DB2-BD59-A6C34878D82A}">
                    <a16:rowId xmlns:a16="http://schemas.microsoft.com/office/drawing/2014/main" val="2674637852"/>
                  </a:ext>
                </a:extLst>
              </a:tr>
              <a:tr h="1679840">
                <a:tc>
                  <a:txBody>
                    <a:bodyPr/>
                    <a:lstStyle/>
                    <a:p>
                      <a:r>
                        <a:rPr lang="en-IN" dirty="0"/>
                        <a:t>1</a:t>
                      </a:r>
                    </a:p>
                  </a:txBody>
                  <a:tcPr anchor="ctr"/>
                </a:tc>
                <a:tc>
                  <a:txBody>
                    <a:bodyPr/>
                    <a:lstStyle/>
                    <a:p>
                      <a:r>
                        <a:rPr lang="en-IN"/>
                        <a:t>2019</a:t>
                      </a:r>
                    </a:p>
                  </a:txBody>
                  <a:tcPr anchor="ctr"/>
                </a:tc>
                <a:tc>
                  <a:txBody>
                    <a:bodyPr/>
                    <a:lstStyle/>
                    <a:p>
                      <a:r>
                        <a:rPr lang="en-IN" dirty="0"/>
                        <a:t>Kumar, A., &amp; Singh, R.</a:t>
                      </a:r>
                    </a:p>
                  </a:txBody>
                  <a:tcPr anchor="ctr"/>
                </a:tc>
                <a:tc>
                  <a:txBody>
                    <a:bodyPr/>
                    <a:lstStyle/>
                    <a:p>
                      <a:r>
                        <a:rPr lang="en-US"/>
                        <a:t>Impact of communication on customer satisfaction in e-commerce</a:t>
                      </a:r>
                    </a:p>
                  </a:txBody>
                  <a:tcPr anchor="ctr"/>
                </a:tc>
                <a:tc>
                  <a:txBody>
                    <a:bodyPr/>
                    <a:lstStyle/>
                    <a:p>
                      <a:r>
                        <a:rPr lang="en-US" dirty="0"/>
                        <a:t>Communication significantly boosts customer satisfaction.</a:t>
                      </a:r>
                    </a:p>
                  </a:txBody>
                  <a:tcPr anchor="ctr"/>
                </a:tc>
                <a:extLst>
                  <a:ext uri="{0D108BD9-81ED-4DB2-BD59-A6C34878D82A}">
                    <a16:rowId xmlns:a16="http://schemas.microsoft.com/office/drawing/2014/main" val="1721356747"/>
                  </a:ext>
                </a:extLst>
              </a:tr>
            </a:tbl>
          </a:graphicData>
        </a:graphic>
      </p:graphicFrame>
    </p:spTree>
    <p:extLst>
      <p:ext uri="{BB962C8B-B14F-4D97-AF65-F5344CB8AC3E}">
        <p14:creationId xmlns:p14="http://schemas.microsoft.com/office/powerpoint/2010/main" val="3274327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p:cNvGraphicFramePr>
            <a:graphicFrameLocks/>
          </p:cNvGraphicFramePr>
          <p:nvPr>
            <p:extLst>
              <p:ext uri="{D42A27DB-BD31-4B8C-83A1-F6EECF244321}">
                <p14:modId xmlns:p14="http://schemas.microsoft.com/office/powerpoint/2010/main" val="1588972954"/>
              </p:ext>
            </p:extLst>
          </p:nvPr>
        </p:nvGraphicFramePr>
        <p:xfrm>
          <a:off x="212501" y="396026"/>
          <a:ext cx="8326191" cy="4426330"/>
        </p:xfrm>
        <a:graphic>
          <a:graphicData uri="http://schemas.openxmlformats.org/drawingml/2006/table">
            <a:tbl>
              <a:tblPr firstRow="1" bandRow="1">
                <a:tableStyleId>{5940675A-B579-460E-94D1-54222C63F5DA}</a:tableStyleId>
              </a:tblPr>
              <a:tblGrid>
                <a:gridCol w="548310">
                  <a:extLst>
                    <a:ext uri="{9D8B030D-6E8A-4147-A177-3AD203B41FA5}">
                      <a16:colId xmlns:a16="http://schemas.microsoft.com/office/drawing/2014/main" val="20000"/>
                    </a:ext>
                  </a:extLst>
                </a:gridCol>
                <a:gridCol w="1612157">
                  <a:extLst>
                    <a:ext uri="{9D8B030D-6E8A-4147-A177-3AD203B41FA5}">
                      <a16:colId xmlns:a16="http://schemas.microsoft.com/office/drawing/2014/main" val="20001"/>
                    </a:ext>
                  </a:extLst>
                </a:gridCol>
                <a:gridCol w="1775728">
                  <a:extLst>
                    <a:ext uri="{9D8B030D-6E8A-4147-A177-3AD203B41FA5}">
                      <a16:colId xmlns:a16="http://schemas.microsoft.com/office/drawing/2014/main" val="20002"/>
                    </a:ext>
                  </a:extLst>
                </a:gridCol>
                <a:gridCol w="1815188">
                  <a:extLst>
                    <a:ext uri="{9D8B030D-6E8A-4147-A177-3AD203B41FA5}">
                      <a16:colId xmlns:a16="http://schemas.microsoft.com/office/drawing/2014/main" val="20003"/>
                    </a:ext>
                  </a:extLst>
                </a:gridCol>
                <a:gridCol w="2574808">
                  <a:extLst>
                    <a:ext uri="{9D8B030D-6E8A-4147-A177-3AD203B41FA5}">
                      <a16:colId xmlns:a16="http://schemas.microsoft.com/office/drawing/2014/main" val="20004"/>
                    </a:ext>
                  </a:extLst>
                </a:gridCol>
              </a:tblGrid>
              <a:tr h="518847">
                <a:tc>
                  <a:txBody>
                    <a:bodyPr/>
                    <a:lstStyle/>
                    <a:p>
                      <a:pPr algn="ctr"/>
                      <a:r>
                        <a:rPr lang="en-US" sz="1400" b="1" dirty="0">
                          <a:latin typeface="Times New Roman" panose="02020603050405020304" pitchFamily="18" charset="0"/>
                          <a:cs typeface="Times New Roman" panose="02020603050405020304" pitchFamily="18" charset="0"/>
                        </a:rPr>
                        <a:t>S. NO</a:t>
                      </a:r>
                    </a:p>
                  </a:txBody>
                  <a:tcPr marL="68580" marR="68580" marT="34290" marB="34290"/>
                </a:tc>
                <a:tc>
                  <a:txBody>
                    <a:bodyPr/>
                    <a:lstStyle/>
                    <a:p>
                      <a:pPr algn="ctr"/>
                      <a:r>
                        <a:rPr lang="en-US" sz="1400" b="1" baseline="0" dirty="0">
                          <a:latin typeface="Times New Roman" panose="02020603050405020304" pitchFamily="18" charset="0"/>
                          <a:cs typeface="Times New Roman" panose="02020603050405020304" pitchFamily="18" charset="0"/>
                        </a:rPr>
                        <a:t>year</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marL="68580" marR="68580" marT="34290" marB="34290"/>
                </a:tc>
                <a:tc>
                  <a:txBody>
                    <a:bodyPr/>
                    <a:lstStyle/>
                    <a:p>
                      <a:pPr algn="ctr"/>
                      <a:r>
                        <a:rPr lang="en-US" sz="1400" b="1" dirty="0">
                          <a:latin typeface="Times New Roman" panose="02020603050405020304" pitchFamily="18" charset="0"/>
                          <a:cs typeface="Times New Roman" panose="02020603050405020304" pitchFamily="18" charset="0"/>
                        </a:rPr>
                        <a:t>Title</a:t>
                      </a:r>
                    </a:p>
                  </a:txBody>
                  <a:tcPr marL="68580" marR="68580" marT="34290" marB="34290"/>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marL="68580" marR="68580" marT="34290" marB="34290"/>
                </a:tc>
                <a:extLst>
                  <a:ext uri="{0D108BD9-81ED-4DB2-BD59-A6C34878D82A}">
                    <a16:rowId xmlns:a16="http://schemas.microsoft.com/office/drawing/2014/main" val="10000"/>
                  </a:ext>
                </a:extLst>
              </a:tr>
              <a:tr h="1714500">
                <a:tc>
                  <a:txBody>
                    <a:bodyPr/>
                    <a:lstStyle/>
                    <a:p>
                      <a:r>
                        <a:rPr lang="en-IN" sz="1600" dirty="0"/>
                        <a:t>3</a:t>
                      </a:r>
                    </a:p>
                  </a:txBody>
                  <a:tcPr marL="37072" marR="37072" marT="18536" marB="18536" anchor="ctr"/>
                </a:tc>
                <a:tc>
                  <a:txBody>
                    <a:bodyPr/>
                    <a:lstStyle/>
                    <a:p>
                      <a:r>
                        <a:rPr lang="en-IN"/>
                        <a:t>2021</a:t>
                      </a:r>
                    </a:p>
                  </a:txBody>
                  <a:tcPr anchor="ctr"/>
                </a:tc>
                <a:tc>
                  <a:txBody>
                    <a:bodyPr/>
                    <a:lstStyle/>
                    <a:p>
                      <a:r>
                        <a:rPr lang="en-IN"/>
                        <a:t>Wang, Y., &amp; Zhang, X.</a:t>
                      </a:r>
                    </a:p>
                  </a:txBody>
                  <a:tcPr anchor="ctr"/>
                </a:tc>
                <a:tc>
                  <a:txBody>
                    <a:bodyPr/>
                    <a:lstStyle/>
                    <a:p>
                      <a:r>
                        <a:rPr lang="en-US"/>
                        <a:t>Return policies in e-commerce: Effects on customer trust and loyalty</a:t>
                      </a:r>
                    </a:p>
                  </a:txBody>
                  <a:tcPr anchor="ctr"/>
                </a:tc>
                <a:tc>
                  <a:txBody>
                    <a:bodyPr/>
                    <a:lstStyle/>
                    <a:p>
                      <a:r>
                        <a:rPr lang="en-US"/>
                        <a:t>Positive return policies enhance trust and loyalty.</a:t>
                      </a:r>
                    </a:p>
                  </a:txBody>
                  <a:tcPr anchor="ctr"/>
                </a:tc>
                <a:extLst>
                  <a:ext uri="{0D108BD9-81ED-4DB2-BD59-A6C34878D82A}">
                    <a16:rowId xmlns:a16="http://schemas.microsoft.com/office/drawing/2014/main" val="10001"/>
                  </a:ext>
                </a:extLst>
              </a:tr>
              <a:tr h="2192983">
                <a:tc>
                  <a:txBody>
                    <a:bodyPr/>
                    <a:lstStyle/>
                    <a:p>
                      <a:r>
                        <a:rPr lang="en-IN" sz="1600" dirty="0"/>
                        <a:t>4</a:t>
                      </a:r>
                    </a:p>
                  </a:txBody>
                  <a:tcPr marL="37072" marR="37072" marT="18536" marB="18536" anchor="ctr"/>
                </a:tc>
                <a:tc>
                  <a:txBody>
                    <a:bodyPr/>
                    <a:lstStyle/>
                    <a:p>
                      <a:r>
                        <a:rPr lang="en-IN"/>
                        <a:t>2020</a:t>
                      </a:r>
                    </a:p>
                  </a:txBody>
                  <a:tcPr anchor="ctr"/>
                </a:tc>
                <a:tc>
                  <a:txBody>
                    <a:bodyPr/>
                    <a:lstStyle/>
                    <a:p>
                      <a:r>
                        <a:rPr lang="en-IN" dirty="0"/>
                        <a:t>Li, H., &amp; Wang, J.</a:t>
                      </a:r>
                    </a:p>
                  </a:txBody>
                  <a:tcPr anchor="ctr"/>
                </a:tc>
                <a:tc>
                  <a:txBody>
                    <a:bodyPr/>
                    <a:lstStyle/>
                    <a:p>
                      <a:r>
                        <a:rPr lang="en-US"/>
                        <a:t>The role of logistics in e-commerce returns: A service quality perspective</a:t>
                      </a:r>
                    </a:p>
                  </a:txBody>
                  <a:tcPr anchor="ctr"/>
                </a:tc>
                <a:tc>
                  <a:txBody>
                    <a:bodyPr/>
                    <a:lstStyle/>
                    <a:p>
                      <a:r>
                        <a:rPr lang="en-US" dirty="0"/>
                        <a:t>Logistics quality improves return management effectiveness.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77854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13232" y="110719"/>
            <a:ext cx="4757270" cy="855197"/>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475" b="1" dirty="0">
                <a:latin typeface="Times New Roman" panose="02020603050405020304" pitchFamily="18" charset="0"/>
                <a:cs typeface="Times New Roman" panose="02020603050405020304" pitchFamily="18" charset="0"/>
              </a:rPr>
              <a:t>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itchFamily="18" charset="0"/>
              <a:cs typeface="Times New Roman" pitchFamily="18" charset="0"/>
            </a:endParaRPr>
          </a:p>
        </p:txBody>
      </p:sp>
      <p:sp>
        <p:nvSpPr>
          <p:cNvPr id="3" name="Rectangle 2"/>
          <p:cNvSpPr/>
          <p:nvPr/>
        </p:nvSpPr>
        <p:spPr>
          <a:xfrm>
            <a:off x="1092057" y="617896"/>
            <a:ext cx="7237928" cy="3376822"/>
          </a:xfrm>
          <a:prstGeom prst="rect">
            <a:avLst/>
          </a:prstGeom>
        </p:spPr>
        <p:txBody>
          <a:bodyPr wrap="square">
            <a:spAutoFit/>
          </a:bodyPr>
          <a:lstStyle/>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rPr>
              <a:t>In today’s competitive e-commerce landscape, managing returns and refunds efficiently is crucial for maintaining customer satisfaction and trust. This system addresses the common challenges faced by customers when requesting replacements for damaged products. By fostering seamless communication between customers, admins, and delivery personnel, the system streamlines the return process and enhances transparency. Additionally, features like order tracking and admin management of users and shipping points further improve logistics, ultimately elevating the overall customer experience and reinforcing confidence in the e-commerce ecosystem.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7511408"/>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1643</Words>
  <Application>Microsoft Office PowerPoint</Application>
  <PresentationFormat>On-screen Show (16:9)</PresentationFormat>
  <Paragraphs>151</Paragraphs>
  <Slides>22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Calibri</vt:lpstr>
      <vt:lpstr>Cambria</vt:lpstr>
      <vt:lpstr>Wingdings</vt:lpstr>
      <vt:lpstr>Calibri Light</vt:lpstr>
      <vt:lpstr>Bebas Neue</vt:lpstr>
      <vt:lpstr>Symbol</vt:lpstr>
      <vt:lpstr>Times New Roman</vt:lpstr>
      <vt:lpstr>Poppins Black</vt:lpstr>
      <vt:lpstr>Arial</vt:lpstr>
      <vt:lpstr>Office Theme</vt:lpstr>
      <vt:lpstr>Automated system for Material Return from Customer PSCS215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to Prepare for an Exam</dc:title>
  <dc:creator>Nagam Chenchulakshmi</dc:creator>
  <cp:lastModifiedBy>GUNDALA BHARATH KALYAN</cp:lastModifiedBy>
  <cp:revision>93</cp:revision>
  <dcterms:created xsi:type="dcterms:W3CDTF">2024-08-17T15:37:17Z</dcterms:created>
  <dcterms:modified xsi:type="dcterms:W3CDTF">2025-01-22T07:58:42Z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A3CB773200E643D59878B61E75C48E52_12</vt:lpwstr>
  </property>
  <property fmtid="{D5CDD505-2E9C-101B-9397-08002B2CF9AE}" pid="3" name="KSOProductBuildVer">
    <vt:lpwstr>1033-12.2.0.17119</vt:lpwstr>
  </property>
</Properties>
</file>