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8a686fda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8a686fda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48a686fda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Relationship Id="rId4" Type="http://schemas.openxmlformats.org/officeDocument/2006/relationships/image" Target="../media/image24.jpg"/><Relationship Id="rId5" Type="http://schemas.openxmlformats.org/officeDocument/2006/relationships/image" Target="../media/image22.jpg"/><Relationship Id="rId6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2358414"/>
            <a:ext cx="6413500" cy="29865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rPr lang="en-US" sz="2700"/>
              <a:t>Study of Divergence of Mammalian Genomes </a:t>
            </a:r>
            <a:br>
              <a:rPr lang="en-US" sz="2700"/>
            </a:br>
            <a:br>
              <a:rPr lang="en-US" sz="2700"/>
            </a:br>
            <a:r>
              <a:rPr lang="en-US" sz="2700"/>
              <a:t> David Bierc</a:t>
            </a:r>
            <a:br>
              <a:rPr lang="en-US" sz="2700"/>
            </a:br>
            <a:r>
              <a:rPr lang="en-US" sz="2700"/>
              <a:t>Vamsi Chunduri</a:t>
            </a:r>
            <a:br>
              <a:rPr lang="en-US" sz="2700"/>
            </a:br>
            <a:r>
              <a:rPr lang="en-US" sz="2700"/>
              <a:t>Ashton Dsouza</a:t>
            </a:r>
            <a:br>
              <a:rPr lang="en-US" sz="2700"/>
            </a:br>
            <a:br>
              <a:rPr lang="en-US" sz="2700"/>
            </a:br>
            <a:endParaRPr sz="2700"/>
          </a:p>
        </p:txBody>
      </p:sp>
      <p:sp>
        <p:nvSpPr>
          <p:cNvPr id="89" name="Google Shape;89;p13"/>
          <p:cNvSpPr/>
          <p:nvPr/>
        </p:nvSpPr>
        <p:spPr>
          <a:xfrm>
            <a:off x="0" y="0"/>
            <a:ext cx="8663110" cy="2130951"/>
          </a:xfrm>
          <a:custGeom>
            <a:rect b="b" l="l" r="r" t="t"/>
            <a:pathLst>
              <a:path extrusionOk="0" h="2130951" w="8663110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NA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4354" y="643467"/>
            <a:ext cx="2624667" cy="26246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-1" y="4683319"/>
            <a:ext cx="6516874" cy="2174681"/>
          </a:xfrm>
          <a:custGeom>
            <a:rect b="b" l="l" r="r" t="t"/>
            <a:pathLst>
              <a:path extrusionOk="0" h="2174681" w="6516874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NA"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549" y="3589866"/>
            <a:ext cx="2627311" cy="262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Problem 4 (Overlapping regions)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How should overlapping exons be counted?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Our solution, just count everything that was given.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Why? Because I couldn’t find a justifiable reason to remove overlaps or combine the 3 overlaps into one string. Also not sure what effect it would have on data results.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305" y="2534653"/>
            <a:ext cx="11101137" cy="1299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5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Results. 1) Substitution Rate</a:t>
            </a:r>
            <a:endParaRPr/>
          </a:p>
        </p:txBody>
      </p:sp>
      <p:pic>
        <p:nvPicPr>
          <p:cNvPr descr="A picture containing object&#10;&#10;Description automatically generated"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313298"/>
            <a:ext cx="7371739" cy="39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4C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2) Ti / Tv Ratio	</a:t>
            </a:r>
            <a:endParaRPr/>
          </a:p>
        </p:txBody>
      </p:sp>
      <p:pic>
        <p:nvPicPr>
          <p:cNvPr descr="A close up of a device&#10;&#10;Description automatically generated" id="201" name="Google Shape;2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499612"/>
            <a:ext cx="7350049" cy="38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F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3) Gap Rate	</a:t>
            </a:r>
            <a:endParaRPr/>
          </a:p>
        </p:txBody>
      </p:sp>
      <p:pic>
        <p:nvPicPr>
          <p:cNvPr descr="A screenshot of a cell phone&#10;&#10;Description automatically generated"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2027" y="1313298"/>
            <a:ext cx="8021337" cy="421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A screenshot of a social media post&#10;&#10;Description automatically generated" id="214" name="Google Shape;214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88" y="3429000"/>
            <a:ext cx="5697610" cy="3233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03" y="3455087"/>
            <a:ext cx="6117676" cy="32073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automatically generated" id="216" name="Google Shape;21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7988" y="122483"/>
            <a:ext cx="5697610" cy="3110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17" name="Google Shape;21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403" y="136435"/>
            <a:ext cx="6117676" cy="311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outdoor&#10;&#10;Description automatically generated" id="222" name="Google Shape;22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476" y="1772240"/>
            <a:ext cx="6179829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automatically generated" id="223" name="Google Shape;22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95" y="1772240"/>
            <a:ext cx="570321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social media post&#10;&#10;Description automatically generated"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300" y="146116"/>
            <a:ext cx="5633924" cy="335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automatically generated" id="229" name="Google Shape;22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6120" y="3728535"/>
            <a:ext cx="5538580" cy="31294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230" name="Google Shape;23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300" y="3728535"/>
            <a:ext cx="5633924" cy="31294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social media post&#10;&#10;Description automatically generated" id="231" name="Google Shape;23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96120" y="146116"/>
            <a:ext cx="553858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FEFEFE"/>
          </a:solidFill>
          <a:ln cap="flat" cmpd="thinThick" w="1746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 of ACGT Ratios</a:t>
            </a:r>
            <a:endParaRPr/>
          </a:p>
        </p:txBody>
      </p:sp>
      <p:pic>
        <p:nvPicPr>
          <p:cNvPr descr="A screenshot of a cell phone&#10;&#10;Description automatically generated" id="238" name="Google Shape;2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127082"/>
            <a:ext cx="7188199" cy="460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/>
        </p:nvSpPr>
        <p:spPr>
          <a:xfrm>
            <a:off x="3895500" y="2794500"/>
            <a:ext cx="52998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3F3F3"/>
                </a:solidFill>
              </a:rPr>
              <a:t>Any Questions?</a:t>
            </a:r>
            <a:endParaRPr sz="4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094105" y="802955"/>
            <a:ext cx="4977976" cy="1761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Aim</a:t>
            </a:r>
            <a:r>
              <a:rPr lang="en-US">
                <a:solidFill>
                  <a:srgbClr val="000000"/>
                </a:solidFill>
              </a:rPr>
              <a:t>	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090574" y="2421682"/>
            <a:ext cx="4977578" cy="363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i="1" lang="en-US" sz="2000"/>
              <a:t>The divergence between primates/humans and the following species.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Dog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Mouse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Chimp</a:t>
            </a:r>
            <a:endParaRPr/>
          </a:p>
        </p:txBody>
      </p:sp>
      <p:pic>
        <p:nvPicPr>
          <p:cNvPr descr="Rat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53" y="1629089"/>
            <a:ext cx="4725061" cy="362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Gene Structure</a:t>
            </a:r>
            <a:endParaRPr/>
          </a:p>
        </p:txBody>
      </p:sp>
      <p:pic>
        <p:nvPicPr>
          <p:cNvPr descr="A close up of a map&#10;&#10;Description automatically generated" id="105" name="Google Shape;10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67" y="2720662"/>
            <a:ext cx="5455917" cy="3409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&#10;&#10;Description automatically generated"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5073" y="2904800"/>
            <a:ext cx="5455917" cy="3041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Project Description</a:t>
            </a: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1398000" y="1176249"/>
            <a:ext cx="9443174" cy="4849580"/>
            <a:chOff x="559800" y="638921"/>
            <a:chExt cx="9443174" cy="4849580"/>
          </a:xfrm>
        </p:grpSpPr>
        <p:sp>
          <p:nvSpPr>
            <p:cNvPr id="114" name="Google Shape;114;p16"/>
            <p:cNvSpPr/>
            <p:nvPr/>
          </p:nvSpPr>
          <p:spPr>
            <a:xfrm>
              <a:off x="559800" y="638921"/>
              <a:ext cx="1512000" cy="15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59800" y="2359453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559800" y="2359453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Compute the substitution rate, T</a:t>
              </a:r>
              <a:r>
                <a:rPr b="1" i="1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/T</a:t>
              </a:r>
              <a:r>
                <a:rPr b="1" i="1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 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ratio, gap rate and length frequencies </a:t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59800" y="3104445"/>
              <a:ext cx="4320000" cy="2384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68664" y="3595365"/>
              <a:ext cx="1512000" cy="1512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5682974" y="980133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682974" y="980133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 the following regions:</a:t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5447275" y="2425799"/>
              <a:ext cx="4320000" cy="2384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5447275" y="2425799"/>
              <a:ext cx="4320000" cy="23840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1) Intergenic regions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2) Introns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3) Exons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4) Coding regions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5) 5’ UTRs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6) 3’ UTRs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7) Promotors (considering 100, 200, 400, and 800 bases before  first exon.)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File structure</a:t>
            </a:r>
            <a:endParaRPr/>
          </a:p>
        </p:txBody>
      </p:sp>
      <p:pic>
        <p:nvPicPr>
          <p:cNvPr id="128" name="Google Shape;12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16668" t="0"/>
          <a:stretch/>
        </p:blipFill>
        <p:spPr>
          <a:xfrm>
            <a:off x="629089" y="2569344"/>
            <a:ext cx="11066756" cy="85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42758" t="0"/>
          <a:stretch/>
        </p:blipFill>
        <p:spPr>
          <a:xfrm>
            <a:off x="629089" y="4288656"/>
            <a:ext cx="9424386" cy="72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838200" y="3706260"/>
            <a:ext cx="941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Maf File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838199" y="1905038"/>
            <a:ext cx="10724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Known Gene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01099" y="1396289"/>
            <a:ext cx="490628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Programming Approach  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05543" y="2871982"/>
            <a:ext cx="5006336" cy="318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Create Region class from Known genes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Construct an array of Regions to use as a </a:t>
            </a:r>
            <a:r>
              <a:rPr lang="en-US" sz="1800"/>
              <a:t>lookup</a:t>
            </a:r>
            <a:r>
              <a:rPr lang="en-US" sz="1800"/>
              <a:t> table (sort by txStart)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Look at .maf string pair and see if any of the regions overlap the area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Run calculations on proper areas looked up (exons, promotors, introns, intergenic, </a:t>
            </a:r>
            <a:r>
              <a:rPr lang="en-US" sz="1800"/>
              <a:t>utr 3</a:t>
            </a:r>
            <a:r>
              <a:rPr lang="en-US" sz="1800"/>
              <a:t>, utr 5, and coding regions)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Print and analyze results</a:t>
            </a:r>
            <a:endParaRPr sz="1800"/>
          </a:p>
        </p:txBody>
      </p:sp>
      <p:sp>
        <p:nvSpPr>
          <p:cNvPr id="138" name="Google Shape;138;p18"/>
          <p:cNvSpPr/>
          <p:nvPr/>
        </p:nvSpPr>
        <p:spPr>
          <a:xfrm>
            <a:off x="6019218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6167846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332" y="286808"/>
            <a:ext cx="3562560" cy="481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Problems E</a:t>
            </a:r>
            <a:r>
              <a:rPr lang="en-US"/>
              <a:t>ncountered (Lengths)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1103312" y="2027519"/>
            <a:ext cx="8946541" cy="855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Length, Human sequence = 601 (only characters in sequence</a:t>
            </a:r>
            <a:endParaRPr/>
          </a:p>
          <a:p>
            <a:pPr indent="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65"/>
              <a:buNone/>
            </a:pPr>
            <a:r>
              <a:rPr lang="en-US" sz="1665"/>
              <a:t>Sequence Length in program = 622 (expanded with gaps to align properly)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90"/>
              <a:buNone/>
            </a:pPr>
            <a:r>
              <a:t/>
            </a:r>
            <a:endParaRPr sz="2590"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800" y="2882900"/>
            <a:ext cx="9105900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1103311" y="4437942"/>
            <a:ext cx="8946541" cy="1518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</a:pPr>
            <a:r>
              <a:rPr b="0" i="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solution, cut all gaps from the human sequence while also cutting the other sequence in the same position.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oto Sans Symbols"/>
              <a:buChar char="▶"/>
            </a:pPr>
            <a:r>
              <a:rPr b="0" i="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do this because we are using the known human gene text file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flipH="1" rot="10800000">
            <a:off x="-1" y="-1"/>
            <a:ext cx="4403709" cy="6858001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20"/>
          <p:cNvGrpSpPr/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5" name="Google Shape;155;p2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6" name="Google Shape;156;p2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7" name="Google Shape;157;p2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8" name="Google Shape;158;p2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</p:sp>
        <p:sp>
          <p:nvSpPr>
            <p:cNvPr id="159" name="Google Shape;159;p2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</p:sp>
        <p:sp>
          <p:nvSpPr>
            <p:cNvPr id="160" name="Google Shape;160;p2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61" name="Google Shape;161;p20"/>
          <p:cNvSpPr txBox="1"/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Problem 2 (strand +/-)</a:t>
            </a:r>
            <a:endParaRPr/>
          </a:p>
        </p:txBody>
      </p:sp>
      <p:grpSp>
        <p:nvGrpSpPr>
          <p:cNvPr id="162" name="Google Shape;162;p20"/>
          <p:cNvGrpSpPr/>
          <p:nvPr/>
        </p:nvGrpSpPr>
        <p:grpSpPr>
          <a:xfrm>
            <a:off x="5010150" y="685800"/>
            <a:ext cx="6492875" cy="5105400"/>
            <a:chOff x="0" y="0"/>
            <a:chExt cx="6492875" cy="5105400"/>
          </a:xfrm>
        </p:grpSpPr>
        <p:cxnSp>
          <p:nvCxnSpPr>
            <p:cNvPr id="163" name="Google Shape;163;p20"/>
            <p:cNvCxnSpPr/>
            <p:nvPr/>
          </p:nvCxnSpPr>
          <p:spPr>
            <a:xfrm>
              <a:off x="0" y="0"/>
              <a:ext cx="6492875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4" name="Google Shape;164;p20"/>
            <p:cNvSpPr/>
            <p:nvPr/>
          </p:nvSpPr>
          <p:spPr>
            <a:xfrm>
              <a:off x="0" y="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0" y="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 inversions or mismatches of sequence segments effect calculation?</a:t>
              </a:r>
              <a:endParaRPr/>
            </a:p>
          </p:txBody>
        </p:sp>
        <p:cxnSp>
          <p:nvCxnSpPr>
            <p:cNvPr id="166" name="Google Shape;166;p20"/>
            <p:cNvCxnSpPr/>
            <p:nvPr/>
          </p:nvCxnSpPr>
          <p:spPr>
            <a:xfrm>
              <a:off x="0" y="1276350"/>
              <a:ext cx="6492875" cy="0"/>
            </a:xfrm>
            <a:prstGeom prst="straightConnector1">
              <a:avLst/>
            </a:prstGeom>
            <a:solidFill>
              <a:srgbClr val="A8A8A8"/>
            </a:solidFill>
            <a:ln cap="flat" cmpd="sng" w="1270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20"/>
            <p:cNvSpPr/>
            <p:nvPr/>
          </p:nvSpPr>
          <p:spPr>
            <a:xfrm>
              <a:off x="0" y="127635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0" y="127635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Both files .maf and Knowngene.txt had strand info with all cases ++,+-,-+,--</a:t>
              </a:r>
              <a:endParaRPr/>
            </a:p>
          </p:txBody>
        </p:sp>
        <p:cxnSp>
          <p:nvCxnSpPr>
            <p:cNvPr id="169" name="Google Shape;169;p20"/>
            <p:cNvCxnSpPr/>
            <p:nvPr/>
          </p:nvCxnSpPr>
          <p:spPr>
            <a:xfrm>
              <a:off x="0" y="2552700"/>
              <a:ext cx="6492875" cy="0"/>
            </a:xfrm>
            <a:prstGeom prst="straightConnector1">
              <a:avLst/>
            </a:prstGeom>
            <a:solidFill>
              <a:srgbClr val="9F9F9F"/>
            </a:solidFill>
            <a:ln cap="flat" cmpd="sng" w="12700">
              <a:solidFill>
                <a:srgbClr val="9F9F9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0" name="Google Shape;170;p20"/>
            <p:cNvSpPr/>
            <p:nvPr/>
          </p:nvSpPr>
          <p:spPr>
            <a:xfrm>
              <a:off x="0" y="255270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0" y="255270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Our solution, we just did the calculation for each position completely ignoring strand (+/-).</a:t>
              </a:r>
              <a:endParaRPr/>
            </a:p>
          </p:txBody>
        </p:sp>
        <p:cxnSp>
          <p:nvCxnSpPr>
            <p:cNvPr id="172" name="Google Shape;172;p20"/>
            <p:cNvCxnSpPr/>
            <p:nvPr/>
          </p:nvCxnSpPr>
          <p:spPr>
            <a:xfrm>
              <a:off x="0" y="3829050"/>
              <a:ext cx="6492875" cy="0"/>
            </a:xfrm>
            <a:prstGeom prst="straightConnector1">
              <a:avLst/>
            </a:prstGeom>
            <a:solidFill>
              <a:srgbClr val="969696"/>
            </a:solidFill>
            <a:ln cap="flat" cmpd="sng" w="12700">
              <a:solidFill>
                <a:srgbClr val="96969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20"/>
            <p:cNvSpPr/>
            <p:nvPr/>
          </p:nvSpPr>
          <p:spPr>
            <a:xfrm>
              <a:off x="0" y="382905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0" y="3829050"/>
              <a:ext cx="6492875" cy="12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n-US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Why because we were on a time crunch.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Problem 3 (region to region)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How should separated exons be calculated when separated?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    Example for an Exon case: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    </a:t>
            </a:r>
            <a:r>
              <a:rPr lang="en-US">
                <a:solidFill>
                  <a:srgbClr val="FFC000"/>
                </a:solidFill>
              </a:rPr>
              <a:t>Region:		Exon 1:        	Intron:            Exon 2: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    </a:t>
            </a:r>
            <a:r>
              <a:rPr lang="en-US">
                <a:solidFill>
                  <a:srgbClr val="00B050"/>
                </a:solidFill>
              </a:rPr>
              <a:t>Species 1:</a:t>
            </a:r>
            <a:r>
              <a:rPr lang="en-US"/>
              <a:t>    ACTG-          	AGCT             -GTCA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    </a:t>
            </a:r>
            <a:r>
              <a:rPr lang="en-US">
                <a:solidFill>
                  <a:srgbClr val="00B050"/>
                </a:solidFill>
              </a:rPr>
              <a:t>Species 2:</a:t>
            </a:r>
            <a:r>
              <a:rPr lang="en-US"/>
              <a:t>    GTCAC          	GGGG           CCAAA                            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Would you calculate Exon1 and Exon2 together or separate?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Seems to only </a:t>
            </a:r>
            <a:r>
              <a:rPr lang="en-US"/>
              <a:t>affect</a:t>
            </a:r>
            <a:r>
              <a:rPr lang="en-US"/>
              <a:t> the gap lengths and counts.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Our solution, just run calculations all separate.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Why? Because running out of time and simpler to code for us.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