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9" r:id="rId3"/>
    <p:sldId id="257" r:id="rId4"/>
    <p:sldId id="288" r:id="rId5"/>
    <p:sldId id="258" r:id="rId6"/>
    <p:sldId id="260" r:id="rId7"/>
    <p:sldId id="279" r:id="rId8"/>
    <p:sldId id="262" r:id="rId9"/>
    <p:sldId id="273" r:id="rId10"/>
    <p:sldId id="281" r:id="rId11"/>
    <p:sldId id="283" r:id="rId12"/>
    <p:sldId id="285" r:id="rId13"/>
    <p:sldId id="272" r:id="rId14"/>
    <p:sldId id="284" r:id="rId15"/>
    <p:sldId id="292" r:id="rId16"/>
    <p:sldId id="275" r:id="rId17"/>
    <p:sldId id="276" r:id="rId18"/>
    <p:sldId id="277" r:id="rId19"/>
    <p:sldId id="278" r:id="rId20"/>
    <p:sldId id="286" r:id="rId21"/>
    <p:sldId id="287" r:id="rId22"/>
    <p:sldId id="289" r:id="rId23"/>
    <p:sldId id="280" r:id="rId24"/>
    <p:sldId id="282" r:id="rId25"/>
    <p:sldId id="290" r:id="rId26"/>
    <p:sldId id="291" r:id="rId27"/>
    <p:sldId id="270" r:id="rId28"/>
    <p:sldId id="271"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FF9900"/>
    <a:srgbClr val="D99B01"/>
    <a:srgbClr val="FF66CC"/>
    <a:srgbClr val="FF67AC"/>
    <a:srgbClr val="CC0099"/>
    <a:srgbClr val="FFDC47"/>
    <a:srgbClr val="5EEC3C"/>
    <a:srgbClr val="CC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0"/>
    <p:restoredTop sz="94674"/>
  </p:normalViewPr>
  <p:slideViewPr>
    <p:cSldViewPr>
      <p:cViewPr varScale="1">
        <p:scale>
          <a:sx n="165" d="100"/>
          <a:sy n="165" d="100"/>
        </p:scale>
        <p:origin x="752" y="-4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Author Evolution </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
          <c:y val="0.11786505670074841"/>
          <c:w val="0.93422916666666667"/>
          <c:h val="0.69034684199852347"/>
        </c:manualLayout>
      </c:layout>
      <c:lineChart>
        <c:grouping val="standard"/>
        <c:varyColors val="0"/>
        <c:ser>
          <c:idx val="0"/>
          <c:order val="0"/>
          <c:tx>
            <c:strRef>
              <c:f>Sheet1!$B$1</c:f>
              <c:strCache>
                <c:ptCount val="1"/>
                <c:pt idx="0">
                  <c:v>Declining</c:v>
                </c:pt>
              </c:strCache>
            </c:strRef>
          </c:tx>
          <c:spPr>
            <a:ln w="34925" cap="rnd">
              <a:solidFill>
                <a:schemeClr val="accent1"/>
              </a:solidFill>
              <a:round/>
            </a:ln>
            <a:effectLst>
              <a:outerShdw blurRad="63500" dist="38100" dir="5400000" rotWithShape="0">
                <a:srgbClr val="000000">
                  <a:alpha val="6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lt1">
                          <a:lumMod val="95000"/>
                          <a:alpha val="54000"/>
                        </a:schemeClr>
                      </a:solidFill>
                      <a:round/>
                    </a:ln>
                    <a:effectLst/>
                  </c:spPr>
                </c15:leaderLines>
              </c:ext>
            </c:extLst>
          </c:dLbls>
          <c:cat>
            <c:numRef>
              <c:f>Sheet1!$A$2:$A$5</c:f>
              <c:numCache>
                <c:formatCode>General</c:formatCode>
                <c:ptCount val="4"/>
                <c:pt idx="0">
                  <c:v>1995</c:v>
                </c:pt>
                <c:pt idx="1">
                  <c:v>1997</c:v>
                </c:pt>
                <c:pt idx="2">
                  <c:v>1999</c:v>
                </c:pt>
                <c:pt idx="3">
                  <c:v>2001</c:v>
                </c:pt>
              </c:numCache>
            </c:numRef>
          </c:cat>
          <c:val>
            <c:numRef>
              <c:f>Sheet1!$B$2:$B$5</c:f>
              <c:numCache>
                <c:formatCode>General</c:formatCode>
                <c:ptCount val="4"/>
                <c:pt idx="0">
                  <c:v>2</c:v>
                </c:pt>
                <c:pt idx="1">
                  <c:v>1.5</c:v>
                </c:pt>
                <c:pt idx="2">
                  <c:v>1</c:v>
                </c:pt>
                <c:pt idx="3">
                  <c:v>0</c:v>
                </c:pt>
              </c:numCache>
            </c:numRef>
          </c:val>
          <c:smooth val="0"/>
          <c:extLst>
            <c:ext xmlns:c16="http://schemas.microsoft.com/office/drawing/2014/chart" uri="{C3380CC4-5D6E-409C-BE32-E72D297353CC}">
              <c16:uniqueId val="{00000000-3E13-9145-999B-753AB6E273B4}"/>
            </c:ext>
          </c:extLst>
        </c:ser>
        <c:ser>
          <c:idx val="1"/>
          <c:order val="1"/>
          <c:tx>
            <c:strRef>
              <c:f>Sheet1!$C$1</c:f>
              <c:strCache>
                <c:ptCount val="1"/>
                <c:pt idx="0">
                  <c:v>Stable</c:v>
                </c:pt>
              </c:strCache>
            </c:strRef>
          </c:tx>
          <c:spPr>
            <a:ln w="34925" cap="rnd">
              <a:solidFill>
                <a:schemeClr val="accent2"/>
              </a:solidFill>
              <a:round/>
            </a:ln>
            <a:effectLst>
              <a:outerShdw blurRad="63500" dist="38100" dir="5400000" rotWithShape="0">
                <a:srgbClr val="000000">
                  <a:alpha val="6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lt1">
                          <a:lumMod val="95000"/>
                          <a:alpha val="54000"/>
                        </a:schemeClr>
                      </a:solidFill>
                      <a:round/>
                    </a:ln>
                    <a:effectLst/>
                  </c:spPr>
                </c15:leaderLines>
              </c:ext>
            </c:extLst>
          </c:dLbls>
          <c:cat>
            <c:numRef>
              <c:f>Sheet1!$A$2:$A$5</c:f>
              <c:numCache>
                <c:formatCode>General</c:formatCode>
                <c:ptCount val="4"/>
                <c:pt idx="0">
                  <c:v>1995</c:v>
                </c:pt>
                <c:pt idx="1">
                  <c:v>1997</c:v>
                </c:pt>
                <c:pt idx="2">
                  <c:v>1999</c:v>
                </c:pt>
                <c:pt idx="3">
                  <c:v>2001</c:v>
                </c:pt>
              </c:numCache>
            </c:numRef>
          </c:cat>
          <c:val>
            <c:numRef>
              <c:f>Sheet1!$C$2:$C$5</c:f>
              <c:numCache>
                <c:formatCode>General</c:formatCode>
                <c:ptCount val="4"/>
                <c:pt idx="0">
                  <c:v>2.4</c:v>
                </c:pt>
                <c:pt idx="1">
                  <c:v>3.4</c:v>
                </c:pt>
                <c:pt idx="2">
                  <c:v>4.8</c:v>
                </c:pt>
                <c:pt idx="3">
                  <c:v>6</c:v>
                </c:pt>
              </c:numCache>
            </c:numRef>
          </c:val>
          <c:smooth val="0"/>
          <c:extLst>
            <c:ext xmlns:c16="http://schemas.microsoft.com/office/drawing/2014/chart" uri="{C3380CC4-5D6E-409C-BE32-E72D297353CC}">
              <c16:uniqueId val="{00000001-3E13-9145-999B-753AB6E273B4}"/>
            </c:ext>
          </c:extLst>
        </c:ser>
        <c:ser>
          <c:idx val="2"/>
          <c:order val="2"/>
          <c:tx>
            <c:strRef>
              <c:f>Sheet1!$D$1</c:f>
              <c:strCache>
                <c:ptCount val="1"/>
                <c:pt idx="0">
                  <c:v>Rising star</c:v>
                </c:pt>
              </c:strCache>
            </c:strRef>
          </c:tx>
          <c:spPr>
            <a:ln w="34925" cap="rnd">
              <a:solidFill>
                <a:schemeClr val="accent3"/>
              </a:solidFill>
              <a:round/>
            </a:ln>
            <a:effectLst>
              <a:outerShdw blurRad="63500" dist="38100" dir="5400000" rotWithShape="0">
                <a:srgbClr val="000000">
                  <a:alpha val="6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lt1">
                          <a:lumMod val="95000"/>
                          <a:alpha val="54000"/>
                        </a:schemeClr>
                      </a:solidFill>
                      <a:round/>
                    </a:ln>
                    <a:effectLst/>
                  </c:spPr>
                </c15:leaderLines>
              </c:ext>
            </c:extLst>
          </c:dLbls>
          <c:cat>
            <c:numRef>
              <c:f>Sheet1!$A$2:$A$5</c:f>
              <c:numCache>
                <c:formatCode>General</c:formatCode>
                <c:ptCount val="4"/>
                <c:pt idx="0">
                  <c:v>1995</c:v>
                </c:pt>
                <c:pt idx="1">
                  <c:v>1997</c:v>
                </c:pt>
                <c:pt idx="2">
                  <c:v>1999</c:v>
                </c:pt>
                <c:pt idx="3">
                  <c:v>2001</c:v>
                </c:pt>
              </c:numCache>
            </c:numRef>
          </c:cat>
          <c:val>
            <c:numRef>
              <c:f>Sheet1!$D$2:$D$5</c:f>
              <c:numCache>
                <c:formatCode>General</c:formatCode>
                <c:ptCount val="4"/>
                <c:pt idx="0">
                  <c:v>6</c:v>
                </c:pt>
                <c:pt idx="1">
                  <c:v>7</c:v>
                </c:pt>
                <c:pt idx="2">
                  <c:v>7</c:v>
                </c:pt>
                <c:pt idx="3">
                  <c:v>7</c:v>
                </c:pt>
              </c:numCache>
            </c:numRef>
          </c:val>
          <c:smooth val="0"/>
          <c:extLst>
            <c:ext xmlns:c16="http://schemas.microsoft.com/office/drawing/2014/chart" uri="{C3380CC4-5D6E-409C-BE32-E72D297353CC}">
              <c16:uniqueId val="{00000002-3E13-9145-999B-753AB6E273B4}"/>
            </c:ext>
          </c:extLst>
        </c:ser>
        <c:ser>
          <c:idx val="3"/>
          <c:order val="3"/>
          <c:tx>
            <c:strRef>
              <c:f>Sheet1!$E$1</c:f>
              <c:strCache>
                <c:ptCount val="1"/>
                <c:pt idx="0">
                  <c:v>Established</c:v>
                </c:pt>
              </c:strCache>
            </c:strRef>
          </c:tx>
          <c:spPr>
            <a:ln w="34925" cap="rnd">
              <a:solidFill>
                <a:schemeClr val="accent4"/>
              </a:solidFill>
              <a:round/>
            </a:ln>
            <a:effectLst>
              <a:outerShdw blurRad="63500" dist="38100" dir="5400000" rotWithShape="0">
                <a:srgbClr val="000000">
                  <a:alpha val="6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lt1">
                          <a:lumMod val="95000"/>
                          <a:alpha val="54000"/>
                        </a:schemeClr>
                      </a:solidFill>
                      <a:round/>
                    </a:ln>
                    <a:effectLst/>
                  </c:spPr>
                </c15:leaderLines>
              </c:ext>
            </c:extLst>
          </c:dLbls>
          <c:cat>
            <c:numRef>
              <c:f>Sheet1!$A$2:$A$5</c:f>
              <c:numCache>
                <c:formatCode>General</c:formatCode>
                <c:ptCount val="4"/>
                <c:pt idx="0">
                  <c:v>1995</c:v>
                </c:pt>
                <c:pt idx="1">
                  <c:v>1997</c:v>
                </c:pt>
                <c:pt idx="2">
                  <c:v>1999</c:v>
                </c:pt>
                <c:pt idx="3">
                  <c:v>2001</c:v>
                </c:pt>
              </c:numCache>
            </c:numRef>
          </c:cat>
          <c:val>
            <c:numRef>
              <c:f>Sheet1!$E$2:$E$5</c:f>
              <c:numCache>
                <c:formatCode>General</c:formatCode>
                <c:ptCount val="4"/>
                <c:pt idx="0">
                  <c:v>2</c:v>
                </c:pt>
                <c:pt idx="1">
                  <c:v>2</c:v>
                </c:pt>
                <c:pt idx="2">
                  <c:v>2</c:v>
                </c:pt>
                <c:pt idx="3">
                  <c:v>2</c:v>
                </c:pt>
              </c:numCache>
            </c:numRef>
          </c:val>
          <c:smooth val="0"/>
          <c:extLst>
            <c:ext xmlns:c16="http://schemas.microsoft.com/office/drawing/2014/chart" uri="{C3380CC4-5D6E-409C-BE32-E72D297353CC}">
              <c16:uniqueId val="{00000003-3E13-9145-999B-753AB6E273B4}"/>
            </c:ext>
          </c:extLst>
        </c:ser>
        <c:dLbls>
          <c:dLblPos val="ctr"/>
          <c:showLegendKey val="0"/>
          <c:showVal val="1"/>
          <c:showCatName val="0"/>
          <c:showSerName val="0"/>
          <c:showPercent val="0"/>
          <c:showBubbleSize val="0"/>
        </c:dLbls>
        <c:smooth val="0"/>
        <c:axId val="834457536"/>
        <c:axId val="834459176"/>
      </c:lineChart>
      <c:catAx>
        <c:axId val="834457536"/>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34459176"/>
        <c:crosses val="autoZero"/>
        <c:auto val="1"/>
        <c:lblAlgn val="ctr"/>
        <c:lblOffset val="100"/>
        <c:noMultiLvlLbl val="0"/>
      </c:catAx>
      <c:valAx>
        <c:axId val="8344591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34457536"/>
        <c:crosses val="autoZero"/>
        <c:crossBetween val="between"/>
      </c:valAx>
      <c:spPr>
        <a:noFill/>
        <a:ln>
          <a:noFill/>
        </a:ln>
        <a:effectLst/>
      </c:spPr>
    </c:plotArea>
    <c:legend>
      <c:legendPos val="b"/>
      <c:layout>
        <c:manualLayout>
          <c:xMode val="edge"/>
          <c:yMode val="edge"/>
          <c:x val="0.30094520997375324"/>
          <c:y val="0.88311592300962383"/>
          <c:w val="0.38352624671916008"/>
          <c:h val="0.1039211140274132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c:f>
              <c:strCache>
                <c:ptCount val="1"/>
                <c:pt idx="0">
                  <c:v>Multinimial NB</c:v>
                </c:pt>
              </c:strCache>
            </c:strRef>
          </c:cat>
          <c:val>
            <c:numRef>
              <c:f>Sheet1!$B$2</c:f>
              <c:numCache>
                <c:formatCode>General</c:formatCode>
                <c:ptCount val="1"/>
                <c:pt idx="0">
                  <c:v>0.79300000000000004</c:v>
                </c:pt>
              </c:numCache>
            </c:numRef>
          </c:val>
          <c:extLst>
            <c:ext xmlns:c16="http://schemas.microsoft.com/office/drawing/2014/chart" uri="{C3380CC4-5D6E-409C-BE32-E72D297353CC}">
              <c16:uniqueId val="{00000000-9E90-ED47-AF22-C183077BC77F}"/>
            </c:ext>
          </c:extLst>
        </c:ser>
        <c:ser>
          <c:idx val="1"/>
          <c:order val="1"/>
          <c:tx>
            <c:strRef>
              <c:f>Sheet1!$C$1</c:f>
              <c:strCache>
                <c:ptCount val="1"/>
                <c:pt idx="0">
                  <c:v>Precision</c:v>
                </c:pt>
              </c:strCache>
            </c:strRef>
          </c:tx>
          <c:spPr>
            <a:solidFill>
              <a:schemeClr val="accent2"/>
            </a:solidFill>
            <a:ln>
              <a:noFill/>
            </a:ln>
            <a:effectLst/>
          </c:spPr>
          <c:invertIfNegative val="0"/>
          <c:cat>
            <c:strRef>
              <c:f>Sheet1!$A$2</c:f>
              <c:strCache>
                <c:ptCount val="1"/>
                <c:pt idx="0">
                  <c:v>Multinimial NB</c:v>
                </c:pt>
              </c:strCache>
            </c:strRef>
          </c:cat>
          <c:val>
            <c:numRef>
              <c:f>Sheet1!$C$2</c:f>
              <c:numCache>
                <c:formatCode>General</c:formatCode>
                <c:ptCount val="1"/>
                <c:pt idx="0">
                  <c:v>0.72699999999999998</c:v>
                </c:pt>
              </c:numCache>
            </c:numRef>
          </c:val>
          <c:extLst>
            <c:ext xmlns:c16="http://schemas.microsoft.com/office/drawing/2014/chart" uri="{C3380CC4-5D6E-409C-BE32-E72D297353CC}">
              <c16:uniqueId val="{00000001-9E90-ED47-AF22-C183077BC77F}"/>
            </c:ext>
          </c:extLst>
        </c:ser>
        <c:ser>
          <c:idx val="2"/>
          <c:order val="2"/>
          <c:tx>
            <c:strRef>
              <c:f>Sheet1!$D$1</c:f>
              <c:strCache>
                <c:ptCount val="1"/>
                <c:pt idx="0">
                  <c:v>Recall</c:v>
                </c:pt>
              </c:strCache>
            </c:strRef>
          </c:tx>
          <c:spPr>
            <a:solidFill>
              <a:schemeClr val="accent3"/>
            </a:solidFill>
            <a:ln>
              <a:noFill/>
            </a:ln>
            <a:effectLst/>
          </c:spPr>
          <c:invertIfNegative val="0"/>
          <c:cat>
            <c:strRef>
              <c:f>Sheet1!$A$2</c:f>
              <c:strCache>
                <c:ptCount val="1"/>
                <c:pt idx="0">
                  <c:v>Multinimial NB</c:v>
                </c:pt>
              </c:strCache>
            </c:strRef>
          </c:cat>
          <c:val>
            <c:numRef>
              <c:f>Sheet1!$D$2</c:f>
              <c:numCache>
                <c:formatCode>General</c:formatCode>
                <c:ptCount val="1"/>
                <c:pt idx="0">
                  <c:v>0.71299999999999997</c:v>
                </c:pt>
              </c:numCache>
            </c:numRef>
          </c:val>
          <c:extLst>
            <c:ext xmlns:c16="http://schemas.microsoft.com/office/drawing/2014/chart" uri="{C3380CC4-5D6E-409C-BE32-E72D297353CC}">
              <c16:uniqueId val="{00000002-9E90-ED47-AF22-C183077BC77F}"/>
            </c:ext>
          </c:extLst>
        </c:ser>
        <c:ser>
          <c:idx val="3"/>
          <c:order val="3"/>
          <c:tx>
            <c:strRef>
              <c:f>Sheet1!$E$1</c:f>
              <c:strCache>
                <c:ptCount val="1"/>
                <c:pt idx="0">
                  <c:v>F1</c:v>
                </c:pt>
              </c:strCache>
            </c:strRef>
          </c:tx>
          <c:spPr>
            <a:solidFill>
              <a:schemeClr val="accent4"/>
            </a:solidFill>
            <a:ln>
              <a:noFill/>
            </a:ln>
            <a:effectLst/>
          </c:spPr>
          <c:invertIfNegative val="0"/>
          <c:cat>
            <c:strRef>
              <c:f>Sheet1!$A$2</c:f>
              <c:strCache>
                <c:ptCount val="1"/>
                <c:pt idx="0">
                  <c:v>Multinimial NB</c:v>
                </c:pt>
              </c:strCache>
            </c:strRef>
          </c:cat>
          <c:val>
            <c:numRef>
              <c:f>Sheet1!$E$2</c:f>
              <c:numCache>
                <c:formatCode>General</c:formatCode>
                <c:ptCount val="1"/>
                <c:pt idx="0">
                  <c:v>0.752</c:v>
                </c:pt>
              </c:numCache>
            </c:numRef>
          </c:val>
          <c:extLst>
            <c:ext xmlns:c16="http://schemas.microsoft.com/office/drawing/2014/chart" uri="{C3380CC4-5D6E-409C-BE32-E72D297353CC}">
              <c16:uniqueId val="{00000003-9E90-ED47-AF22-C183077BC77F}"/>
            </c:ext>
          </c:extLst>
        </c:ser>
        <c:dLbls>
          <c:showLegendKey val="0"/>
          <c:showVal val="0"/>
          <c:showCatName val="0"/>
          <c:showSerName val="0"/>
          <c:showPercent val="0"/>
          <c:showBubbleSize val="0"/>
        </c:dLbls>
        <c:gapWidth val="219"/>
        <c:overlap val="-27"/>
        <c:axId val="1634442224"/>
        <c:axId val="1593343552"/>
      </c:barChart>
      <c:catAx>
        <c:axId val="1634442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93343552"/>
        <c:crosses val="autoZero"/>
        <c:auto val="1"/>
        <c:lblAlgn val="ctr"/>
        <c:lblOffset val="100"/>
        <c:noMultiLvlLbl val="0"/>
      </c:catAx>
      <c:valAx>
        <c:axId val="159334355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4442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Accuracy_score</c:v>
                </c:pt>
              </c:strCache>
            </c:strRef>
          </c:tx>
          <c:spPr>
            <a:solidFill>
              <a:schemeClr val="accent1"/>
            </a:solidFill>
            <a:ln>
              <a:noFill/>
            </a:ln>
            <a:effectLst/>
          </c:spPr>
          <c:invertIfNegative val="0"/>
          <c:cat>
            <c:strRef>
              <c:f>Sheet1!$A$2:$A$4</c:f>
              <c:strCache>
                <c:ptCount val="3"/>
                <c:pt idx="0">
                  <c:v>SVM</c:v>
                </c:pt>
                <c:pt idx="1">
                  <c:v>Decision Tree</c:v>
                </c:pt>
                <c:pt idx="2">
                  <c:v>MultinominalNB</c:v>
                </c:pt>
              </c:strCache>
            </c:strRef>
          </c:cat>
          <c:val>
            <c:numRef>
              <c:f>Sheet1!$B$2:$B$4</c:f>
              <c:numCache>
                <c:formatCode>General</c:formatCode>
                <c:ptCount val="3"/>
                <c:pt idx="0">
                  <c:v>0.89380000000000004</c:v>
                </c:pt>
                <c:pt idx="1">
                  <c:v>0.82899999999999996</c:v>
                </c:pt>
                <c:pt idx="2">
                  <c:v>0.79300000000000004</c:v>
                </c:pt>
              </c:numCache>
            </c:numRef>
          </c:val>
          <c:extLst>
            <c:ext xmlns:c16="http://schemas.microsoft.com/office/drawing/2014/chart" uri="{C3380CC4-5D6E-409C-BE32-E72D297353CC}">
              <c16:uniqueId val="{00000000-F131-D142-8686-18703E4779E1}"/>
            </c:ext>
          </c:extLst>
        </c:ser>
        <c:ser>
          <c:idx val="1"/>
          <c:order val="1"/>
          <c:tx>
            <c:strRef>
              <c:f>Sheet1!$C$1</c:f>
              <c:strCache>
                <c:ptCount val="1"/>
                <c:pt idx="0">
                  <c:v>Precession_score</c:v>
                </c:pt>
              </c:strCache>
            </c:strRef>
          </c:tx>
          <c:spPr>
            <a:solidFill>
              <a:schemeClr val="accent2"/>
            </a:solidFill>
            <a:ln>
              <a:noFill/>
            </a:ln>
            <a:effectLst/>
          </c:spPr>
          <c:invertIfNegative val="0"/>
          <c:cat>
            <c:strRef>
              <c:f>Sheet1!$A$2:$A$4</c:f>
              <c:strCache>
                <c:ptCount val="3"/>
                <c:pt idx="0">
                  <c:v>SVM</c:v>
                </c:pt>
                <c:pt idx="1">
                  <c:v>Decision Tree</c:v>
                </c:pt>
                <c:pt idx="2">
                  <c:v>MultinominalNB</c:v>
                </c:pt>
              </c:strCache>
            </c:strRef>
          </c:cat>
          <c:val>
            <c:numRef>
              <c:f>Sheet1!$C$2:$C$4</c:f>
              <c:numCache>
                <c:formatCode>General</c:formatCode>
                <c:ptCount val="3"/>
                <c:pt idx="0">
                  <c:v>0.79700000000000004</c:v>
                </c:pt>
                <c:pt idx="1">
                  <c:v>0.83099999999999996</c:v>
                </c:pt>
                <c:pt idx="2">
                  <c:v>0.72699999999999998</c:v>
                </c:pt>
              </c:numCache>
            </c:numRef>
          </c:val>
          <c:extLst>
            <c:ext xmlns:c16="http://schemas.microsoft.com/office/drawing/2014/chart" uri="{C3380CC4-5D6E-409C-BE32-E72D297353CC}">
              <c16:uniqueId val="{00000001-F131-D142-8686-18703E4779E1}"/>
            </c:ext>
          </c:extLst>
        </c:ser>
        <c:ser>
          <c:idx val="2"/>
          <c:order val="2"/>
          <c:tx>
            <c:strRef>
              <c:f>Sheet1!$D$1</c:f>
              <c:strCache>
                <c:ptCount val="1"/>
                <c:pt idx="0">
                  <c:v>Recall</c:v>
                </c:pt>
              </c:strCache>
            </c:strRef>
          </c:tx>
          <c:spPr>
            <a:solidFill>
              <a:schemeClr val="accent3"/>
            </a:solidFill>
            <a:ln>
              <a:noFill/>
            </a:ln>
            <a:effectLst/>
          </c:spPr>
          <c:invertIfNegative val="0"/>
          <c:cat>
            <c:strRef>
              <c:f>Sheet1!$A$2:$A$4</c:f>
              <c:strCache>
                <c:ptCount val="3"/>
                <c:pt idx="0">
                  <c:v>SVM</c:v>
                </c:pt>
                <c:pt idx="1">
                  <c:v>Decision Tree</c:v>
                </c:pt>
                <c:pt idx="2">
                  <c:v>MultinominalNB</c:v>
                </c:pt>
              </c:strCache>
            </c:strRef>
          </c:cat>
          <c:val>
            <c:numRef>
              <c:f>Sheet1!$D$2:$D$4</c:f>
              <c:numCache>
                <c:formatCode>General</c:formatCode>
                <c:ptCount val="3"/>
                <c:pt idx="0">
                  <c:v>0.89300000000000002</c:v>
                </c:pt>
                <c:pt idx="1">
                  <c:v>0.82899999999999996</c:v>
                </c:pt>
                <c:pt idx="2">
                  <c:v>0.71299999999999997</c:v>
                </c:pt>
              </c:numCache>
            </c:numRef>
          </c:val>
          <c:extLst>
            <c:ext xmlns:c16="http://schemas.microsoft.com/office/drawing/2014/chart" uri="{C3380CC4-5D6E-409C-BE32-E72D297353CC}">
              <c16:uniqueId val="{00000002-F131-D142-8686-18703E4779E1}"/>
            </c:ext>
          </c:extLst>
        </c:ser>
        <c:ser>
          <c:idx val="3"/>
          <c:order val="3"/>
          <c:tx>
            <c:strRef>
              <c:f>Sheet1!$E$1</c:f>
              <c:strCache>
                <c:ptCount val="1"/>
                <c:pt idx="0">
                  <c:v>F1 </c:v>
                </c:pt>
              </c:strCache>
            </c:strRef>
          </c:tx>
          <c:spPr>
            <a:solidFill>
              <a:schemeClr val="accent4"/>
            </a:solidFill>
            <a:ln>
              <a:noFill/>
            </a:ln>
            <a:effectLst/>
          </c:spPr>
          <c:invertIfNegative val="0"/>
          <c:cat>
            <c:strRef>
              <c:f>Sheet1!$A$2:$A$4</c:f>
              <c:strCache>
                <c:ptCount val="3"/>
                <c:pt idx="0">
                  <c:v>SVM</c:v>
                </c:pt>
                <c:pt idx="1">
                  <c:v>Decision Tree</c:v>
                </c:pt>
                <c:pt idx="2">
                  <c:v>MultinominalNB</c:v>
                </c:pt>
              </c:strCache>
            </c:strRef>
          </c:cat>
          <c:val>
            <c:numRef>
              <c:f>Sheet1!$E$2:$E$4</c:f>
              <c:numCache>
                <c:formatCode>General</c:formatCode>
                <c:ptCount val="3"/>
                <c:pt idx="0">
                  <c:v>0.84199999999999997</c:v>
                </c:pt>
                <c:pt idx="1">
                  <c:v>0.746</c:v>
                </c:pt>
                <c:pt idx="2">
                  <c:v>0.7752</c:v>
                </c:pt>
              </c:numCache>
            </c:numRef>
          </c:val>
          <c:extLst>
            <c:ext xmlns:c16="http://schemas.microsoft.com/office/drawing/2014/chart" uri="{C3380CC4-5D6E-409C-BE32-E72D297353CC}">
              <c16:uniqueId val="{00000003-F131-D142-8686-18703E4779E1}"/>
            </c:ext>
          </c:extLst>
        </c:ser>
        <c:dLbls>
          <c:showLegendKey val="0"/>
          <c:showVal val="0"/>
          <c:showCatName val="0"/>
          <c:showSerName val="0"/>
          <c:showPercent val="0"/>
          <c:showBubbleSize val="0"/>
        </c:dLbls>
        <c:gapWidth val="219"/>
        <c:overlap val="-27"/>
        <c:axId val="1691639008"/>
        <c:axId val="1691553120"/>
      </c:barChart>
      <c:catAx>
        <c:axId val="1691639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1553120"/>
        <c:crosses val="autoZero"/>
        <c:auto val="1"/>
        <c:lblAlgn val="ctr"/>
        <c:lblOffset val="100"/>
        <c:noMultiLvlLbl val="0"/>
      </c:catAx>
      <c:valAx>
        <c:axId val="1691553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1639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F3A11-05B2-420A-985B-9A9F19398BA4}" type="datetimeFigureOut">
              <a:rPr lang="en-US" smtClean="0"/>
              <a:t>5/7/18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A11AD-0E51-42C2-8A1D-E4A1226F47F7}" type="slidenum">
              <a:rPr lang="en-US" smtClean="0"/>
              <a:t>‹#›</a:t>
            </a:fld>
            <a:endParaRPr lang="en-US"/>
          </a:p>
        </p:txBody>
      </p:sp>
    </p:spTree>
    <p:extLst>
      <p:ext uri="{BB962C8B-B14F-4D97-AF65-F5344CB8AC3E}">
        <p14:creationId xmlns:p14="http://schemas.microsoft.com/office/powerpoint/2010/main" val="4285657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extLst>
      <p:ext uri="{BB962C8B-B14F-4D97-AF65-F5344CB8AC3E}">
        <p14:creationId xmlns:p14="http://schemas.microsoft.com/office/powerpoint/2010/main" val="817352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0" y="1359587"/>
            <a:ext cx="3970330" cy="122164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434130" y="3182570"/>
            <a:ext cx="6108200" cy="610820"/>
          </a:xfrm>
        </p:spPr>
        <p:txBody>
          <a:bodyPr>
            <a:normAutofit/>
          </a:bodyPr>
          <a:lstStyle>
            <a:lvl1pPr marL="0" indent="0" algn="r">
              <a:buNone/>
              <a:defRPr sz="2800" b="0" i="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5/7/18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9978F3B5-C1BB-4004-968A-3E3E8A691AF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09"/>
          </a:xfrm>
        </p:spPr>
        <p:txBody>
          <a:bodyPr/>
          <a:lstStyle>
            <a:lvl1pPr algn="l">
              <a:defRPr sz="2800">
                <a:solidFill>
                  <a:schemeClr val="accent2">
                    <a:lumMod val="50000"/>
                  </a:schemeClr>
                </a:solidFill>
              </a:defRPr>
            </a:lvl1pPr>
            <a:lvl2pPr algn="l">
              <a:defRPr>
                <a:solidFill>
                  <a:schemeClr val="accent2">
                    <a:lumMod val="50000"/>
                  </a:schemeClr>
                </a:solidFill>
              </a:defRPr>
            </a:lvl2pPr>
            <a:lvl3pPr algn="l">
              <a:defRPr>
                <a:solidFill>
                  <a:schemeClr val="accent2">
                    <a:lumMod val="50000"/>
                  </a:schemeClr>
                </a:solidFill>
              </a:defRPr>
            </a:lvl3pPr>
            <a:lvl4pPr algn="l">
              <a:defRPr>
                <a:solidFill>
                  <a:schemeClr val="accent2">
                    <a:lumMod val="50000"/>
                  </a:schemeClr>
                </a:solidFill>
              </a:defRPr>
            </a:lvl4pPr>
            <a:lvl5pPr algn="l">
              <a:defRPr>
                <a:solidFill>
                  <a:schemeClr val="accent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433880"/>
            <a:ext cx="5802790" cy="572644"/>
          </a:xfrm>
        </p:spPr>
        <p:txBody>
          <a:bodyPr>
            <a:normAutofit/>
          </a:bodyPr>
          <a:lstStyle>
            <a:lvl1pPr algn="l">
              <a:defRPr sz="360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198559"/>
            <a:ext cx="5802790" cy="3511061"/>
          </a:xfrm>
        </p:spPr>
        <p:txBody>
          <a:bodyPr/>
          <a:lstStyle>
            <a:lvl1pPr>
              <a:defRPr sz="2800">
                <a:solidFill>
                  <a:schemeClr val="accent2">
                    <a:lumMod val="50000"/>
                  </a:schemeClr>
                </a:solidFill>
              </a:defRPr>
            </a:lvl1pPr>
            <a:lvl2pPr>
              <a:defRPr>
                <a:solidFill>
                  <a:schemeClr val="accent2">
                    <a:lumMod val="50000"/>
                  </a:schemeClr>
                </a:solidFill>
              </a:defRPr>
            </a:lvl2pPr>
            <a:lvl3pPr>
              <a:defRPr>
                <a:solidFill>
                  <a:schemeClr val="accent2">
                    <a:lumMod val="50000"/>
                  </a:schemeClr>
                </a:solidFill>
              </a:defRPr>
            </a:lvl3pPr>
            <a:lvl4pPr>
              <a:defRPr>
                <a:solidFill>
                  <a:schemeClr val="accent2">
                    <a:lumMod val="50000"/>
                  </a:schemeClr>
                </a:solidFill>
              </a:defRPr>
            </a:lvl4pPr>
            <a:lvl5pPr>
              <a:defRPr>
                <a:solidFill>
                  <a:schemeClr val="accent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5/7/18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34335"/>
            <a:ext cx="4040188" cy="2137871"/>
          </a:xfrm>
        </p:spPr>
        <p:txBody>
          <a:bodyPr/>
          <a:lstStyle>
            <a:lvl1pPr algn="ctr">
              <a:defRPr sz="2400">
                <a:solidFill>
                  <a:schemeClr val="accent2">
                    <a:lumMod val="50000"/>
                  </a:schemeClr>
                </a:solidFill>
              </a:defRPr>
            </a:lvl1pPr>
            <a:lvl2pPr algn="ctr">
              <a:defRPr sz="2000">
                <a:solidFill>
                  <a:schemeClr val="accent2">
                    <a:lumMod val="50000"/>
                  </a:schemeClr>
                </a:solidFill>
              </a:defRPr>
            </a:lvl2pPr>
            <a:lvl3pPr algn="ctr">
              <a:defRPr sz="1800">
                <a:solidFill>
                  <a:schemeClr val="accent2">
                    <a:lumMod val="50000"/>
                  </a:schemeClr>
                </a:solidFill>
              </a:defRPr>
            </a:lvl3pPr>
            <a:lvl4pPr algn="ctr">
              <a:defRPr sz="1600">
                <a:solidFill>
                  <a:schemeClr val="accent2">
                    <a:lumMod val="50000"/>
                  </a:schemeClr>
                </a:solidFill>
              </a:defRPr>
            </a:lvl4pPr>
            <a:lvl5pPr algn="ctr">
              <a:defRPr sz="1600">
                <a:solidFill>
                  <a:schemeClr val="accent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34335"/>
            <a:ext cx="4041775" cy="2137871"/>
          </a:xfrm>
        </p:spPr>
        <p:txBody>
          <a:bodyPr/>
          <a:lstStyle>
            <a:lvl1pPr algn="ctr">
              <a:defRPr sz="2400">
                <a:solidFill>
                  <a:schemeClr val="accent2">
                    <a:lumMod val="50000"/>
                  </a:schemeClr>
                </a:solidFill>
              </a:defRPr>
            </a:lvl1pPr>
            <a:lvl2pPr algn="ctr">
              <a:defRPr sz="2000">
                <a:solidFill>
                  <a:schemeClr val="accent2">
                    <a:lumMod val="50000"/>
                  </a:schemeClr>
                </a:solidFill>
              </a:defRPr>
            </a:lvl2pPr>
            <a:lvl3pPr algn="ctr">
              <a:defRPr sz="1800">
                <a:solidFill>
                  <a:schemeClr val="accent2">
                    <a:lumMod val="50000"/>
                  </a:schemeClr>
                </a:solidFill>
              </a:defRPr>
            </a:lvl3pPr>
            <a:lvl4pPr algn="ctr">
              <a:defRPr sz="1600">
                <a:solidFill>
                  <a:schemeClr val="accent2">
                    <a:lumMod val="50000"/>
                  </a:schemeClr>
                </a:solidFill>
              </a:defRPr>
            </a:lvl4pPr>
            <a:lvl5pPr algn="ctr">
              <a:defRPr sz="1600">
                <a:solidFill>
                  <a:schemeClr val="accent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5/7/18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7B364F1B-2610-4915-B5CD-C31AECC93816}"/>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3065" y="1359587"/>
            <a:ext cx="5039265" cy="1221640"/>
          </a:xfrm>
        </p:spPr>
        <p:txBody>
          <a:bodyPr>
            <a:normAutofit/>
          </a:bodyPr>
          <a:lstStyle/>
          <a:p>
            <a:r>
              <a:rPr lang="en-US" dirty="0"/>
              <a:t>Predicting Rising Future Stars in Research</a:t>
            </a:r>
          </a:p>
        </p:txBody>
      </p:sp>
      <p:sp>
        <p:nvSpPr>
          <p:cNvPr id="3" name="Subtitle 2"/>
          <p:cNvSpPr>
            <a:spLocks noGrp="1"/>
          </p:cNvSpPr>
          <p:nvPr>
            <p:ph type="subTitle" idx="1"/>
          </p:nvPr>
        </p:nvSpPr>
        <p:spPr>
          <a:xfrm>
            <a:off x="2739540" y="3335275"/>
            <a:ext cx="6108200" cy="610820"/>
          </a:xfrm>
        </p:spPr>
        <p:txBody>
          <a:bodyPr>
            <a:normAutofit fontScale="62500" lnSpcReduction="20000"/>
          </a:bodyPr>
          <a:lstStyle/>
          <a:p>
            <a:r>
              <a:rPr lang="en-US" dirty="0"/>
              <a:t>Vamsi Chunduri – Z1833668</a:t>
            </a:r>
          </a:p>
          <a:p>
            <a:r>
              <a:rPr lang="en-US" dirty="0"/>
              <a:t>Vamsi Krishna Simma – z1809589</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7409B-5FC8-B74F-A414-B4602B4C8E43}"/>
              </a:ext>
            </a:extLst>
          </p:cNvPr>
          <p:cNvSpPr>
            <a:spLocks noGrp="1"/>
          </p:cNvSpPr>
          <p:nvPr>
            <p:ph type="title"/>
          </p:nvPr>
        </p:nvSpPr>
        <p:spPr/>
        <p:txBody>
          <a:bodyPr>
            <a:normAutofit fontScale="90000"/>
          </a:bodyPr>
          <a:lstStyle/>
          <a:p>
            <a:r>
              <a:rPr lang="en-US" dirty="0"/>
              <a:t>Feature Selection</a:t>
            </a:r>
          </a:p>
        </p:txBody>
      </p:sp>
      <p:sp>
        <p:nvSpPr>
          <p:cNvPr id="3" name="Content Placeholder 2">
            <a:extLst>
              <a:ext uri="{FF2B5EF4-FFF2-40B4-BE49-F238E27FC236}">
                <a16:creationId xmlns:a16="http://schemas.microsoft.com/office/drawing/2014/main" id="{63F6CE5D-656A-5D49-9900-9B63A023EE10}"/>
              </a:ext>
            </a:extLst>
          </p:cNvPr>
          <p:cNvSpPr>
            <a:spLocks noGrp="1"/>
          </p:cNvSpPr>
          <p:nvPr>
            <p:ph idx="1"/>
          </p:nvPr>
        </p:nvSpPr>
        <p:spPr/>
        <p:txBody>
          <a:bodyPr/>
          <a:lstStyle/>
          <a:p>
            <a:r>
              <a:rPr lang="en-US" dirty="0"/>
              <a:t>Information Gain</a:t>
            </a:r>
          </a:p>
          <a:p>
            <a:r>
              <a:rPr lang="en-US" dirty="0"/>
              <a:t>information gain is the change in information entropy </a:t>
            </a:r>
            <a:r>
              <a:rPr lang="en-US" i="1" dirty="0"/>
              <a:t>H</a:t>
            </a:r>
            <a:r>
              <a:rPr lang="en-US" dirty="0"/>
              <a:t> from a prior state to a state that takes some information as given:</a:t>
            </a:r>
          </a:p>
          <a:p>
            <a:endParaRPr lang="en-US" dirty="0"/>
          </a:p>
        </p:txBody>
      </p:sp>
      <p:pic>
        <p:nvPicPr>
          <p:cNvPr id="11" name="Picture 10">
            <a:extLst>
              <a:ext uri="{FF2B5EF4-FFF2-40B4-BE49-F238E27FC236}">
                <a16:creationId xmlns:a16="http://schemas.microsoft.com/office/drawing/2014/main" id="{AA5E7CB2-C4A3-C54B-9944-F119B9929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245" y="3335275"/>
            <a:ext cx="3063644" cy="458115"/>
          </a:xfrm>
          <a:prstGeom prst="rect">
            <a:avLst/>
          </a:prstGeom>
        </p:spPr>
      </p:pic>
    </p:spTree>
    <p:extLst>
      <p:ext uri="{BB962C8B-B14F-4D97-AF65-F5344CB8AC3E}">
        <p14:creationId xmlns:p14="http://schemas.microsoft.com/office/powerpoint/2010/main" val="361473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554E-ADEA-4044-9A2E-06387652F269}"/>
              </a:ext>
            </a:extLst>
          </p:cNvPr>
          <p:cNvSpPr>
            <a:spLocks noGrp="1"/>
          </p:cNvSpPr>
          <p:nvPr>
            <p:ph type="title"/>
          </p:nvPr>
        </p:nvSpPr>
        <p:spPr/>
        <p:txBody>
          <a:bodyPr>
            <a:normAutofit fontScale="90000"/>
          </a:bodyPr>
          <a:lstStyle/>
          <a:p>
            <a:r>
              <a:rPr lang="en-US" dirty="0"/>
              <a:t>Features used</a:t>
            </a:r>
          </a:p>
        </p:txBody>
      </p:sp>
      <p:sp>
        <p:nvSpPr>
          <p:cNvPr id="3" name="Content Placeholder 2">
            <a:extLst>
              <a:ext uri="{FF2B5EF4-FFF2-40B4-BE49-F238E27FC236}">
                <a16:creationId xmlns:a16="http://schemas.microsoft.com/office/drawing/2014/main" id="{725EC684-A034-7B43-879C-33445007CCED}"/>
              </a:ext>
            </a:extLst>
          </p:cNvPr>
          <p:cNvSpPr>
            <a:spLocks noGrp="1"/>
          </p:cNvSpPr>
          <p:nvPr>
            <p:ph idx="1"/>
          </p:nvPr>
        </p:nvSpPr>
        <p:spPr/>
        <p:txBody>
          <a:bodyPr>
            <a:normAutofit lnSpcReduction="10000"/>
          </a:bodyPr>
          <a:lstStyle/>
          <a:p>
            <a:r>
              <a:rPr lang="en-US" dirty="0"/>
              <a:t>No of </a:t>
            </a:r>
            <a:r>
              <a:rPr lang="en-US" dirty="0" err="1"/>
              <a:t>publictions</a:t>
            </a:r>
            <a:r>
              <a:rPr lang="en-US" dirty="0"/>
              <a:t> for each author</a:t>
            </a:r>
          </a:p>
          <a:p>
            <a:r>
              <a:rPr lang="en-US" dirty="0"/>
              <a:t>Author publication from 2005 to 2010</a:t>
            </a:r>
          </a:p>
          <a:p>
            <a:r>
              <a:rPr lang="en-US" dirty="0"/>
              <a:t>Author publications from 2010 to 2015</a:t>
            </a:r>
          </a:p>
          <a:p>
            <a:r>
              <a:rPr lang="en-US" dirty="0"/>
              <a:t>Mutual weight</a:t>
            </a:r>
          </a:p>
          <a:p>
            <a:r>
              <a:rPr lang="en-US" dirty="0"/>
              <a:t>Author Influence</a:t>
            </a:r>
          </a:p>
          <a:p>
            <a:r>
              <a:rPr lang="en-US" dirty="0" err="1"/>
              <a:t>Simpton</a:t>
            </a:r>
            <a:r>
              <a:rPr lang="en-US" dirty="0"/>
              <a:t> Diversity</a:t>
            </a:r>
          </a:p>
          <a:p>
            <a:r>
              <a:rPr lang="en-US" dirty="0"/>
              <a:t>Co-author influence </a:t>
            </a:r>
          </a:p>
        </p:txBody>
      </p:sp>
    </p:spTree>
    <p:extLst>
      <p:ext uri="{BB962C8B-B14F-4D97-AF65-F5344CB8AC3E}">
        <p14:creationId xmlns:p14="http://schemas.microsoft.com/office/powerpoint/2010/main" val="833750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A821-0CDD-994B-ACAB-69FFCC5AFD4E}"/>
              </a:ext>
            </a:extLst>
          </p:cNvPr>
          <p:cNvSpPr>
            <a:spLocks noGrp="1"/>
          </p:cNvSpPr>
          <p:nvPr>
            <p:ph type="title"/>
          </p:nvPr>
        </p:nvSpPr>
        <p:spPr/>
        <p:txBody>
          <a:bodyPr>
            <a:normAutofit fontScale="90000"/>
          </a:bodyPr>
          <a:lstStyle/>
          <a:p>
            <a:r>
              <a:rPr lang="en-US" dirty="0"/>
              <a:t>Author Influence</a:t>
            </a:r>
          </a:p>
        </p:txBody>
      </p:sp>
      <p:sp>
        <p:nvSpPr>
          <p:cNvPr id="3" name="Content Placeholder 2">
            <a:extLst>
              <a:ext uri="{FF2B5EF4-FFF2-40B4-BE49-F238E27FC236}">
                <a16:creationId xmlns:a16="http://schemas.microsoft.com/office/drawing/2014/main" id="{A7A4F61D-A948-F34D-96E9-505735D16E05}"/>
              </a:ext>
            </a:extLst>
          </p:cNvPr>
          <p:cNvSpPr>
            <a:spLocks noGrp="1"/>
          </p:cNvSpPr>
          <p:nvPr>
            <p:ph idx="1"/>
          </p:nvPr>
        </p:nvSpPr>
        <p:spPr/>
        <p:txBody>
          <a:bodyPr>
            <a:normAutofit fontScale="62500" lnSpcReduction="20000"/>
          </a:bodyPr>
          <a:lstStyle/>
          <a:p>
            <a:r>
              <a:rPr lang="en-US" dirty="0"/>
              <a:t>If a junior researcher is able to work together with an expert or capable to perform numerous contributions in team work then he/she has bright chances to be a future expert. Consider two authors g and h with 4 and 3 publications respectively. Both are coauthors in 2 publications, the influence of an author to other author can be calculated as </a:t>
            </a:r>
          </a:p>
          <a:p>
            <a:endParaRPr lang="en-US" dirty="0"/>
          </a:p>
          <a:p>
            <a:endParaRPr lang="en-US" dirty="0"/>
          </a:p>
          <a:p>
            <a:endParaRPr lang="en-US" dirty="0"/>
          </a:p>
          <a:p>
            <a:endParaRPr lang="en-US" dirty="0"/>
          </a:p>
          <a:p>
            <a:endParaRPr lang="en-US" dirty="0"/>
          </a:p>
          <a:p>
            <a:pPr marL="0" indent="0">
              <a:buNone/>
            </a:pPr>
            <a:endParaRPr lang="en-US" dirty="0"/>
          </a:p>
          <a:p>
            <a:r>
              <a:rPr lang="en-US" dirty="0"/>
              <a:t>where Pag and </a:t>
            </a:r>
            <a:r>
              <a:rPr lang="en-US" dirty="0" err="1"/>
              <a:t>Pah</a:t>
            </a:r>
            <a:r>
              <a:rPr lang="en-US" dirty="0"/>
              <a:t> are total number of publications for authors ag and ah. Hence author ah influences to ag with 0.5 score and ag to ah with 0.66 score. </a:t>
            </a:r>
          </a:p>
        </p:txBody>
      </p:sp>
      <p:pic>
        <p:nvPicPr>
          <p:cNvPr id="5" name="Picture 4">
            <a:extLst>
              <a:ext uri="{FF2B5EF4-FFF2-40B4-BE49-F238E27FC236}">
                <a16:creationId xmlns:a16="http://schemas.microsoft.com/office/drawing/2014/main" id="{3270A725-2919-B94E-9166-1A83A244F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850" y="2571750"/>
            <a:ext cx="3924300" cy="1092200"/>
          </a:xfrm>
          <a:prstGeom prst="rect">
            <a:avLst/>
          </a:prstGeom>
        </p:spPr>
      </p:pic>
    </p:spTree>
    <p:extLst>
      <p:ext uri="{BB962C8B-B14F-4D97-AF65-F5344CB8AC3E}">
        <p14:creationId xmlns:p14="http://schemas.microsoft.com/office/powerpoint/2010/main" val="2361869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3203-5977-CA4E-86D0-0783AF68893F}"/>
              </a:ext>
            </a:extLst>
          </p:cNvPr>
          <p:cNvSpPr>
            <a:spLocks noGrp="1"/>
          </p:cNvSpPr>
          <p:nvPr>
            <p:ph type="title"/>
          </p:nvPr>
        </p:nvSpPr>
        <p:spPr/>
        <p:txBody>
          <a:bodyPr>
            <a:normAutofit fontScale="90000"/>
          </a:bodyPr>
          <a:lstStyle/>
          <a:p>
            <a:r>
              <a:rPr lang="en-US" dirty="0"/>
              <a:t>Simpson’s Diversity Index</a:t>
            </a:r>
          </a:p>
        </p:txBody>
      </p:sp>
      <p:sp>
        <p:nvSpPr>
          <p:cNvPr id="5" name="Rectangle 1">
            <a:extLst>
              <a:ext uri="{FF2B5EF4-FFF2-40B4-BE49-F238E27FC236}">
                <a16:creationId xmlns:a16="http://schemas.microsoft.com/office/drawing/2014/main" id="{1E82693B-86B1-9741-9BBE-683F770AC241}"/>
              </a:ext>
            </a:extLst>
          </p:cNvPr>
          <p:cNvSpPr>
            <a:spLocks noChangeArrowheads="1"/>
          </p:cNvSpPr>
          <p:nvPr/>
        </p:nvSpPr>
        <p:spPr bwMode="auto">
          <a:xfrm>
            <a:off x="754375" y="1303621"/>
            <a:ext cx="763525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41414"/>
                </a:solidFill>
                <a:effectLst/>
                <a:latin typeface="verdana" panose="020B0604030504040204" pitchFamily="34" charset="0"/>
              </a:rPr>
              <a:t>Simpson's Diversity Index is a measure of diversity which takes into account the number of species present, as well as the relative abundance of each species. As species richness and evenness increase, so diversity increases.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8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41414"/>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141414"/>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41414"/>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141414"/>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41414"/>
                </a:solidFill>
                <a:effectLst/>
                <a:latin typeface="verdana" panose="020B0604030504040204" pitchFamily="34" charset="0"/>
              </a:rPr>
              <a:t>The value of </a:t>
            </a:r>
            <a:r>
              <a:rPr kumimoji="0" lang="en-US" altLang="en-US" b="1" i="1" u="none" strike="noStrike" cap="none" normalizeH="0" baseline="0" dirty="0">
                <a:ln>
                  <a:noFill/>
                </a:ln>
                <a:solidFill>
                  <a:srgbClr val="141414"/>
                </a:solidFill>
                <a:effectLst/>
                <a:latin typeface="verdana" panose="020B0604030504040204" pitchFamily="34" charset="0"/>
              </a:rPr>
              <a:t>D</a:t>
            </a:r>
            <a:r>
              <a:rPr kumimoji="0" lang="en-US" altLang="en-US" b="0" i="0" u="none" strike="noStrike" cap="none" normalizeH="0" baseline="0" dirty="0">
                <a:ln>
                  <a:noFill/>
                </a:ln>
                <a:solidFill>
                  <a:srgbClr val="141414"/>
                </a:solidFill>
                <a:effectLst/>
                <a:latin typeface="verdana" panose="020B0604030504040204" pitchFamily="34" charset="0"/>
              </a:rPr>
              <a:t> ranges between 0 and 1. With this index, 1 represents infinite diversity and 0, no diversity.</a:t>
            </a:r>
            <a:endParaRPr kumimoji="0" lang="en-US" altLang="en-US" b="0" i="0" u="none" strike="noStrike" cap="none" normalizeH="0" baseline="0" dirty="0">
              <a:ln>
                <a:noFill/>
              </a:ln>
              <a:solidFill>
                <a:srgbClr val="808080"/>
              </a:solidFill>
              <a:effectLst/>
              <a:latin typeface="verdana" panose="020B0604030504040204" pitchFamily="34" charset="0"/>
            </a:endParaRPr>
          </a:p>
        </p:txBody>
      </p:sp>
      <p:pic>
        <p:nvPicPr>
          <p:cNvPr id="1026" name="Picture 2" descr="/var/folders/9c/34q_slsd47q1qfr5r11hxgxh0000gn/T/com.microsoft.Powerpoint/WebArchiveCopyPasteTempFiles/SimpsonIndex2.gif">
            <a:extLst>
              <a:ext uri="{FF2B5EF4-FFF2-40B4-BE49-F238E27FC236}">
                <a16:creationId xmlns:a16="http://schemas.microsoft.com/office/drawing/2014/main" id="{96E581C1-2EA9-404A-9FFD-B66175109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9540" y="2724455"/>
            <a:ext cx="2540000" cy="93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756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89AE-A932-5B42-9BF4-43951AE455FF}"/>
              </a:ext>
            </a:extLst>
          </p:cNvPr>
          <p:cNvSpPr>
            <a:spLocks noGrp="1"/>
          </p:cNvSpPr>
          <p:nvPr>
            <p:ph type="title"/>
          </p:nvPr>
        </p:nvSpPr>
        <p:spPr/>
        <p:txBody>
          <a:bodyPr>
            <a:normAutofit fontScale="90000"/>
          </a:bodyPr>
          <a:lstStyle/>
          <a:p>
            <a:r>
              <a:rPr lang="en-US" dirty="0"/>
              <a:t>Co-Author citations</a:t>
            </a:r>
          </a:p>
        </p:txBody>
      </p:sp>
      <p:sp>
        <p:nvSpPr>
          <p:cNvPr id="3" name="Content Placeholder 2">
            <a:extLst>
              <a:ext uri="{FF2B5EF4-FFF2-40B4-BE49-F238E27FC236}">
                <a16:creationId xmlns:a16="http://schemas.microsoft.com/office/drawing/2014/main" id="{2695CE4D-6BCC-C648-BC52-3742FB2AAF49}"/>
              </a:ext>
            </a:extLst>
          </p:cNvPr>
          <p:cNvSpPr>
            <a:spLocks noGrp="1"/>
          </p:cNvSpPr>
          <p:nvPr>
            <p:ph idx="1"/>
          </p:nvPr>
        </p:nvSpPr>
        <p:spPr/>
        <p:txBody>
          <a:bodyPr>
            <a:normAutofit fontScale="70000" lnSpcReduction="20000"/>
          </a:bodyPr>
          <a:lstStyle/>
          <a:p>
            <a:r>
              <a:rPr lang="en-US" dirty="0"/>
              <a:t>If a junior researcher has initially few citations collaborates with senior scholar, then there are more chances for junior scholar to get more citations in collaboration. The co-author citations can be computed as </a:t>
            </a:r>
          </a:p>
          <a:p>
            <a:endParaRPr lang="en-US" dirty="0"/>
          </a:p>
          <a:p>
            <a:pPr lvl="1"/>
            <a:endParaRPr lang="en-US" dirty="0"/>
          </a:p>
          <a:p>
            <a:pPr lvl="1"/>
            <a:endParaRPr lang="en-US" dirty="0"/>
          </a:p>
          <a:p>
            <a:pPr lvl="1"/>
            <a:endParaRPr lang="en-US" dirty="0"/>
          </a:p>
          <a:p>
            <a:pPr lvl="1"/>
            <a:endParaRPr lang="en-US" dirty="0"/>
          </a:p>
          <a:p>
            <a:pPr lvl="1"/>
            <a:r>
              <a:rPr lang="en-US" dirty="0"/>
              <a:t>where CC (ag) is the co-author citations for author ag, and (</a:t>
            </a:r>
            <a:r>
              <a:rPr lang="en-US" dirty="0" err="1"/>
              <a:t>Rab</a:t>
            </a:r>
            <a:r>
              <a:rPr lang="en-US" dirty="0"/>
              <a:t> , </a:t>
            </a:r>
            <a:r>
              <a:rPr lang="en-US" dirty="0" err="1"/>
              <a:t>Rac</a:t>
            </a:r>
            <a:r>
              <a:rPr lang="en-US" dirty="0"/>
              <a:t> , Rad) is the sum of total papers’ citations of the co-authors (ab, ac and ad) of author ag. </a:t>
            </a:r>
          </a:p>
          <a:p>
            <a:endParaRPr lang="en-US" dirty="0"/>
          </a:p>
        </p:txBody>
      </p:sp>
      <p:pic>
        <p:nvPicPr>
          <p:cNvPr id="5" name="Picture 4">
            <a:extLst>
              <a:ext uri="{FF2B5EF4-FFF2-40B4-BE49-F238E27FC236}">
                <a16:creationId xmlns:a16="http://schemas.microsoft.com/office/drawing/2014/main" id="{E3FF2DD7-BBC6-2249-8969-8FF2BCB43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245" y="2571750"/>
            <a:ext cx="3711906" cy="610820"/>
          </a:xfrm>
          <a:prstGeom prst="rect">
            <a:avLst/>
          </a:prstGeom>
        </p:spPr>
      </p:pic>
    </p:spTree>
    <p:extLst>
      <p:ext uri="{BB962C8B-B14F-4D97-AF65-F5344CB8AC3E}">
        <p14:creationId xmlns:p14="http://schemas.microsoft.com/office/powerpoint/2010/main" val="3489394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EE65-FBE4-FC48-8F39-F1A00855B0FD}"/>
              </a:ext>
            </a:extLst>
          </p:cNvPr>
          <p:cNvSpPr>
            <a:spLocks noGrp="1"/>
          </p:cNvSpPr>
          <p:nvPr>
            <p:ph type="title"/>
          </p:nvPr>
        </p:nvSpPr>
        <p:spPr/>
        <p:txBody>
          <a:bodyPr>
            <a:normAutofit fontScale="90000"/>
          </a:bodyPr>
          <a:lstStyle/>
          <a:p>
            <a:r>
              <a:rPr lang="en-US" dirty="0" err="1"/>
              <a:t>Corelation</a:t>
            </a:r>
            <a:r>
              <a:rPr lang="en-US" dirty="0"/>
              <a:t> matrix</a:t>
            </a:r>
          </a:p>
        </p:txBody>
      </p:sp>
      <p:pic>
        <p:nvPicPr>
          <p:cNvPr id="10" name="Content Placeholder 9">
            <a:extLst>
              <a:ext uri="{FF2B5EF4-FFF2-40B4-BE49-F238E27FC236}">
                <a16:creationId xmlns:a16="http://schemas.microsoft.com/office/drawing/2014/main" id="{ECD07D69-CDF3-4B49-ADE0-61E14FBD3F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490" y="1044699"/>
            <a:ext cx="5191970" cy="3947811"/>
          </a:xfrm>
        </p:spPr>
      </p:pic>
    </p:spTree>
    <p:extLst>
      <p:ext uri="{BB962C8B-B14F-4D97-AF65-F5344CB8AC3E}">
        <p14:creationId xmlns:p14="http://schemas.microsoft.com/office/powerpoint/2010/main" val="75271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5514-FA34-A84F-B6AA-99B8C7F42FB7}"/>
              </a:ext>
            </a:extLst>
          </p:cNvPr>
          <p:cNvSpPr>
            <a:spLocks noGrp="1"/>
          </p:cNvSpPr>
          <p:nvPr>
            <p:ph type="title"/>
          </p:nvPr>
        </p:nvSpPr>
        <p:spPr/>
        <p:txBody>
          <a:bodyPr>
            <a:normAutofit fontScale="90000"/>
          </a:bodyPr>
          <a:lstStyle/>
          <a:p>
            <a:r>
              <a:rPr lang="en-US" dirty="0"/>
              <a:t>Methods used</a:t>
            </a:r>
          </a:p>
        </p:txBody>
      </p:sp>
      <p:sp>
        <p:nvSpPr>
          <p:cNvPr id="3" name="Content Placeholder 2">
            <a:extLst>
              <a:ext uri="{FF2B5EF4-FFF2-40B4-BE49-F238E27FC236}">
                <a16:creationId xmlns:a16="http://schemas.microsoft.com/office/drawing/2014/main" id="{E1AC3801-5A6C-684B-8ACD-34B7D30C4884}"/>
              </a:ext>
            </a:extLst>
          </p:cNvPr>
          <p:cNvSpPr>
            <a:spLocks noGrp="1"/>
          </p:cNvSpPr>
          <p:nvPr>
            <p:ph idx="1"/>
          </p:nvPr>
        </p:nvSpPr>
        <p:spPr/>
        <p:txBody>
          <a:bodyPr>
            <a:normAutofit fontScale="85000" lnSpcReduction="20000"/>
          </a:bodyPr>
          <a:lstStyle/>
          <a:p>
            <a:r>
              <a:rPr lang="en-US" sz="2600" dirty="0"/>
              <a:t>Generative and Discriminative methods</a:t>
            </a:r>
          </a:p>
          <a:p>
            <a:pPr lvl="1"/>
            <a:r>
              <a:rPr lang="en-US" sz="2600" dirty="0"/>
              <a:t>Discriminative: A generative classifier tries to learn the model that generates the data behind the scenes by </a:t>
            </a:r>
            <a:r>
              <a:rPr lang="en-US" sz="2600" i="1" dirty="0"/>
              <a:t>**</a:t>
            </a:r>
            <a:r>
              <a:rPr lang="en-US" sz="2600" dirty="0"/>
              <a:t>estimating the assumptions and distributions of the model. </a:t>
            </a:r>
          </a:p>
          <a:p>
            <a:pPr lvl="3"/>
            <a:r>
              <a:rPr lang="en-US" sz="2200" dirty="0"/>
              <a:t>SVM</a:t>
            </a:r>
          </a:p>
          <a:p>
            <a:pPr lvl="3"/>
            <a:r>
              <a:rPr lang="en-US" sz="2200" dirty="0"/>
              <a:t>Classification and Regression Tree ( CART )</a:t>
            </a:r>
          </a:p>
          <a:p>
            <a:pPr lvl="1"/>
            <a:r>
              <a:rPr lang="en-US" sz="2600" dirty="0"/>
              <a:t>Generative: A discriminative classifier tries to model by just depending on the observed data. It makes fewer assumptions on the distributions but depends heavily on the quality of the data </a:t>
            </a:r>
          </a:p>
          <a:p>
            <a:pPr lvl="3"/>
            <a:r>
              <a:rPr lang="en-US" sz="2200" dirty="0"/>
              <a:t>Naïve </a:t>
            </a:r>
            <a:r>
              <a:rPr lang="en-US" sz="2200" dirty="0" err="1"/>
              <a:t>Bayers</a:t>
            </a:r>
            <a:endParaRPr lang="en-US" sz="2200" dirty="0"/>
          </a:p>
          <a:p>
            <a:endParaRPr lang="en-US" dirty="0"/>
          </a:p>
        </p:txBody>
      </p:sp>
    </p:spTree>
    <p:extLst>
      <p:ext uri="{BB962C8B-B14F-4D97-AF65-F5344CB8AC3E}">
        <p14:creationId xmlns:p14="http://schemas.microsoft.com/office/powerpoint/2010/main" val="3842621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0F92-09A3-434E-93AB-D0F06309EBC5}"/>
              </a:ext>
            </a:extLst>
          </p:cNvPr>
          <p:cNvSpPr>
            <a:spLocks noGrp="1"/>
          </p:cNvSpPr>
          <p:nvPr>
            <p:ph type="title"/>
          </p:nvPr>
        </p:nvSpPr>
        <p:spPr/>
        <p:txBody>
          <a:bodyPr>
            <a:normAutofit fontScale="90000"/>
          </a:bodyPr>
          <a:lstStyle/>
          <a:p>
            <a:r>
              <a:rPr lang="en-US" dirty="0"/>
              <a:t>Support Vector machines(SVM)</a:t>
            </a:r>
          </a:p>
        </p:txBody>
      </p:sp>
      <p:sp>
        <p:nvSpPr>
          <p:cNvPr id="3" name="Content Placeholder 2">
            <a:extLst>
              <a:ext uri="{FF2B5EF4-FFF2-40B4-BE49-F238E27FC236}">
                <a16:creationId xmlns:a16="http://schemas.microsoft.com/office/drawing/2014/main" id="{90CDE9C7-57F3-6C43-889C-973C139CEBAA}"/>
              </a:ext>
            </a:extLst>
          </p:cNvPr>
          <p:cNvSpPr>
            <a:spLocks noGrp="1"/>
          </p:cNvSpPr>
          <p:nvPr>
            <p:ph idx="1"/>
          </p:nvPr>
        </p:nvSpPr>
        <p:spPr/>
        <p:txBody>
          <a:bodyPr>
            <a:normAutofit fontScale="70000" lnSpcReduction="20000"/>
          </a:bodyPr>
          <a:lstStyle/>
          <a:p>
            <a:r>
              <a:rPr lang="en-US" dirty="0"/>
              <a:t>Support vector machines (SVMs) are a type of learning model used for classification and regression analysis. In an SVM data points are represented as points in space in such a way that points from different categories are separated by a plane. You can think of this like a line through data points that separates data of different classes.</a:t>
            </a:r>
          </a:p>
          <a:p>
            <a:endParaRPr lang="en-US" dirty="0"/>
          </a:p>
          <a:p>
            <a:endParaRPr lang="en-US" dirty="0"/>
          </a:p>
          <a:p>
            <a:pPr marL="514350" lvl="1" indent="0">
              <a:buNone/>
            </a:pPr>
            <a:r>
              <a:rPr lang="en-US" dirty="0"/>
              <a:t>accuracy: 0.893 </a:t>
            </a:r>
          </a:p>
          <a:p>
            <a:pPr marL="514350" lvl="1" indent="0">
              <a:buNone/>
            </a:pPr>
            <a:r>
              <a:rPr lang="en-US" dirty="0"/>
              <a:t>Precision: 0.797 </a:t>
            </a:r>
          </a:p>
          <a:p>
            <a:pPr marL="514350" lvl="1" indent="0">
              <a:buNone/>
            </a:pPr>
            <a:r>
              <a:rPr lang="en-US" dirty="0"/>
              <a:t>Recall: 0.893 </a:t>
            </a:r>
          </a:p>
          <a:p>
            <a:pPr marL="514350" lvl="1" indent="0">
              <a:buNone/>
            </a:pPr>
            <a:r>
              <a:rPr lang="en-US" dirty="0"/>
              <a:t>F-measure: 0.842</a:t>
            </a:r>
          </a:p>
        </p:txBody>
      </p:sp>
      <p:pic>
        <p:nvPicPr>
          <p:cNvPr id="5" name="Picture 4">
            <a:extLst>
              <a:ext uri="{FF2B5EF4-FFF2-40B4-BE49-F238E27FC236}">
                <a16:creationId xmlns:a16="http://schemas.microsoft.com/office/drawing/2014/main" id="{57EF8168-6886-1E41-BD4E-80D3DB11A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770" y="2656936"/>
            <a:ext cx="4039746" cy="2052678"/>
          </a:xfrm>
          <a:prstGeom prst="rect">
            <a:avLst/>
          </a:prstGeom>
        </p:spPr>
      </p:pic>
    </p:spTree>
    <p:extLst>
      <p:ext uri="{BB962C8B-B14F-4D97-AF65-F5344CB8AC3E}">
        <p14:creationId xmlns:p14="http://schemas.microsoft.com/office/powerpoint/2010/main" val="798552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9721-E75A-194D-93A2-6DEA56563DBC}"/>
              </a:ext>
            </a:extLst>
          </p:cNvPr>
          <p:cNvSpPr>
            <a:spLocks noGrp="1"/>
          </p:cNvSpPr>
          <p:nvPr>
            <p:ph type="title"/>
          </p:nvPr>
        </p:nvSpPr>
        <p:spPr/>
        <p:txBody>
          <a:bodyPr>
            <a:normAutofit fontScale="90000"/>
          </a:bodyPr>
          <a:lstStyle/>
          <a:p>
            <a:r>
              <a:rPr lang="en-US" dirty="0"/>
              <a:t>CART</a:t>
            </a:r>
          </a:p>
        </p:txBody>
      </p:sp>
      <p:sp>
        <p:nvSpPr>
          <p:cNvPr id="3" name="Content Placeholder 2">
            <a:extLst>
              <a:ext uri="{FF2B5EF4-FFF2-40B4-BE49-F238E27FC236}">
                <a16:creationId xmlns:a16="http://schemas.microsoft.com/office/drawing/2014/main" id="{61D08C0C-E722-554F-97AA-3B16D033FA51}"/>
              </a:ext>
            </a:extLst>
          </p:cNvPr>
          <p:cNvSpPr>
            <a:spLocks noGrp="1"/>
          </p:cNvSpPr>
          <p:nvPr>
            <p:ph idx="1"/>
          </p:nvPr>
        </p:nvSpPr>
        <p:spPr/>
        <p:txBody>
          <a:bodyPr>
            <a:normAutofit lnSpcReduction="10000"/>
          </a:bodyPr>
          <a:lstStyle/>
          <a:p>
            <a:r>
              <a:rPr lang="en-US" dirty="0"/>
              <a:t>CART is basically a non parametric learning approach that results in either regression or classification tree depending variables (features) are either categorical or numeric</a:t>
            </a:r>
          </a:p>
          <a:p>
            <a:pPr marL="0" indent="0">
              <a:buNone/>
            </a:pPr>
            <a:endParaRPr lang="en-US" dirty="0"/>
          </a:p>
          <a:p>
            <a:pPr marL="400050" lvl="1" indent="0">
              <a:buNone/>
            </a:pPr>
            <a:r>
              <a:rPr lang="en-US" sz="2000" dirty="0"/>
              <a:t>accuracy: 0.829 </a:t>
            </a:r>
          </a:p>
          <a:p>
            <a:pPr marL="400050" lvl="1" indent="0">
              <a:buNone/>
            </a:pPr>
            <a:r>
              <a:rPr lang="en-US" sz="2000" dirty="0"/>
              <a:t>Precision: 0.831 </a:t>
            </a:r>
          </a:p>
          <a:p>
            <a:pPr marL="400050" lvl="1" indent="0">
              <a:buNone/>
            </a:pPr>
            <a:r>
              <a:rPr lang="en-US" sz="2000" dirty="0"/>
              <a:t>Recall: 0.829 </a:t>
            </a:r>
          </a:p>
          <a:p>
            <a:pPr marL="400050" lvl="1" indent="0">
              <a:buNone/>
            </a:pPr>
            <a:r>
              <a:rPr lang="en-US" sz="2000" dirty="0"/>
              <a:t>F-measure: 0.764</a:t>
            </a:r>
          </a:p>
        </p:txBody>
      </p:sp>
      <p:pic>
        <p:nvPicPr>
          <p:cNvPr id="5" name="Picture 4">
            <a:extLst>
              <a:ext uri="{FF2B5EF4-FFF2-40B4-BE49-F238E27FC236}">
                <a16:creationId xmlns:a16="http://schemas.microsoft.com/office/drawing/2014/main" id="{B5D2CDA7-656F-574F-B4A8-77510EEED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1180" y="2724455"/>
            <a:ext cx="4123035" cy="1605039"/>
          </a:xfrm>
          <a:prstGeom prst="rect">
            <a:avLst/>
          </a:prstGeom>
        </p:spPr>
      </p:pic>
    </p:spTree>
    <p:extLst>
      <p:ext uri="{BB962C8B-B14F-4D97-AF65-F5344CB8AC3E}">
        <p14:creationId xmlns:p14="http://schemas.microsoft.com/office/powerpoint/2010/main" val="915101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EFD66-F3CB-7E41-8052-34BFFB887DFB}"/>
              </a:ext>
            </a:extLst>
          </p:cNvPr>
          <p:cNvSpPr>
            <a:spLocks noGrp="1"/>
          </p:cNvSpPr>
          <p:nvPr>
            <p:ph type="title"/>
          </p:nvPr>
        </p:nvSpPr>
        <p:spPr/>
        <p:txBody>
          <a:bodyPr>
            <a:normAutofit fontScale="90000"/>
          </a:bodyPr>
          <a:lstStyle/>
          <a:p>
            <a:r>
              <a:rPr lang="en-US" dirty="0"/>
              <a:t>Naïve </a:t>
            </a:r>
            <a:r>
              <a:rPr lang="en-US" dirty="0" err="1"/>
              <a:t>Bayers</a:t>
            </a:r>
            <a:endParaRPr lang="en-US" dirty="0"/>
          </a:p>
        </p:txBody>
      </p:sp>
      <p:sp>
        <p:nvSpPr>
          <p:cNvPr id="3" name="Content Placeholder 2">
            <a:extLst>
              <a:ext uri="{FF2B5EF4-FFF2-40B4-BE49-F238E27FC236}">
                <a16:creationId xmlns:a16="http://schemas.microsoft.com/office/drawing/2014/main" id="{18733EC9-BCDA-B14C-AFC3-126E365883CF}"/>
              </a:ext>
            </a:extLst>
          </p:cNvPr>
          <p:cNvSpPr>
            <a:spLocks noGrp="1"/>
          </p:cNvSpPr>
          <p:nvPr>
            <p:ph idx="1"/>
          </p:nvPr>
        </p:nvSpPr>
        <p:spPr/>
        <p:txBody>
          <a:bodyPr>
            <a:normAutofit fontScale="92500" lnSpcReduction="20000"/>
          </a:bodyPr>
          <a:lstStyle/>
          <a:p>
            <a:r>
              <a:rPr lang="en-US" dirty="0"/>
              <a:t>The NB is a probabilistic classification method that applies naive hypothesis with Bayes algorithm for every pair of features. It can handle both continuous and categorical independent variables and assumes that features are statistically independent.</a:t>
            </a:r>
          </a:p>
          <a:p>
            <a:endParaRPr lang="en-US" dirty="0"/>
          </a:p>
          <a:p>
            <a:pPr marL="914400" lvl="2" indent="0">
              <a:buNone/>
            </a:pPr>
            <a:r>
              <a:rPr lang="en-US" dirty="0"/>
              <a:t>accuracy: 0.793 </a:t>
            </a:r>
          </a:p>
          <a:p>
            <a:pPr marL="914400" lvl="2" indent="0">
              <a:buNone/>
            </a:pPr>
            <a:r>
              <a:rPr lang="en-US" dirty="0"/>
              <a:t>Precision: 0.727 </a:t>
            </a:r>
          </a:p>
          <a:p>
            <a:pPr marL="914400" lvl="2" indent="0">
              <a:buNone/>
            </a:pPr>
            <a:r>
              <a:rPr lang="en-US" dirty="0"/>
              <a:t>Recall: 0.713 </a:t>
            </a:r>
          </a:p>
          <a:p>
            <a:pPr marL="914400" lvl="2" indent="0">
              <a:buNone/>
            </a:pPr>
            <a:r>
              <a:rPr lang="en-US" dirty="0"/>
              <a:t>F-measure: 0.752</a:t>
            </a:r>
          </a:p>
          <a:p>
            <a:pPr marL="0" indent="0" algn="ctr">
              <a:buNone/>
            </a:pPr>
            <a:endParaRPr lang="en-US" dirty="0"/>
          </a:p>
          <a:p>
            <a:endParaRPr lang="en-US" dirty="0"/>
          </a:p>
          <a:p>
            <a:pPr marL="0" indent="0" algn="ctr">
              <a:buNone/>
            </a:pPr>
            <a:endParaRPr lang="en-US" dirty="0"/>
          </a:p>
          <a:p>
            <a:endParaRPr lang="en-US" dirty="0"/>
          </a:p>
        </p:txBody>
      </p:sp>
      <p:graphicFrame>
        <p:nvGraphicFramePr>
          <p:cNvPr id="4" name="Chart 3">
            <a:extLst>
              <a:ext uri="{FF2B5EF4-FFF2-40B4-BE49-F238E27FC236}">
                <a16:creationId xmlns:a16="http://schemas.microsoft.com/office/drawing/2014/main" id="{3C6D4A7F-DF84-9148-A556-20CDF4749305}"/>
              </a:ext>
            </a:extLst>
          </p:cNvPr>
          <p:cNvGraphicFramePr/>
          <p:nvPr>
            <p:extLst>
              <p:ext uri="{D42A27DB-BD31-4B8C-83A1-F6EECF244321}">
                <p14:modId xmlns:p14="http://schemas.microsoft.com/office/powerpoint/2010/main" val="2907526769"/>
              </p:ext>
            </p:extLst>
          </p:nvPr>
        </p:nvGraphicFramePr>
        <p:xfrm>
          <a:off x="4724705" y="2725994"/>
          <a:ext cx="3805425" cy="24432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906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Who are Rising Stars?</a:t>
            </a:r>
          </a:p>
        </p:txBody>
      </p:sp>
      <p:sp>
        <p:nvSpPr>
          <p:cNvPr id="5" name="Content Placeholder 4"/>
          <p:cNvSpPr>
            <a:spLocks noGrp="1"/>
          </p:cNvSpPr>
          <p:nvPr>
            <p:ph idx="1"/>
          </p:nvPr>
        </p:nvSpPr>
        <p:spPr/>
        <p:txBody>
          <a:bodyPr>
            <a:normAutofit lnSpcReduction="10000"/>
          </a:bodyPr>
          <a:lstStyle/>
          <a:p>
            <a:r>
              <a:rPr lang="en-US" dirty="0"/>
              <a:t>Finding rising stars is a challenging and interesting task which is being investigated recently in co-author networks. </a:t>
            </a:r>
          </a:p>
          <a:p>
            <a:r>
              <a:rPr lang="en-US" dirty="0"/>
              <a:t>Rising stars are authors who have a low research profile in the start of their career but may become experts in the future. </a:t>
            </a:r>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D8E5-CCC3-E746-8822-66BDDF9D6AD2}"/>
              </a:ext>
            </a:extLst>
          </p:cNvPr>
          <p:cNvSpPr>
            <a:spLocks noGrp="1"/>
          </p:cNvSpPr>
          <p:nvPr>
            <p:ph type="title"/>
          </p:nvPr>
        </p:nvSpPr>
        <p:spPr/>
        <p:txBody>
          <a:bodyPr>
            <a:normAutofit fontScale="90000"/>
          </a:bodyPr>
          <a:lstStyle/>
          <a:p>
            <a:r>
              <a:rPr lang="en-US" dirty="0"/>
              <a:t>Evaluation Metrics</a:t>
            </a:r>
          </a:p>
        </p:txBody>
      </p:sp>
      <p:sp>
        <p:nvSpPr>
          <p:cNvPr id="3" name="Content Placeholder 2">
            <a:extLst>
              <a:ext uri="{FF2B5EF4-FFF2-40B4-BE49-F238E27FC236}">
                <a16:creationId xmlns:a16="http://schemas.microsoft.com/office/drawing/2014/main" id="{59D0BB15-FAB3-C443-B644-7C09388616F3}"/>
              </a:ext>
            </a:extLst>
          </p:cNvPr>
          <p:cNvSpPr>
            <a:spLocks noGrp="1"/>
          </p:cNvSpPr>
          <p:nvPr>
            <p:ph idx="1"/>
          </p:nvPr>
        </p:nvSpPr>
        <p:spPr/>
        <p:txBody>
          <a:bodyPr>
            <a:normAutofit/>
          </a:bodyPr>
          <a:lstStyle/>
          <a:p>
            <a:r>
              <a:rPr lang="en-US" sz="2400" dirty="0"/>
              <a:t>The performance of applied classifiers is analyzed by Precision, Recall and F1 evaluation metrics. We mainly used F1 score to examine the effects of different features for rising star classification accuracy and prediction. The mathematical definition for these metrics are described as</a:t>
            </a:r>
          </a:p>
          <a:p>
            <a:pPr lvl="3" fontAlgn="ctr"/>
            <a:r>
              <a:rPr lang="en-US" dirty="0"/>
              <a:t>Precision=TP/TP+FP</a:t>
            </a:r>
          </a:p>
          <a:p>
            <a:pPr lvl="3" fontAlgn="ctr"/>
            <a:r>
              <a:rPr lang="en-US" dirty="0"/>
              <a:t>Recall=sensitivity=TP(TP+FN)</a:t>
            </a:r>
          </a:p>
          <a:p>
            <a:pPr lvl="3" fontAlgn="ctr"/>
            <a:r>
              <a:rPr lang="en-US" dirty="0"/>
              <a:t>F1=2×precision×recallprecision+recall</a:t>
            </a:r>
          </a:p>
        </p:txBody>
      </p:sp>
    </p:spTree>
    <p:extLst>
      <p:ext uri="{BB962C8B-B14F-4D97-AF65-F5344CB8AC3E}">
        <p14:creationId xmlns:p14="http://schemas.microsoft.com/office/powerpoint/2010/main" val="1431710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D8F9A-7236-7146-AC44-C0168050CCF7}"/>
              </a:ext>
            </a:extLst>
          </p:cNvPr>
          <p:cNvSpPr>
            <a:spLocks noGrp="1"/>
          </p:cNvSpPr>
          <p:nvPr>
            <p:ph type="title"/>
          </p:nvPr>
        </p:nvSpPr>
        <p:spPr/>
        <p:txBody>
          <a:bodyPr>
            <a:normAutofit fontScale="90000"/>
          </a:bodyPr>
          <a:lstStyle/>
          <a:p>
            <a:r>
              <a:rPr lang="en-US" dirty="0"/>
              <a:t>Rising Star Score</a:t>
            </a:r>
          </a:p>
        </p:txBody>
      </p:sp>
      <p:sp>
        <p:nvSpPr>
          <p:cNvPr id="3" name="Content Placeholder 2">
            <a:extLst>
              <a:ext uri="{FF2B5EF4-FFF2-40B4-BE49-F238E27FC236}">
                <a16:creationId xmlns:a16="http://schemas.microsoft.com/office/drawing/2014/main" id="{097F6CA6-7EB4-2F4E-9670-659A0FD38885}"/>
              </a:ext>
            </a:extLst>
          </p:cNvPr>
          <p:cNvSpPr>
            <a:spLocks noGrp="1"/>
          </p:cNvSpPr>
          <p:nvPr>
            <p:ph idx="1"/>
          </p:nvPr>
        </p:nvSpPr>
        <p:spPr/>
        <p:txBody>
          <a:bodyPr/>
          <a:lstStyle/>
          <a:p>
            <a:r>
              <a:rPr lang="en-US" dirty="0"/>
              <a:t>Ranking of top rising stars are presented for the list of predicted future rising stars for both data sets. The authors are ranked by sorting score in decreasing order.</a:t>
            </a:r>
          </a:p>
          <a:p>
            <a:pPr marL="914400" lvl="2" indent="0">
              <a:buNone/>
            </a:pPr>
            <a:r>
              <a:rPr lang="en-US" dirty="0"/>
              <a:t>	Rising Star score</a:t>
            </a:r>
            <a:r>
              <a:rPr lang="en-US" dirty="0">
                <a:sym typeface="Wingdings" pitchFamily="2" charset="2"/>
              </a:rPr>
              <a:t>= (sum of all features)</a:t>
            </a:r>
            <a:r>
              <a:rPr lang="en-US" dirty="0"/>
              <a:t> </a:t>
            </a:r>
          </a:p>
          <a:p>
            <a:endParaRPr lang="en-US" dirty="0"/>
          </a:p>
        </p:txBody>
      </p:sp>
    </p:spTree>
    <p:extLst>
      <p:ext uri="{BB962C8B-B14F-4D97-AF65-F5344CB8AC3E}">
        <p14:creationId xmlns:p14="http://schemas.microsoft.com/office/powerpoint/2010/main" val="1377211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7462-01C0-0241-961C-29EE69D70356}"/>
              </a:ext>
            </a:extLst>
          </p:cNvPr>
          <p:cNvSpPr>
            <a:spLocks noGrp="1"/>
          </p:cNvSpPr>
          <p:nvPr>
            <p:ph type="title"/>
          </p:nvPr>
        </p:nvSpPr>
        <p:spPr/>
        <p:txBody>
          <a:bodyPr>
            <a:normAutofit fontScale="90000"/>
          </a:bodyPr>
          <a:lstStyle/>
          <a:p>
            <a:r>
              <a:rPr lang="en-US" dirty="0"/>
              <a:t>Predicting Rising Stars</a:t>
            </a:r>
          </a:p>
        </p:txBody>
      </p:sp>
      <p:pic>
        <p:nvPicPr>
          <p:cNvPr id="5" name="Content Placeholder 4">
            <a:extLst>
              <a:ext uri="{FF2B5EF4-FFF2-40B4-BE49-F238E27FC236}">
                <a16:creationId xmlns:a16="http://schemas.microsoft.com/office/drawing/2014/main" id="{AD3E38BD-A449-784F-99E0-7CBA851F7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6015" y="1350110"/>
            <a:ext cx="4542974" cy="3206805"/>
          </a:xfrm>
        </p:spPr>
      </p:pic>
    </p:spTree>
    <p:extLst>
      <p:ext uri="{BB962C8B-B14F-4D97-AF65-F5344CB8AC3E}">
        <p14:creationId xmlns:p14="http://schemas.microsoft.com/office/powerpoint/2010/main" val="2254272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364B-2099-F341-A607-40A567ED686E}"/>
              </a:ext>
            </a:extLst>
          </p:cNvPr>
          <p:cNvSpPr>
            <a:spLocks noGrp="1"/>
          </p:cNvSpPr>
          <p:nvPr>
            <p:ph type="title"/>
          </p:nvPr>
        </p:nvSpPr>
        <p:spPr/>
        <p:txBody>
          <a:bodyPr>
            <a:normAutofit fontScale="90000"/>
          </a:bodyPr>
          <a:lstStyle/>
          <a:p>
            <a:r>
              <a:rPr lang="en-US" dirty="0"/>
              <a:t>Results</a:t>
            </a:r>
          </a:p>
        </p:txBody>
      </p:sp>
      <p:graphicFrame>
        <p:nvGraphicFramePr>
          <p:cNvPr id="8" name="Content Placeholder 7">
            <a:extLst>
              <a:ext uri="{FF2B5EF4-FFF2-40B4-BE49-F238E27FC236}">
                <a16:creationId xmlns:a16="http://schemas.microsoft.com/office/drawing/2014/main" id="{D579FE5F-9573-4F4B-8B18-3BBD07F4E2D8}"/>
              </a:ext>
            </a:extLst>
          </p:cNvPr>
          <p:cNvGraphicFramePr>
            <a:graphicFrameLocks noGrp="1"/>
          </p:cNvGraphicFramePr>
          <p:nvPr>
            <p:ph idx="1"/>
            <p:extLst>
              <p:ext uri="{D42A27DB-BD31-4B8C-83A1-F6EECF244321}">
                <p14:modId xmlns:p14="http://schemas.microsoft.com/office/powerpoint/2010/main" val="299578226"/>
              </p:ext>
            </p:extLst>
          </p:nvPr>
        </p:nvGraphicFramePr>
        <p:xfrm>
          <a:off x="449263" y="1196975"/>
          <a:ext cx="8245475" cy="35131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3332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D16A-DF9F-EB42-AC71-F72A57C43AF6}"/>
              </a:ext>
            </a:extLst>
          </p:cNvPr>
          <p:cNvSpPr>
            <a:spLocks noGrp="1"/>
          </p:cNvSpPr>
          <p:nvPr>
            <p:ph type="title"/>
          </p:nvPr>
        </p:nvSpPr>
        <p:spPr/>
        <p:txBody>
          <a:bodyPr>
            <a:normAutofit fontScale="90000"/>
          </a:bodyPr>
          <a:lstStyle/>
          <a:p>
            <a:r>
              <a:rPr lang="en-US" dirty="0"/>
              <a:t>Top Authors on our model</a:t>
            </a:r>
          </a:p>
        </p:txBody>
      </p:sp>
      <p:graphicFrame>
        <p:nvGraphicFramePr>
          <p:cNvPr id="7" name="Content Placeholder 6">
            <a:extLst>
              <a:ext uri="{FF2B5EF4-FFF2-40B4-BE49-F238E27FC236}">
                <a16:creationId xmlns:a16="http://schemas.microsoft.com/office/drawing/2014/main" id="{49D65E90-6587-964B-BB1E-6A614A57DC4D}"/>
              </a:ext>
            </a:extLst>
          </p:cNvPr>
          <p:cNvGraphicFramePr>
            <a:graphicFrameLocks noGrp="1"/>
          </p:cNvGraphicFramePr>
          <p:nvPr>
            <p:ph idx="1"/>
            <p:extLst>
              <p:ext uri="{D42A27DB-BD31-4B8C-83A1-F6EECF244321}">
                <p14:modId xmlns:p14="http://schemas.microsoft.com/office/powerpoint/2010/main" val="3896902820"/>
              </p:ext>
            </p:extLst>
          </p:nvPr>
        </p:nvGraphicFramePr>
        <p:xfrm>
          <a:off x="1288842" y="1502815"/>
          <a:ext cx="6566316" cy="2748690"/>
        </p:xfrm>
        <a:graphic>
          <a:graphicData uri="http://schemas.openxmlformats.org/drawingml/2006/table">
            <a:tbl>
              <a:tblPr firstRow="1" bandRow="1">
                <a:tableStyleId>{5C22544A-7EE6-4342-B048-85BDC9FD1C3A}</a:tableStyleId>
              </a:tblPr>
              <a:tblGrid>
                <a:gridCol w="3283158">
                  <a:extLst>
                    <a:ext uri="{9D8B030D-6E8A-4147-A177-3AD203B41FA5}">
                      <a16:colId xmlns:a16="http://schemas.microsoft.com/office/drawing/2014/main" val="1703768962"/>
                    </a:ext>
                  </a:extLst>
                </a:gridCol>
                <a:gridCol w="3283158">
                  <a:extLst>
                    <a:ext uri="{9D8B030D-6E8A-4147-A177-3AD203B41FA5}">
                      <a16:colId xmlns:a16="http://schemas.microsoft.com/office/drawing/2014/main" val="4231659063"/>
                    </a:ext>
                  </a:extLst>
                </a:gridCol>
              </a:tblGrid>
              <a:tr h="274869">
                <a:tc gridSpan="2">
                  <a:txBody>
                    <a:bodyPr/>
                    <a:lstStyle/>
                    <a:p>
                      <a:pPr algn="ctr" fontAlgn="b"/>
                      <a:r>
                        <a:rPr lang="en-US" sz="1200" b="0" i="0" u="none" strike="noStrike" dirty="0">
                          <a:solidFill>
                            <a:srgbClr val="000000"/>
                          </a:solidFill>
                          <a:effectLst/>
                          <a:latin typeface="Calibri" panose="020F0502020204030204" pitchFamily="34" charset="0"/>
                        </a:rPr>
                        <a:t>Top Authors</a:t>
                      </a:r>
                    </a:p>
                  </a:txBody>
                  <a:tcPr marL="9525" marR="9525" marT="9525" marB="0" anchor="b"/>
                </a:tc>
                <a:tc hMerge="1">
                  <a:txBody>
                    <a:bodyPr/>
                    <a:lstStyle/>
                    <a:p>
                      <a:endParaRPr lang="en-US"/>
                    </a:p>
                  </a:txBody>
                  <a:tcPr/>
                </a:tc>
                <a:extLst>
                  <a:ext uri="{0D108BD9-81ED-4DB2-BD59-A6C34878D82A}">
                    <a16:rowId xmlns:a16="http://schemas.microsoft.com/office/drawing/2014/main" val="4244245244"/>
                  </a:ext>
                </a:extLst>
              </a:tr>
              <a:tr h="274869">
                <a:tc>
                  <a:txBody>
                    <a:bodyPr/>
                    <a:lstStyle/>
                    <a:p>
                      <a:pPr algn="ctr" fontAlgn="b"/>
                      <a:r>
                        <a:rPr lang="en-US" sz="1200" b="0" i="0" u="none" strike="noStrike" dirty="0">
                          <a:solidFill>
                            <a:srgbClr val="000000"/>
                          </a:solidFill>
                          <a:effectLst/>
                          <a:latin typeface="Calibri" panose="020F0502020204030204" pitchFamily="34" charset="0"/>
                        </a:rPr>
                        <a:t>Pham, L.D.</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Bang Wool </a:t>
                      </a:r>
                      <a:r>
                        <a:rPr lang="en-US" sz="1200" b="0" i="0" u="none" strike="noStrike" dirty="0" err="1">
                          <a:solidFill>
                            <a:srgbClr val="000000"/>
                          </a:solidFill>
                          <a:effectLst/>
                          <a:latin typeface="Calibri" panose="020F0502020204030204" pitchFamily="34" charset="0"/>
                        </a:rPr>
                        <a:t>Eom</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625729"/>
                  </a:ext>
                </a:extLst>
              </a:tr>
              <a:tr h="274869">
                <a:tc>
                  <a:txBody>
                    <a:bodyPr/>
                    <a:lstStyle/>
                    <a:p>
                      <a:pPr algn="ctr" fontAlgn="b"/>
                      <a:r>
                        <a:rPr lang="en-US" sz="1200" b="0" i="0" u="none" strike="noStrike" dirty="0">
                          <a:solidFill>
                            <a:srgbClr val="000000"/>
                          </a:solidFill>
                          <a:effectLst/>
                          <a:latin typeface="Calibri" panose="020F0502020204030204" pitchFamily="34" charset="0"/>
                        </a:rPr>
                        <a:t>Do, D.N.</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Hong Man Yoon</a:t>
                      </a:r>
                    </a:p>
                  </a:txBody>
                  <a:tcPr marL="9525" marR="9525" marT="9525" marB="0" anchor="b"/>
                </a:tc>
                <a:extLst>
                  <a:ext uri="{0D108BD9-81ED-4DB2-BD59-A6C34878D82A}">
                    <a16:rowId xmlns:a16="http://schemas.microsoft.com/office/drawing/2014/main" val="2764097339"/>
                  </a:ext>
                </a:extLst>
              </a:tr>
              <a:tr h="274869">
                <a:tc>
                  <a:txBody>
                    <a:bodyPr/>
                    <a:lstStyle/>
                    <a:p>
                      <a:pPr algn="ctr" fontAlgn="b"/>
                      <a:r>
                        <a:rPr lang="en-US" sz="1200" b="0" i="0" u="none" strike="noStrike" dirty="0">
                          <a:solidFill>
                            <a:srgbClr val="000000"/>
                          </a:solidFill>
                          <a:effectLst/>
                          <a:latin typeface="Calibri" panose="020F0502020204030204" pitchFamily="34" charset="0"/>
                        </a:rPr>
                        <a:t>Nam, L.Q.</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Ji Yoon Rho</a:t>
                      </a:r>
                    </a:p>
                  </a:txBody>
                  <a:tcPr marL="9525" marR="9525" marT="9525" marB="0" anchor="b"/>
                </a:tc>
                <a:extLst>
                  <a:ext uri="{0D108BD9-81ED-4DB2-BD59-A6C34878D82A}">
                    <a16:rowId xmlns:a16="http://schemas.microsoft.com/office/drawing/2014/main" val="3552409733"/>
                  </a:ext>
                </a:extLst>
              </a:tr>
              <a:tr h="274869">
                <a:tc>
                  <a:txBody>
                    <a:bodyPr/>
                    <a:lstStyle/>
                    <a:p>
                      <a:pPr algn="ctr" fontAlgn="b"/>
                      <a:r>
                        <a:rPr lang="en-US" sz="1200" b="0" i="0" u="none" strike="noStrike" dirty="0">
                          <a:solidFill>
                            <a:srgbClr val="000000"/>
                          </a:solidFill>
                          <a:effectLst/>
                          <a:latin typeface="Calibri" panose="020F0502020204030204" pitchFamily="34" charset="0"/>
                        </a:rPr>
                        <a:t>Van Ba, N.</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Il Ju Choi</a:t>
                      </a:r>
                    </a:p>
                  </a:txBody>
                  <a:tcPr marL="9525" marR="9525" marT="9525" marB="0" anchor="b"/>
                </a:tc>
                <a:extLst>
                  <a:ext uri="{0D108BD9-81ED-4DB2-BD59-A6C34878D82A}">
                    <a16:rowId xmlns:a16="http://schemas.microsoft.com/office/drawing/2014/main" val="1072101843"/>
                  </a:ext>
                </a:extLst>
              </a:tr>
              <a:tr h="274869">
                <a:tc>
                  <a:txBody>
                    <a:bodyPr/>
                    <a:lstStyle/>
                    <a:p>
                      <a:pPr algn="ctr" fontAlgn="b"/>
                      <a:r>
                        <a:rPr lang="en-US" sz="1200" b="0" i="0" u="none" strike="noStrike" dirty="0">
                          <a:solidFill>
                            <a:srgbClr val="000000"/>
                          </a:solidFill>
                          <a:effectLst/>
                          <a:latin typeface="Calibri" panose="020F0502020204030204" pitchFamily="34" charset="0"/>
                        </a:rPr>
                        <a:t>Minh, L.T.A.</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Young-Woo Kim</a:t>
                      </a:r>
                    </a:p>
                  </a:txBody>
                  <a:tcPr marL="9525" marR="9525" marT="9525" marB="0" anchor="b"/>
                </a:tc>
                <a:extLst>
                  <a:ext uri="{0D108BD9-81ED-4DB2-BD59-A6C34878D82A}">
                    <a16:rowId xmlns:a16="http://schemas.microsoft.com/office/drawing/2014/main" val="2377813570"/>
                  </a:ext>
                </a:extLst>
              </a:tr>
              <a:tr h="274869">
                <a:tc>
                  <a:txBody>
                    <a:bodyPr/>
                    <a:lstStyle/>
                    <a:p>
                      <a:pPr algn="ctr" fontAlgn="b"/>
                      <a:r>
                        <a:rPr lang="en-US" sz="1200" b="0" i="0" u="none" strike="noStrike" dirty="0" err="1">
                          <a:solidFill>
                            <a:srgbClr val="000000"/>
                          </a:solidFill>
                          <a:effectLst/>
                          <a:latin typeface="Calibri" panose="020F0502020204030204" pitchFamily="34" charset="0"/>
                        </a:rPr>
                        <a:t>Hoan</a:t>
                      </a:r>
                      <a:r>
                        <a:rPr lang="en-US" sz="1200" b="0" i="0" u="none" strike="noStrike" dirty="0">
                          <a:solidFill>
                            <a:srgbClr val="000000"/>
                          </a:solidFill>
                          <a:effectLst/>
                          <a:latin typeface="Calibri" panose="020F0502020204030204" pitchFamily="34" charset="0"/>
                        </a:rPr>
                        <a:t>, T.X.</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Greenwood S</a:t>
                      </a:r>
                    </a:p>
                  </a:txBody>
                  <a:tcPr marL="9525" marR="9525" marT="9525" marB="0" anchor="b"/>
                </a:tc>
                <a:extLst>
                  <a:ext uri="{0D108BD9-81ED-4DB2-BD59-A6C34878D82A}">
                    <a16:rowId xmlns:a16="http://schemas.microsoft.com/office/drawing/2014/main" val="2845052746"/>
                  </a:ext>
                </a:extLst>
              </a:tr>
              <a:tr h="274869">
                <a:tc>
                  <a:txBody>
                    <a:bodyPr/>
                    <a:lstStyle/>
                    <a:p>
                      <a:pPr algn="ctr" fontAlgn="b"/>
                      <a:r>
                        <a:rPr lang="en-US" sz="1200" b="0" i="0" u="none" strike="noStrike" dirty="0">
                          <a:solidFill>
                            <a:srgbClr val="000000"/>
                          </a:solidFill>
                          <a:effectLst/>
                          <a:latin typeface="Calibri" panose="020F0502020204030204" pitchFamily="34" charset="0"/>
                        </a:rPr>
                        <a:t>Ji Yeon Park</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Chen JC</a:t>
                      </a:r>
                    </a:p>
                  </a:txBody>
                  <a:tcPr marL="9525" marR="9525" marT="9525" marB="0" anchor="b"/>
                </a:tc>
                <a:extLst>
                  <a:ext uri="{0D108BD9-81ED-4DB2-BD59-A6C34878D82A}">
                    <a16:rowId xmlns:a16="http://schemas.microsoft.com/office/drawing/2014/main" val="2278755947"/>
                  </a:ext>
                </a:extLst>
              </a:tr>
              <a:tr h="274869">
                <a:tc>
                  <a:txBody>
                    <a:bodyPr/>
                    <a:lstStyle/>
                    <a:p>
                      <a:pPr algn="ctr" fontAlgn="b"/>
                      <a:r>
                        <a:rPr lang="en-US" sz="1200" b="0" i="0" u="none" strike="noStrike" dirty="0" err="1">
                          <a:solidFill>
                            <a:srgbClr val="000000"/>
                          </a:solidFill>
                          <a:effectLst/>
                          <a:latin typeface="Calibri" panose="020F0502020204030204" pitchFamily="34" charset="0"/>
                        </a:rPr>
                        <a:t>Keun</a:t>
                      </a:r>
                      <a:r>
                        <a:rPr lang="en-US" sz="1200" b="0" i="0" u="none" strike="noStrike" dirty="0">
                          <a:solidFill>
                            <a:srgbClr val="000000"/>
                          </a:solidFill>
                          <a:effectLst/>
                          <a:latin typeface="Calibri" panose="020F0502020204030204" pitchFamily="34" charset="0"/>
                        </a:rPr>
                        <a:t> Won Ryu</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Chen CT</a:t>
                      </a:r>
                    </a:p>
                  </a:txBody>
                  <a:tcPr marL="9525" marR="9525" marT="9525" marB="0" anchor="b"/>
                </a:tc>
                <a:extLst>
                  <a:ext uri="{0D108BD9-81ED-4DB2-BD59-A6C34878D82A}">
                    <a16:rowId xmlns:a16="http://schemas.microsoft.com/office/drawing/2014/main" val="3714693030"/>
                  </a:ext>
                </a:extLst>
              </a:tr>
              <a:tr h="274869">
                <a:tc>
                  <a:txBody>
                    <a:bodyPr/>
                    <a:lstStyle/>
                    <a:p>
                      <a:pPr algn="ctr" fontAlgn="b"/>
                      <a:r>
                        <a:rPr lang="en-US" sz="1200" b="0" i="0" u="none" strike="noStrike" dirty="0">
                          <a:solidFill>
                            <a:srgbClr val="000000"/>
                          </a:solidFill>
                          <a:effectLst/>
                          <a:latin typeface="Calibri" panose="020F0502020204030204" pitchFamily="34" charset="0"/>
                        </a:rPr>
                        <a:t>Daniel </a:t>
                      </a:r>
                      <a:r>
                        <a:rPr lang="en-US" sz="1200" b="0" i="0" u="none" strike="noStrike" dirty="0" err="1">
                          <a:solidFill>
                            <a:srgbClr val="000000"/>
                          </a:solidFill>
                          <a:effectLst/>
                          <a:latin typeface="Calibri" panose="020F0502020204030204" pitchFamily="34" charset="0"/>
                        </a:rPr>
                        <a:t>Reim</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Jump AS</a:t>
                      </a:r>
                    </a:p>
                  </a:txBody>
                  <a:tcPr marL="9525" marR="9525" marT="9525" marB="0" anchor="b"/>
                </a:tc>
                <a:extLst>
                  <a:ext uri="{0D108BD9-81ED-4DB2-BD59-A6C34878D82A}">
                    <a16:rowId xmlns:a16="http://schemas.microsoft.com/office/drawing/2014/main" val="869994570"/>
                  </a:ext>
                </a:extLst>
              </a:tr>
            </a:tbl>
          </a:graphicData>
        </a:graphic>
      </p:graphicFrame>
    </p:spTree>
    <p:extLst>
      <p:ext uri="{BB962C8B-B14F-4D97-AF65-F5344CB8AC3E}">
        <p14:creationId xmlns:p14="http://schemas.microsoft.com/office/powerpoint/2010/main" val="1628038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66A7-7EB2-414C-B47A-F5E4F8EC9796}"/>
              </a:ext>
            </a:extLst>
          </p:cNvPr>
          <p:cNvSpPr>
            <a:spLocks noGrp="1"/>
          </p:cNvSpPr>
          <p:nvPr>
            <p:ph type="title"/>
          </p:nvPr>
        </p:nvSpPr>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2ACDC1BD-DF08-D648-8C17-4168CED75E8E}"/>
              </a:ext>
            </a:extLst>
          </p:cNvPr>
          <p:cNvSpPr>
            <a:spLocks noGrp="1"/>
          </p:cNvSpPr>
          <p:nvPr>
            <p:ph idx="1"/>
          </p:nvPr>
        </p:nvSpPr>
        <p:spPr/>
        <p:txBody>
          <a:bodyPr>
            <a:normAutofit/>
          </a:bodyPr>
          <a:lstStyle/>
          <a:p>
            <a:r>
              <a:rPr lang="en-US" dirty="0"/>
              <a:t>Discriminative and generative machine learning techniques </a:t>
            </a:r>
          </a:p>
          <a:p>
            <a:r>
              <a:rPr lang="en-US" dirty="0"/>
              <a:t>Two classes of features are explored i.e. Author, Co-author. </a:t>
            </a:r>
          </a:p>
          <a:p>
            <a:r>
              <a:rPr lang="en-US" dirty="0"/>
              <a:t>SVM, CART and Naive Bayes are chosen for experiment and results analysis</a:t>
            </a:r>
          </a:p>
          <a:p>
            <a:r>
              <a:rPr lang="en-US" dirty="0"/>
              <a:t>SVM performs better compared to other models </a:t>
            </a:r>
          </a:p>
        </p:txBody>
      </p:sp>
    </p:spTree>
    <p:extLst>
      <p:ext uri="{BB962C8B-B14F-4D97-AF65-F5344CB8AC3E}">
        <p14:creationId xmlns:p14="http://schemas.microsoft.com/office/powerpoint/2010/main" val="3208592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A71F-3A32-694F-BFDB-D067E7F19BB6}"/>
              </a:ext>
            </a:extLst>
          </p:cNvPr>
          <p:cNvSpPr>
            <a:spLocks noGrp="1"/>
          </p:cNvSpPr>
          <p:nvPr>
            <p:ph type="title"/>
          </p:nvPr>
        </p:nvSpPr>
        <p:spPr/>
        <p:txBody>
          <a:bodyPr>
            <a:normAutofit fontScale="90000"/>
          </a:bodyPr>
          <a:lstStyle/>
          <a:p>
            <a:r>
              <a:rPr lang="en-US" dirty="0"/>
              <a:t>Future Scope</a:t>
            </a:r>
          </a:p>
        </p:txBody>
      </p:sp>
      <p:sp>
        <p:nvSpPr>
          <p:cNvPr id="3" name="Content Placeholder 2">
            <a:extLst>
              <a:ext uri="{FF2B5EF4-FFF2-40B4-BE49-F238E27FC236}">
                <a16:creationId xmlns:a16="http://schemas.microsoft.com/office/drawing/2014/main" id="{76D8BBBA-B25E-7846-B1FE-8982A4AB4034}"/>
              </a:ext>
            </a:extLst>
          </p:cNvPr>
          <p:cNvSpPr>
            <a:spLocks noGrp="1"/>
          </p:cNvSpPr>
          <p:nvPr>
            <p:ph idx="1"/>
          </p:nvPr>
        </p:nvSpPr>
        <p:spPr/>
        <p:txBody>
          <a:bodyPr/>
          <a:lstStyle/>
          <a:p>
            <a:pPr marL="0" indent="0">
              <a:buNone/>
            </a:pPr>
            <a:r>
              <a:rPr lang="en-US" dirty="0"/>
              <a:t>Implement the Venue centric features</a:t>
            </a:r>
          </a:p>
          <a:p>
            <a:pPr marL="0" indent="0">
              <a:buNone/>
            </a:pPr>
            <a:r>
              <a:rPr lang="en-US" dirty="0"/>
              <a:t>	predicts more accuracy</a:t>
            </a:r>
          </a:p>
          <a:p>
            <a:pPr marL="0" indent="0">
              <a:buNone/>
            </a:pPr>
            <a:r>
              <a:rPr lang="en-US" dirty="0"/>
              <a:t>	weight of author is precise</a:t>
            </a:r>
          </a:p>
          <a:p>
            <a:pPr marL="0" indent="0">
              <a:buNone/>
            </a:pPr>
            <a:r>
              <a:rPr lang="en-US" dirty="0"/>
              <a:t>Apply concept to other domains</a:t>
            </a:r>
          </a:p>
          <a:p>
            <a:pPr marL="0" indent="0">
              <a:buNone/>
            </a:pPr>
            <a:endParaRPr lang="en-US" dirty="0"/>
          </a:p>
        </p:txBody>
      </p:sp>
    </p:spTree>
    <p:extLst>
      <p:ext uri="{BB962C8B-B14F-4D97-AF65-F5344CB8AC3E}">
        <p14:creationId xmlns:p14="http://schemas.microsoft.com/office/powerpoint/2010/main" val="802129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56EF-15D5-DD46-B256-76657417B108}"/>
              </a:ext>
            </a:extLst>
          </p:cNvPr>
          <p:cNvSpPr>
            <a:spLocks noGrp="1"/>
          </p:cNvSpPr>
          <p:nvPr>
            <p:ph type="title"/>
          </p:nvPr>
        </p:nvSpPr>
        <p:spPr>
          <a:xfrm>
            <a:off x="601670" y="2419045"/>
            <a:ext cx="8229600" cy="857250"/>
          </a:xfrm>
        </p:spPr>
        <p:txBody>
          <a:bodyPr/>
          <a:lstStyle/>
          <a:p>
            <a:r>
              <a:rPr lang="en-US" dirty="0"/>
              <a:t>Questions?</a:t>
            </a:r>
          </a:p>
        </p:txBody>
      </p:sp>
    </p:spTree>
    <p:extLst>
      <p:ext uri="{BB962C8B-B14F-4D97-AF65-F5344CB8AC3E}">
        <p14:creationId xmlns:p14="http://schemas.microsoft.com/office/powerpoint/2010/main" val="1658716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56EF-15D5-DD46-B256-76657417B108}"/>
              </a:ext>
            </a:extLst>
          </p:cNvPr>
          <p:cNvSpPr>
            <a:spLocks noGrp="1"/>
          </p:cNvSpPr>
          <p:nvPr>
            <p:ph type="title"/>
          </p:nvPr>
        </p:nvSpPr>
        <p:spPr>
          <a:xfrm>
            <a:off x="601670" y="2419045"/>
            <a:ext cx="8229600" cy="857250"/>
          </a:xfrm>
        </p:spPr>
        <p:txBody>
          <a:bodyPr/>
          <a:lstStyle/>
          <a:p>
            <a:r>
              <a:rPr lang="en-US" dirty="0"/>
              <a:t>Thank You</a:t>
            </a:r>
          </a:p>
        </p:txBody>
      </p:sp>
    </p:spTree>
    <p:extLst>
      <p:ext uri="{BB962C8B-B14F-4D97-AF65-F5344CB8AC3E}">
        <p14:creationId xmlns:p14="http://schemas.microsoft.com/office/powerpoint/2010/main" val="344992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find Rising Stars?</a:t>
            </a:r>
          </a:p>
        </p:txBody>
      </p:sp>
      <p:sp>
        <p:nvSpPr>
          <p:cNvPr id="3" name="Content Placeholder 2"/>
          <p:cNvSpPr>
            <a:spLocks noGrp="1"/>
          </p:cNvSpPr>
          <p:nvPr>
            <p:ph idx="1"/>
          </p:nvPr>
        </p:nvSpPr>
        <p:spPr/>
        <p:txBody>
          <a:bodyPr/>
          <a:lstStyle/>
          <a:p>
            <a:r>
              <a:rPr lang="en-US" dirty="0"/>
              <a:t>large volumes of publications every year – continuing</a:t>
            </a:r>
          </a:p>
          <a:p>
            <a:r>
              <a:rPr lang="en-US" dirty="0"/>
              <a:t>research community, e.g., offering competitive candidates to university.</a:t>
            </a:r>
          </a:p>
          <a:p>
            <a:r>
              <a:rPr lang="en-US" dirty="0"/>
              <a:t>Finding such Rising starts within the organizational domains.</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AA42-2B9C-FC4C-89EB-D4818A1A15FA}"/>
              </a:ext>
            </a:extLst>
          </p:cNvPr>
          <p:cNvSpPr>
            <a:spLocks noGrp="1"/>
          </p:cNvSpPr>
          <p:nvPr>
            <p:ph type="title"/>
          </p:nvPr>
        </p:nvSpPr>
        <p:spPr/>
        <p:txBody>
          <a:bodyPr>
            <a:normAutofit fontScale="90000"/>
          </a:bodyPr>
          <a:lstStyle/>
          <a:p>
            <a:r>
              <a:rPr lang="en-US" dirty="0"/>
              <a:t>Author Timeline</a:t>
            </a:r>
          </a:p>
        </p:txBody>
      </p:sp>
      <p:sp>
        <p:nvSpPr>
          <p:cNvPr id="7" name="Content Placeholder 6">
            <a:extLst>
              <a:ext uri="{FF2B5EF4-FFF2-40B4-BE49-F238E27FC236}">
                <a16:creationId xmlns:a16="http://schemas.microsoft.com/office/drawing/2014/main" id="{06F21B76-5743-9049-B677-1FB7DA8C3CF8}"/>
              </a:ext>
            </a:extLst>
          </p:cNvPr>
          <p:cNvSpPr>
            <a:spLocks noGrp="1"/>
          </p:cNvSpPr>
          <p:nvPr>
            <p:ph idx="1"/>
          </p:nvPr>
        </p:nvSpPr>
        <p:spPr/>
        <p:txBody>
          <a:bodyPr/>
          <a:lstStyle/>
          <a:p>
            <a:endParaRPr lang="en-US"/>
          </a:p>
        </p:txBody>
      </p:sp>
      <p:graphicFrame>
        <p:nvGraphicFramePr>
          <p:cNvPr id="8" name="Content Placeholder 6">
            <a:extLst>
              <a:ext uri="{FF2B5EF4-FFF2-40B4-BE49-F238E27FC236}">
                <a16:creationId xmlns:a16="http://schemas.microsoft.com/office/drawing/2014/main" id="{B7C62D9C-5A18-5842-B74C-4263011D034F}"/>
              </a:ext>
            </a:extLst>
          </p:cNvPr>
          <p:cNvGraphicFramePr>
            <a:graphicFrameLocks/>
          </p:cNvGraphicFramePr>
          <p:nvPr>
            <p:extLst>
              <p:ext uri="{D42A27DB-BD31-4B8C-83A1-F6EECF244321}">
                <p14:modId xmlns:p14="http://schemas.microsoft.com/office/powerpoint/2010/main" val="1257216533"/>
              </p:ext>
            </p:extLst>
          </p:nvPr>
        </p:nvGraphicFramePr>
        <p:xfrm>
          <a:off x="389250" y="1197405"/>
          <a:ext cx="8305785" cy="35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756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effectLst/>
              </a:rPr>
              <a:t>The main contribution of our work</a:t>
            </a:r>
            <a:endParaRPr lang="en-US" dirty="0"/>
          </a:p>
        </p:txBody>
      </p:sp>
      <p:sp>
        <p:nvSpPr>
          <p:cNvPr id="6" name="Content Placeholder 5"/>
          <p:cNvSpPr>
            <a:spLocks noGrp="1"/>
          </p:cNvSpPr>
          <p:nvPr>
            <p:ph sz="half" idx="2"/>
          </p:nvPr>
        </p:nvSpPr>
        <p:spPr>
          <a:xfrm>
            <a:off x="143556" y="1350110"/>
            <a:ext cx="8704184" cy="3512215"/>
          </a:xfrm>
        </p:spPr>
        <p:txBody>
          <a:bodyPr>
            <a:normAutofit/>
          </a:bodyPr>
          <a:lstStyle/>
          <a:p>
            <a:pPr marL="0" indent="0">
              <a:buNone/>
            </a:pPr>
            <a:r>
              <a:rPr lang="en-US" dirty="0"/>
              <a:t>1.It is the first attempt to consider author’s citations, co- author’s order of appearance and author’s influence and weight.</a:t>
            </a:r>
            <a:br>
              <a:rPr lang="en-US" dirty="0"/>
            </a:br>
            <a:r>
              <a:rPr lang="en-US" dirty="0"/>
              <a:t>2. Mathematical formulations for the computation of weighted mutual weight and influence.</a:t>
            </a:r>
            <a:br>
              <a:rPr lang="en-US" dirty="0"/>
            </a:br>
            <a:r>
              <a:rPr lang="en-US" dirty="0"/>
              <a:t>3. Performance evaluation of proposed and baseline methods in terms of average number of papers and average number of citations.</a:t>
            </a:r>
            <a:br>
              <a:rPr lang="en-US" dirty="0"/>
            </a:br>
            <a:r>
              <a:rPr lang="en-US" dirty="0"/>
              <a:t>4. Qualitative analysis of top ranked 10 authors in terms of their achievements.</a:t>
            </a:r>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123411-33DB-1047-98D3-01D7491BDFDB}"/>
              </a:ext>
            </a:extLst>
          </p:cNvPr>
          <p:cNvSpPr txBox="1">
            <a:spLocks/>
          </p:cNvSpPr>
          <p:nvPr/>
        </p:nvSpPr>
        <p:spPr>
          <a:xfrm>
            <a:off x="448964" y="433880"/>
            <a:ext cx="8246071" cy="61082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dirty="0">
                <a:solidFill>
                  <a:schemeClr val="bg1"/>
                </a:solidFill>
              </a:rPr>
              <a:t>Data- </a:t>
            </a:r>
            <a:r>
              <a:rPr lang="en-US" dirty="0" err="1">
                <a:solidFill>
                  <a:schemeClr val="bg1"/>
                </a:solidFill>
              </a:rPr>
              <a:t>AltMetrics</a:t>
            </a:r>
            <a:endParaRPr lang="en-US" dirty="0">
              <a:solidFill>
                <a:schemeClr val="bg1"/>
              </a:solidFill>
            </a:endParaRPr>
          </a:p>
        </p:txBody>
      </p:sp>
      <p:sp>
        <p:nvSpPr>
          <p:cNvPr id="5" name="TextBox 4">
            <a:extLst>
              <a:ext uri="{FF2B5EF4-FFF2-40B4-BE49-F238E27FC236}">
                <a16:creationId xmlns:a16="http://schemas.microsoft.com/office/drawing/2014/main" id="{E1718136-B348-8F46-B8D1-73E7CE306BB4}"/>
              </a:ext>
            </a:extLst>
          </p:cNvPr>
          <p:cNvSpPr txBox="1"/>
          <p:nvPr/>
        </p:nvSpPr>
        <p:spPr>
          <a:xfrm>
            <a:off x="601670" y="1502815"/>
            <a:ext cx="3054100" cy="3139321"/>
          </a:xfrm>
          <a:prstGeom prst="rect">
            <a:avLst/>
          </a:prstGeom>
          <a:noFill/>
        </p:spPr>
        <p:txBody>
          <a:bodyPr wrap="square" rtlCol="0">
            <a:spAutoFit/>
          </a:bodyPr>
          <a:lstStyle/>
          <a:p>
            <a:pPr lvl="0"/>
            <a:r>
              <a:rPr lang="en-US" sz="2200" dirty="0"/>
              <a:t>Altmetrics include a wide variety of counts, from coverage in mainstream news and social media (</a:t>
            </a:r>
            <a:r>
              <a:rPr lang="en-US" sz="2200" dirty="0" err="1"/>
              <a:t>tweets,shares</a:t>
            </a:r>
            <a:r>
              <a:rPr lang="en-US" sz="2200" dirty="0"/>
              <a:t>, likes, </a:t>
            </a:r>
            <a:r>
              <a:rPr lang="en-US" sz="2200" dirty="0" err="1"/>
              <a:t>etc</a:t>
            </a:r>
            <a:r>
              <a:rPr lang="en-US" sz="2200" dirty="0"/>
              <a:t>), author Details, score, blogs , readers and demographics to citations on Wikipedia.</a:t>
            </a:r>
          </a:p>
        </p:txBody>
      </p:sp>
      <p:pic>
        <p:nvPicPr>
          <p:cNvPr id="6" name="Shape 311">
            <a:extLst>
              <a:ext uri="{FF2B5EF4-FFF2-40B4-BE49-F238E27FC236}">
                <a16:creationId xmlns:a16="http://schemas.microsoft.com/office/drawing/2014/main" id="{4D61402D-3ADB-3A4B-AD59-BDF75BD463E3}"/>
              </a:ext>
            </a:extLst>
          </p:cNvPr>
          <p:cNvPicPr preferRelativeResize="0"/>
          <p:nvPr/>
        </p:nvPicPr>
        <p:blipFill>
          <a:blip r:embed="rId3">
            <a:alphaModFix/>
          </a:blip>
          <a:stretch>
            <a:fillRect/>
          </a:stretch>
        </p:blipFill>
        <p:spPr>
          <a:xfrm>
            <a:off x="3808475" y="1655520"/>
            <a:ext cx="4963149" cy="2771975"/>
          </a:xfrm>
          <a:prstGeom prst="rect">
            <a:avLst/>
          </a:prstGeom>
          <a:noFill/>
          <a:ln>
            <a:noFill/>
          </a:ln>
        </p:spPr>
      </p:pic>
    </p:spTree>
    <p:extLst>
      <p:ext uri="{BB962C8B-B14F-4D97-AF65-F5344CB8AC3E}">
        <p14:creationId xmlns:p14="http://schemas.microsoft.com/office/powerpoint/2010/main" val="10910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5207-2C21-2142-BDBD-E6398784FDF4}"/>
              </a:ext>
            </a:extLst>
          </p:cNvPr>
          <p:cNvSpPr>
            <a:spLocks noGrp="1"/>
          </p:cNvSpPr>
          <p:nvPr>
            <p:ph type="title"/>
          </p:nvPr>
        </p:nvSpPr>
        <p:spPr/>
        <p:txBody>
          <a:bodyPr>
            <a:normAutofit fontScale="90000"/>
          </a:bodyPr>
          <a:lstStyle/>
          <a:p>
            <a:r>
              <a:rPr lang="en-US" dirty="0"/>
              <a:t>Dataset</a:t>
            </a:r>
          </a:p>
        </p:txBody>
      </p:sp>
      <p:sp>
        <p:nvSpPr>
          <p:cNvPr id="3" name="Content Placeholder 2">
            <a:extLst>
              <a:ext uri="{FF2B5EF4-FFF2-40B4-BE49-F238E27FC236}">
                <a16:creationId xmlns:a16="http://schemas.microsoft.com/office/drawing/2014/main" id="{D40879E1-B60B-C94D-9295-A4100631208D}"/>
              </a:ext>
            </a:extLst>
          </p:cNvPr>
          <p:cNvSpPr>
            <a:spLocks noGrp="1"/>
          </p:cNvSpPr>
          <p:nvPr>
            <p:ph idx="1"/>
          </p:nvPr>
        </p:nvSpPr>
        <p:spPr/>
        <p:txBody>
          <a:bodyPr>
            <a:normAutofit fontScale="92500" lnSpcReduction="20000"/>
          </a:bodyPr>
          <a:lstStyle/>
          <a:p>
            <a:r>
              <a:rPr lang="en-US" dirty="0"/>
              <a:t>Altmetrics dataset -big data course at NIU. </a:t>
            </a:r>
          </a:p>
          <a:p>
            <a:r>
              <a:rPr lang="en-US" dirty="0"/>
              <a:t>9 million JSON files in the dataset. Each JSON file represented a tuple in the </a:t>
            </a:r>
            <a:r>
              <a:rPr lang="en-US" dirty="0" err="1"/>
              <a:t>Altmetric</a:t>
            </a:r>
            <a:r>
              <a:rPr lang="en-US" dirty="0"/>
              <a:t> data, which we processed to create the final dataset. </a:t>
            </a:r>
          </a:p>
          <a:p>
            <a:r>
              <a:rPr lang="en-US" dirty="0"/>
              <a:t>We extracted 50,000 tuples using random.</a:t>
            </a:r>
          </a:p>
          <a:p>
            <a:r>
              <a:rPr lang="en-US" dirty="0"/>
              <a:t>Dataset after cleaning 33,125 tuples.</a:t>
            </a:r>
          </a:p>
          <a:p>
            <a:endParaRPr lang="en-US" dirty="0"/>
          </a:p>
          <a:p>
            <a:endParaRPr lang="en-US" dirty="0"/>
          </a:p>
          <a:p>
            <a:pPr marL="0" indent="0" algn="r">
              <a:buNone/>
            </a:pPr>
            <a:r>
              <a:rPr lang="en-US" sz="1600" dirty="0"/>
              <a:t>*</a:t>
            </a:r>
            <a:r>
              <a:rPr lang="en-US" sz="1600" dirty="0" err="1"/>
              <a:t>Dont</a:t>
            </a:r>
            <a:r>
              <a:rPr lang="en-US" sz="1600" dirty="0"/>
              <a:t> use your laptops unless they have 32 </a:t>
            </a:r>
            <a:r>
              <a:rPr lang="en-US" sz="1600" dirty="0" err="1"/>
              <a:t>gb</a:t>
            </a:r>
            <a:r>
              <a:rPr lang="en-US" sz="1600" dirty="0"/>
              <a:t> ram and 1 </a:t>
            </a:r>
            <a:r>
              <a:rPr lang="en-US" sz="1600" dirty="0" err="1"/>
              <a:t>tb</a:t>
            </a:r>
            <a:r>
              <a:rPr lang="en-US" sz="1600" dirty="0"/>
              <a:t> </a:t>
            </a:r>
            <a:r>
              <a:rPr lang="en-US" sz="1600" dirty="0" err="1"/>
              <a:t>ssd</a:t>
            </a:r>
            <a:endParaRPr lang="en-US" sz="1600" dirty="0"/>
          </a:p>
        </p:txBody>
      </p:sp>
    </p:spTree>
    <p:extLst>
      <p:ext uri="{BB962C8B-B14F-4D97-AF65-F5344CB8AC3E}">
        <p14:creationId xmlns:p14="http://schemas.microsoft.com/office/powerpoint/2010/main" val="3747908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04FE21EC-9AE0-6948-BC3D-56299621BEC8}"/>
              </a:ext>
            </a:extLst>
          </p:cNvPr>
          <p:cNvSpPr txBox="1">
            <a:spLocks/>
          </p:cNvSpPr>
          <p:nvPr/>
        </p:nvSpPr>
        <p:spPr>
          <a:xfrm>
            <a:off x="448964" y="433880"/>
            <a:ext cx="8246071" cy="61082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dirty="0" err="1">
                <a:solidFill>
                  <a:schemeClr val="bg1"/>
                </a:solidFill>
              </a:rPr>
              <a:t>Altmetric</a:t>
            </a:r>
            <a:r>
              <a:rPr lang="en-US" dirty="0">
                <a:solidFill>
                  <a:schemeClr val="bg1"/>
                </a:solidFill>
              </a:rPr>
              <a:t> data cons</a:t>
            </a:r>
          </a:p>
        </p:txBody>
      </p:sp>
      <p:sp>
        <p:nvSpPr>
          <p:cNvPr id="4" name="Content Placeholder 2">
            <a:extLst>
              <a:ext uri="{FF2B5EF4-FFF2-40B4-BE49-F238E27FC236}">
                <a16:creationId xmlns:a16="http://schemas.microsoft.com/office/drawing/2014/main" id="{57D83069-9AFC-0744-9D84-3DFD2B75208E}"/>
              </a:ext>
            </a:extLst>
          </p:cNvPr>
          <p:cNvSpPr txBox="1">
            <a:spLocks/>
          </p:cNvSpPr>
          <p:nvPr/>
        </p:nvSpPr>
        <p:spPr>
          <a:xfrm>
            <a:off x="448964" y="1846949"/>
            <a:ext cx="8246070" cy="244328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0" algn="ctr">
              <a:spcBef>
                <a:spcPts val="0"/>
              </a:spcBef>
              <a:buSzPts val="1800"/>
              <a:buChar char="●"/>
            </a:pPr>
            <a:r>
              <a:rPr lang="en-US" sz="2800" b="1" dirty="0"/>
              <a:t>The </a:t>
            </a:r>
            <a:r>
              <a:rPr lang="en-US" sz="2800" b="1" dirty="0" err="1"/>
              <a:t>altmetric</a:t>
            </a:r>
            <a:r>
              <a:rPr lang="en-US" sz="2800" b="1" dirty="0"/>
              <a:t> data no venue details</a:t>
            </a:r>
            <a:r>
              <a:rPr lang="en-US" sz="2800" dirty="0"/>
              <a:t>–  The data set does not mention any </a:t>
            </a:r>
            <a:r>
              <a:rPr lang="en-US" sz="2800" dirty="0" err="1"/>
              <a:t>refrence</a:t>
            </a:r>
            <a:r>
              <a:rPr lang="en-US" sz="2800" dirty="0"/>
              <a:t> to venues but only the geographical demographics.</a:t>
            </a:r>
          </a:p>
          <a:p>
            <a:pPr marL="457200" lvl="0" algn="ctr">
              <a:spcBef>
                <a:spcPts val="0"/>
              </a:spcBef>
              <a:buSzPts val="1800"/>
              <a:buChar char="●"/>
            </a:pPr>
            <a:endParaRPr lang="en-US" sz="2800" dirty="0"/>
          </a:p>
          <a:p>
            <a:pPr marL="457200" lvl="0" algn="ctr">
              <a:spcBef>
                <a:spcPts val="0"/>
              </a:spcBef>
              <a:buSzPts val="1800"/>
              <a:buChar char="●"/>
            </a:pPr>
            <a:r>
              <a:rPr lang="en-US" sz="2800" dirty="0"/>
              <a:t>Rely on 3rd Party data sources .</a:t>
            </a:r>
            <a:endParaRPr lang="en-US" dirty="0"/>
          </a:p>
        </p:txBody>
      </p:sp>
    </p:spTree>
    <p:extLst>
      <p:ext uri="{BB962C8B-B14F-4D97-AF65-F5344CB8AC3E}">
        <p14:creationId xmlns:p14="http://schemas.microsoft.com/office/powerpoint/2010/main" val="321357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C68F-E674-E74A-A965-140404A1B2CF}"/>
              </a:ext>
            </a:extLst>
          </p:cNvPr>
          <p:cNvSpPr>
            <a:spLocks noGrp="1"/>
          </p:cNvSpPr>
          <p:nvPr>
            <p:ph type="title"/>
          </p:nvPr>
        </p:nvSpPr>
        <p:spPr/>
        <p:txBody>
          <a:bodyPr>
            <a:normAutofit fontScale="90000"/>
          </a:bodyPr>
          <a:lstStyle/>
          <a:p>
            <a:r>
              <a:rPr lang="en-US" dirty="0"/>
              <a:t>Attributes from </a:t>
            </a:r>
            <a:r>
              <a:rPr lang="en-US" dirty="0" err="1"/>
              <a:t>Altmetic</a:t>
            </a:r>
            <a:r>
              <a:rPr lang="en-US" dirty="0"/>
              <a:t> Data</a:t>
            </a:r>
          </a:p>
        </p:txBody>
      </p:sp>
      <p:pic>
        <p:nvPicPr>
          <p:cNvPr id="5" name="Content Placeholder 4">
            <a:extLst>
              <a:ext uri="{FF2B5EF4-FFF2-40B4-BE49-F238E27FC236}">
                <a16:creationId xmlns:a16="http://schemas.microsoft.com/office/drawing/2014/main" id="{F90D2773-5D03-4A4A-9FA5-CC99FE65E8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1425" y="1808224"/>
            <a:ext cx="6403892" cy="2290575"/>
          </a:xfrm>
        </p:spPr>
      </p:pic>
      <p:sp>
        <p:nvSpPr>
          <p:cNvPr id="6" name="TextBox 5">
            <a:extLst>
              <a:ext uri="{FF2B5EF4-FFF2-40B4-BE49-F238E27FC236}">
                <a16:creationId xmlns:a16="http://schemas.microsoft.com/office/drawing/2014/main" id="{D40D6457-A7F5-E649-B826-EA528E9AC13C}"/>
              </a:ext>
            </a:extLst>
          </p:cNvPr>
          <p:cNvSpPr txBox="1"/>
          <p:nvPr/>
        </p:nvSpPr>
        <p:spPr>
          <a:xfrm>
            <a:off x="143554" y="1197405"/>
            <a:ext cx="8704185" cy="3970318"/>
          </a:xfrm>
          <a:prstGeom prst="rect">
            <a:avLst/>
          </a:prstGeom>
          <a:noFill/>
        </p:spPr>
        <p:txBody>
          <a:bodyPr wrap="square" rtlCol="0">
            <a:spAutoFit/>
          </a:bodyPr>
          <a:lstStyle/>
          <a:p>
            <a:r>
              <a:rPr lang="en-US" dirty="0"/>
              <a:t>Using Python – Data extraction for the following attributes was done</a:t>
            </a:r>
          </a:p>
          <a:p>
            <a:r>
              <a:rPr lang="en-US" dirty="0" err="1"/>
              <a:t>Altmetric_ID</a:t>
            </a:r>
            <a:endParaRPr lang="en-US" dirty="0"/>
          </a:p>
          <a:p>
            <a:r>
              <a:rPr lang="en-US" dirty="0" err="1"/>
              <a:t>Altmetric</a:t>
            </a:r>
            <a:r>
              <a:rPr lang="en-US" dirty="0"/>
              <a:t> Rank</a:t>
            </a:r>
          </a:p>
          <a:p>
            <a:r>
              <a:rPr lang="en-US" dirty="0"/>
              <a:t>Score</a:t>
            </a:r>
          </a:p>
          <a:p>
            <a:r>
              <a:rPr lang="en-US" dirty="0"/>
              <a:t>DOI</a:t>
            </a:r>
          </a:p>
          <a:p>
            <a:r>
              <a:rPr lang="en-US" dirty="0"/>
              <a:t>ISSN</a:t>
            </a:r>
          </a:p>
          <a:p>
            <a:r>
              <a:rPr lang="en-US" dirty="0"/>
              <a:t>Authors</a:t>
            </a:r>
          </a:p>
          <a:p>
            <a:r>
              <a:rPr lang="en-US" dirty="0"/>
              <a:t>Journal</a:t>
            </a:r>
          </a:p>
          <a:p>
            <a:r>
              <a:rPr lang="en-US" dirty="0" err="1"/>
              <a:t>Pubdate</a:t>
            </a:r>
            <a:endParaRPr lang="en-US" dirty="0"/>
          </a:p>
          <a:p>
            <a:r>
              <a:rPr lang="en-US" dirty="0" err="1"/>
              <a:t>Citelike</a:t>
            </a:r>
            <a:endParaRPr lang="en-US" dirty="0"/>
          </a:p>
          <a:p>
            <a:r>
              <a:rPr lang="en-US" dirty="0"/>
              <a:t>Mendeley</a:t>
            </a:r>
          </a:p>
          <a:p>
            <a:r>
              <a:rPr lang="en-US" dirty="0"/>
              <a:t>Policy</a:t>
            </a:r>
          </a:p>
          <a:p>
            <a:r>
              <a:rPr lang="en-US" dirty="0"/>
              <a:t>They played a key role in modeling the feature.</a:t>
            </a:r>
          </a:p>
          <a:p>
            <a:pPr algn="r"/>
            <a:r>
              <a:rPr lang="en-US" dirty="0"/>
              <a:t>*Not all attributes used</a:t>
            </a:r>
          </a:p>
        </p:txBody>
      </p:sp>
    </p:spTree>
    <p:extLst>
      <p:ext uri="{BB962C8B-B14F-4D97-AF65-F5344CB8AC3E}">
        <p14:creationId xmlns:p14="http://schemas.microsoft.com/office/powerpoint/2010/main" val="811239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1483</TotalTime>
  <Words>1008</Words>
  <Application>Microsoft Macintosh PowerPoint</Application>
  <PresentationFormat>On-screen Show (16:9)</PresentationFormat>
  <Paragraphs>155</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verdana</vt:lpstr>
      <vt:lpstr>Wingdings</vt:lpstr>
      <vt:lpstr>Office Theme</vt:lpstr>
      <vt:lpstr>Predicting Rising Future Stars in Research</vt:lpstr>
      <vt:lpstr>Who are Rising Stars?</vt:lpstr>
      <vt:lpstr>Why find Rising Stars?</vt:lpstr>
      <vt:lpstr>Author Timeline</vt:lpstr>
      <vt:lpstr>The main contribution of our work</vt:lpstr>
      <vt:lpstr>PowerPoint Presentation</vt:lpstr>
      <vt:lpstr>Dataset</vt:lpstr>
      <vt:lpstr>PowerPoint Presentation</vt:lpstr>
      <vt:lpstr>Attributes from Altmetic Data</vt:lpstr>
      <vt:lpstr>Feature Selection</vt:lpstr>
      <vt:lpstr>Features used</vt:lpstr>
      <vt:lpstr>Author Influence</vt:lpstr>
      <vt:lpstr>Simpson’s Diversity Index</vt:lpstr>
      <vt:lpstr>Co-Author citations</vt:lpstr>
      <vt:lpstr>Corelation matrix</vt:lpstr>
      <vt:lpstr>Methods used</vt:lpstr>
      <vt:lpstr>Support Vector machines(SVM)</vt:lpstr>
      <vt:lpstr>CART</vt:lpstr>
      <vt:lpstr>Naïve Bayers</vt:lpstr>
      <vt:lpstr>Evaluation Metrics</vt:lpstr>
      <vt:lpstr>Rising Star Score</vt:lpstr>
      <vt:lpstr>Predicting Rising Stars</vt:lpstr>
      <vt:lpstr>Results</vt:lpstr>
      <vt:lpstr>Top Authors on our model</vt:lpstr>
      <vt:lpstr>Conclusion</vt:lpstr>
      <vt:lpstr>Future Scope</vt:lpstr>
      <vt:lpstr>Questions?</vt:lpstr>
      <vt:lpstr>Thank You</vt:lpstr>
    </vt:vector>
  </TitlesOfParts>
  <Company>Microsoft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Vamsi Yaswant Chunduri</cp:lastModifiedBy>
  <cp:revision>189</cp:revision>
  <dcterms:created xsi:type="dcterms:W3CDTF">2013-08-21T19:17:07Z</dcterms:created>
  <dcterms:modified xsi:type="dcterms:W3CDTF">2018-05-07T16:59:33Z</dcterms:modified>
</cp:coreProperties>
</file>