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24"/>
  </p:notesMasterIdLst>
  <p:sldIdLst>
    <p:sldId id="256" r:id="rId2"/>
    <p:sldId id="257" r:id="rId3"/>
    <p:sldId id="278" r:id="rId4"/>
    <p:sldId id="279" r:id="rId5"/>
    <p:sldId id="259" r:id="rId6"/>
    <p:sldId id="260" r:id="rId7"/>
    <p:sldId id="272" r:id="rId8"/>
    <p:sldId id="277" r:id="rId9"/>
    <p:sldId id="265" r:id="rId10"/>
    <p:sldId id="274" r:id="rId11"/>
    <p:sldId id="266" r:id="rId12"/>
    <p:sldId id="276" r:id="rId13"/>
    <p:sldId id="267" r:id="rId14"/>
    <p:sldId id="275" r:id="rId15"/>
    <p:sldId id="270" r:id="rId16"/>
    <p:sldId id="281" r:id="rId17"/>
    <p:sldId id="282" r:id="rId18"/>
    <p:sldId id="271" r:id="rId19"/>
    <p:sldId id="280" r:id="rId20"/>
    <p:sldId id="261" r:id="rId21"/>
    <p:sldId id="262" r:id="rId22"/>
    <p:sldId id="263"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43" autoAdjust="0"/>
    <p:restoredTop sz="58244" autoAdjust="0"/>
  </p:normalViewPr>
  <p:slideViewPr>
    <p:cSldViewPr>
      <p:cViewPr varScale="1">
        <p:scale>
          <a:sx n="66" d="100"/>
          <a:sy n="66" d="100"/>
        </p:scale>
        <p:origin x="-1204" y="-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6C98D0-7E45-405E-95DE-950839D4632A}" type="datetimeFigureOut">
              <a:rPr lang="en-US" smtClean="0"/>
              <a:pPr/>
              <a:t>6/27/2022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3A6AFD-644B-44C3-A125-FEB6B1577D86}"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E73B5A48-F0A7-472B-834B-FC94AA08F561}" type="datetimeFigureOut">
              <a:rPr lang="en-US" smtClean="0"/>
              <a:pPr/>
              <a:t>6/27/2022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6F33DE6-F15D-48DE-AB69-D7A2929F5491}" type="slidenum">
              <a:rPr lang="en-IN" smtClean="0"/>
              <a:pPr/>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73B5A48-F0A7-472B-834B-FC94AA08F561}" type="datetimeFigureOut">
              <a:rPr lang="en-US" smtClean="0"/>
              <a:pPr/>
              <a:t>6/27/2022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6F33DE6-F15D-48DE-AB69-D7A2929F5491}" type="slidenum">
              <a:rPr lang="en-IN" smtClean="0"/>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73B5A48-F0A7-472B-834B-FC94AA08F561}" type="datetimeFigureOut">
              <a:rPr lang="en-US" smtClean="0"/>
              <a:pPr/>
              <a:t>6/27/2022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6F33DE6-F15D-48DE-AB69-D7A2929F5491}" type="slidenum">
              <a:rPr lang="en-IN" smtClean="0"/>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73B5A48-F0A7-472B-834B-FC94AA08F561}" type="datetimeFigureOut">
              <a:rPr lang="en-US" smtClean="0"/>
              <a:pPr/>
              <a:t>6/27/2022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6F33DE6-F15D-48DE-AB69-D7A2929F5491}" type="slidenum">
              <a:rPr lang="en-IN" smtClean="0"/>
              <a:pPr/>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3B5A48-F0A7-472B-834B-FC94AA08F561}" type="datetimeFigureOut">
              <a:rPr lang="en-US" smtClean="0"/>
              <a:pPr/>
              <a:t>6/27/2022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6F33DE6-F15D-48DE-AB69-D7A2929F5491}" type="slidenum">
              <a:rPr lang="en-IN" smtClean="0"/>
              <a:pPr/>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E73B5A48-F0A7-472B-834B-FC94AA08F561}" type="datetimeFigureOut">
              <a:rPr lang="en-US" smtClean="0"/>
              <a:pPr/>
              <a:t>6/27/2022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6F33DE6-F15D-48DE-AB69-D7A2929F5491}" type="slidenum">
              <a:rPr lang="en-IN" smtClean="0"/>
              <a:pPr/>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E73B5A48-F0A7-472B-834B-FC94AA08F561}" type="datetimeFigureOut">
              <a:rPr lang="en-US" smtClean="0"/>
              <a:pPr/>
              <a:t>6/27/2022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66F33DE6-F15D-48DE-AB69-D7A2929F5491}" type="slidenum">
              <a:rPr lang="en-IN" smtClean="0"/>
              <a:pPr/>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E73B5A48-F0A7-472B-834B-FC94AA08F561}" type="datetimeFigureOut">
              <a:rPr lang="en-US" smtClean="0"/>
              <a:pPr/>
              <a:t>6/27/2022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66F33DE6-F15D-48DE-AB69-D7A2929F5491}" type="slidenum">
              <a:rPr lang="en-IN" smtClean="0"/>
              <a:pPr/>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3B5A48-F0A7-472B-834B-FC94AA08F561}" type="datetimeFigureOut">
              <a:rPr lang="en-US" smtClean="0"/>
              <a:pPr/>
              <a:t>6/27/2022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66F33DE6-F15D-48DE-AB69-D7A2929F5491}"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3B5A48-F0A7-472B-834B-FC94AA08F561}" type="datetimeFigureOut">
              <a:rPr lang="en-US" smtClean="0"/>
              <a:pPr/>
              <a:t>6/27/2022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6F33DE6-F15D-48DE-AB69-D7A2929F5491}" type="slidenum">
              <a:rPr lang="en-IN" smtClean="0"/>
              <a:pPr/>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3B5A48-F0A7-472B-834B-FC94AA08F561}" type="datetimeFigureOut">
              <a:rPr lang="en-US" smtClean="0"/>
              <a:pPr/>
              <a:t>6/27/2022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6F33DE6-F15D-48DE-AB69-D7A2929F5491}" type="slidenum">
              <a:rPr lang="en-IN" smtClean="0"/>
              <a:pPr/>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3B5A48-F0A7-472B-834B-FC94AA08F561}" type="datetimeFigureOut">
              <a:rPr lang="en-US" smtClean="0"/>
              <a:pPr/>
              <a:t>6/27/2022</a:t>
            </a:fld>
            <a:endParaRPr lang="en-IN"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F33DE6-F15D-48DE-AB69-D7A2929F5491}" type="slidenum">
              <a:rPr lang="en-IN" smtClean="0"/>
              <a:pPr/>
              <a:t>‹#›</a:t>
            </a:fld>
            <a:endParaRPr lang="en-IN" dirty="0"/>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6.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7.xml"/><Relationship Id="rId4" Type="http://schemas.openxmlformats.org/officeDocument/2006/relationships/image" Target="../media/image18.jpeg"/></Relationships>
</file>

<file path=ppt/slides/_rels/slide1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7.xml"/><Relationship Id="rId4" Type="http://schemas.openxmlformats.org/officeDocument/2006/relationships/image" Target="../media/image21.jpe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6.xml"/><Relationship Id="rId5" Type="http://schemas.openxmlformats.org/officeDocument/2006/relationships/image" Target="../media/image30.jpeg"/><Relationship Id="rId4" Type="http://schemas.openxmlformats.org/officeDocument/2006/relationships/image" Target="../media/image29.jpeg"/></Relationships>
</file>

<file path=ppt/slides/_rels/slide18.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Layout" Target="../slideLayouts/slideLayout7.xml"/><Relationship Id="rId1" Type="http://schemas.openxmlformats.org/officeDocument/2006/relationships/video" Target="file:///C:\Users\MECHANICAL%20S%2040\Downloads\WhatsApp%20Video%202022-06-27%20at%2012.43.49%20PM.mp4"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 Id="rId5" Type="http://schemas.openxmlformats.org/officeDocument/2006/relationships/image" Target="../media/image7.jpeg"/><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512" y="-351826"/>
            <a:ext cx="9073008" cy="3000372"/>
          </a:xfrm>
        </p:spPr>
        <p:txBody>
          <a:bodyPr>
            <a:normAutofit/>
          </a:bodyPr>
          <a:lstStyle/>
          <a:p>
            <a:r>
              <a:rPr lang="en-US" sz="2000" dirty="0">
                <a:latin typeface="Times New Roman" panose="02020603050405020304" pitchFamily="18" charset="0"/>
                <a:ea typeface="Batang" pitchFamily="18" charset="-127"/>
                <a:cs typeface="Times New Roman" panose="02020603050405020304" pitchFamily="18" charset="0"/>
              </a:rPr>
              <a:t>PROJECT REVIEW</a:t>
            </a:r>
            <a:br>
              <a:rPr lang="en-US" sz="2000" dirty="0">
                <a:latin typeface="Times New Roman" panose="02020603050405020304" pitchFamily="18" charset="0"/>
                <a:ea typeface="Batang" pitchFamily="18" charset="-127"/>
                <a:cs typeface="Times New Roman" panose="02020603050405020304" pitchFamily="18" charset="0"/>
              </a:rPr>
            </a:br>
            <a:r>
              <a:rPr lang="en-US" sz="2000" dirty="0">
                <a:latin typeface="Times New Roman" panose="02020603050405020304" pitchFamily="18" charset="0"/>
                <a:ea typeface="Batang" pitchFamily="18" charset="-127"/>
                <a:cs typeface="Times New Roman" panose="02020603050405020304" pitchFamily="18" charset="0"/>
              </a:rPr>
              <a:t>ON</a:t>
            </a:r>
            <a:br>
              <a:rPr lang="en-US" sz="2000" dirty="0">
                <a:latin typeface="Times New Roman" panose="02020603050405020304" pitchFamily="18" charset="0"/>
                <a:ea typeface="Batang" pitchFamily="18" charset="-127"/>
                <a:cs typeface="Times New Roman" panose="02020603050405020304" pitchFamily="18" charset="0"/>
              </a:rPr>
            </a:br>
            <a:r>
              <a:rPr lang="en-US" sz="2000" b="1" dirty="0">
                <a:latin typeface="Times New Roman" panose="02020603050405020304" pitchFamily="18" charset="0"/>
                <a:ea typeface="Batang" pitchFamily="18" charset="-127"/>
                <a:cs typeface="Times New Roman" panose="02020603050405020304" pitchFamily="18" charset="0"/>
              </a:rPr>
              <a:t>DESIGN AND FABRICATION OF ROBOTIC ARM 3D PRINTER</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462289" y="3469078"/>
            <a:ext cx="6400800" cy="1928826"/>
          </a:xfrm>
        </p:spPr>
        <p:txBody>
          <a:bodyPr>
            <a:normAutofit fontScale="25000" lnSpcReduction="20000"/>
          </a:bodyPr>
          <a:lstStyle/>
          <a:p>
            <a:r>
              <a:rPr lang="en-US" sz="6400" dirty="0">
                <a:solidFill>
                  <a:schemeClr val="tx1"/>
                </a:solidFill>
                <a:latin typeface="Times New Roman" panose="02020603050405020304" pitchFamily="18" charset="0"/>
                <a:ea typeface="Batang" pitchFamily="18" charset="-127"/>
                <a:cs typeface="Times New Roman" panose="02020603050405020304" pitchFamily="18" charset="0"/>
              </a:rPr>
              <a:t>J.CHANDU                                                              18KD1A0328</a:t>
            </a:r>
          </a:p>
          <a:p>
            <a:r>
              <a:rPr lang="en-US" sz="6400" dirty="0">
                <a:solidFill>
                  <a:schemeClr val="tx1"/>
                </a:solidFill>
                <a:latin typeface="Times New Roman" panose="02020603050405020304" pitchFamily="18" charset="0"/>
                <a:ea typeface="Batang" pitchFamily="18" charset="-127"/>
                <a:cs typeface="Times New Roman" panose="02020603050405020304" pitchFamily="18" charset="0"/>
              </a:rPr>
              <a:t>K  HEMANTH                                                          19KD5A0314</a:t>
            </a:r>
          </a:p>
          <a:p>
            <a:r>
              <a:rPr lang="en-US" sz="6400" dirty="0">
                <a:solidFill>
                  <a:schemeClr val="tx1"/>
                </a:solidFill>
                <a:latin typeface="Times New Roman" panose="02020603050405020304" pitchFamily="18" charset="0"/>
                <a:ea typeface="Batang" pitchFamily="18" charset="-127"/>
                <a:cs typeface="Times New Roman" panose="02020603050405020304" pitchFamily="18" charset="0"/>
              </a:rPr>
              <a:t>G. SAI VAMSI                                                         18KD1A0320</a:t>
            </a:r>
          </a:p>
          <a:p>
            <a:r>
              <a:rPr lang="en-US" sz="6400" dirty="0">
                <a:solidFill>
                  <a:schemeClr val="tx1"/>
                </a:solidFill>
                <a:latin typeface="Times New Roman" panose="02020603050405020304" pitchFamily="18" charset="0"/>
                <a:ea typeface="Batang" pitchFamily="18" charset="-127"/>
                <a:cs typeface="Times New Roman" panose="02020603050405020304" pitchFamily="18" charset="0"/>
              </a:rPr>
              <a:t>K. ANIL KUMAR                                                    18KD1A0332</a:t>
            </a:r>
          </a:p>
          <a:p>
            <a:r>
              <a:rPr lang="en-US" sz="6400" dirty="0">
                <a:solidFill>
                  <a:schemeClr val="tx1"/>
                </a:solidFill>
                <a:latin typeface="Times New Roman" panose="02020603050405020304" pitchFamily="18" charset="0"/>
                <a:ea typeface="Batang" pitchFamily="18" charset="-127"/>
                <a:cs typeface="Times New Roman" panose="02020603050405020304" pitchFamily="18" charset="0"/>
              </a:rPr>
              <a:t>E.SAI JESWANTH                                                  18KD1A0318</a:t>
            </a:r>
            <a:r>
              <a:rPr lang="en-US" sz="6400" dirty="0">
                <a:latin typeface="Times New Roman" panose="02020603050405020304" pitchFamily="18" charset="0"/>
                <a:cs typeface="Times New Roman" panose="02020603050405020304" pitchFamily="18" charset="0"/>
              </a:rPr>
              <a:t/>
            </a:r>
            <a:br>
              <a:rPr lang="en-US" sz="6400" dirty="0">
                <a:latin typeface="Times New Roman" panose="02020603050405020304" pitchFamily="18" charset="0"/>
                <a:cs typeface="Times New Roman" panose="02020603050405020304" pitchFamily="18" charset="0"/>
              </a:rPr>
            </a:br>
            <a:r>
              <a:rPr lang="en-US" sz="6400" dirty="0">
                <a:latin typeface="Times New Roman" panose="02020603050405020304" pitchFamily="18" charset="0"/>
                <a:cs typeface="Times New Roman" panose="02020603050405020304" pitchFamily="18" charset="0"/>
              </a:rPr>
              <a:t>                </a:t>
            </a:r>
          </a:p>
          <a:p>
            <a:r>
              <a:rPr lang="en-US" sz="6400" dirty="0">
                <a:latin typeface="Times New Roman" panose="02020603050405020304" pitchFamily="18" charset="0"/>
                <a:cs typeface="Times New Roman" panose="02020603050405020304" pitchFamily="18" charset="0"/>
              </a:rPr>
              <a:t>  </a:t>
            </a:r>
            <a:r>
              <a:rPr lang="en-US" sz="6400" dirty="0">
                <a:solidFill>
                  <a:schemeClr val="tx1"/>
                </a:solidFill>
                <a:latin typeface="Times New Roman" panose="02020603050405020304" pitchFamily="18" charset="0"/>
                <a:cs typeface="Times New Roman" panose="02020603050405020304" pitchFamily="18" charset="0"/>
              </a:rPr>
              <a:t>Under the esteemed guidance of</a:t>
            </a:r>
          </a:p>
          <a:p>
            <a:r>
              <a:rPr lang="en-US" sz="6400" dirty="0">
                <a:solidFill>
                  <a:schemeClr val="tx1"/>
                </a:solidFill>
                <a:latin typeface="Times New Roman" panose="02020603050405020304" pitchFamily="18" charset="0"/>
                <a:cs typeface="Times New Roman" panose="02020603050405020304" pitchFamily="18" charset="0"/>
              </a:rPr>
              <a:t>     Mr. M. Daniel Silas Kumar         </a:t>
            </a:r>
          </a:p>
          <a:p>
            <a:pPr algn="l">
              <a:buFont typeface="Arial" pitchFamily="34" charset="0"/>
              <a:buChar char="•"/>
            </a:pPr>
            <a:endParaRPr lang="en-IN" sz="1600" dirty="0"/>
          </a:p>
        </p:txBody>
      </p:sp>
      <p:sp>
        <p:nvSpPr>
          <p:cNvPr id="5" name="TextBox 4"/>
          <p:cNvSpPr txBox="1"/>
          <p:nvPr/>
        </p:nvSpPr>
        <p:spPr>
          <a:xfrm>
            <a:off x="1619672" y="5574198"/>
            <a:ext cx="6311624" cy="923330"/>
          </a:xfrm>
          <a:prstGeom prst="rect">
            <a:avLst/>
          </a:prstGeom>
          <a:noFill/>
        </p:spPr>
        <p:txBody>
          <a:bodyPr wrap="square" rtlCol="0">
            <a:spAutoFit/>
          </a:bodyPr>
          <a:lstStyle/>
          <a:p>
            <a:r>
              <a:rPr lang="en-US" dirty="0">
                <a:solidFill>
                  <a:schemeClr val="accent3">
                    <a:lumMod val="50000"/>
                  </a:schemeClr>
                </a:solidFill>
                <a:latin typeface="Times New Roman" panose="02020603050405020304" pitchFamily="18" charset="0"/>
                <a:ea typeface="Arial Unicode MS" pitchFamily="34" charset="-128"/>
                <a:cs typeface="Times New Roman" panose="02020603050405020304" pitchFamily="18" charset="0"/>
              </a:rPr>
              <a:t>LENDI INSTITUTE OF ENGINEERING AND TECHNOLOGY</a:t>
            </a:r>
          </a:p>
          <a:p>
            <a:r>
              <a:rPr lang="en-US" dirty="0">
                <a:solidFill>
                  <a:schemeClr val="tx2"/>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Department Of Mechanical Engineering</a:t>
            </a:r>
          </a:p>
          <a:p>
            <a:r>
              <a:rPr lang="en-US" dirty="0">
                <a:latin typeface="Times New Roman" panose="02020603050405020304" pitchFamily="18" charset="0"/>
                <a:cs typeface="Times New Roman" panose="02020603050405020304" pitchFamily="18" charset="0"/>
              </a:rPr>
              <a:t>                                          2018-2022</a:t>
            </a:r>
          </a:p>
        </p:txBody>
      </p:sp>
      <p:pic>
        <p:nvPicPr>
          <p:cNvPr id="7" name="Picture 6">
            <a:extLst>
              <a:ext uri="{FF2B5EF4-FFF2-40B4-BE49-F238E27FC236}">
                <a16:creationId xmlns="" xmlns:a16="http://schemas.microsoft.com/office/drawing/2014/main" id="{28225A9D-A2EA-4897-98D2-5F8373B2BC71}"/>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3743908" y="1468834"/>
            <a:ext cx="1944216" cy="1794661"/>
          </a:xfrm>
          <a:prstGeom prst="rect">
            <a:avLst/>
          </a:prstGeom>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buFont typeface="Wingdings" pitchFamily="2" charset="2"/>
              <a:buChar char="Ø"/>
            </a:pPr>
            <a:r>
              <a:rPr lang="en-IN" sz="2000" b="1" dirty="0" smtClean="0">
                <a:latin typeface="Times New Roman" pitchFamily="18" charset="0"/>
                <a:cs typeface="Times New Roman" pitchFamily="18" charset="0"/>
              </a:rPr>
              <a:t>FABRICATED PARTS </a:t>
            </a:r>
            <a:endParaRPr lang="en-IN" sz="2000" b="1" dirty="0">
              <a:latin typeface="Times New Roman" pitchFamily="18" charset="0"/>
              <a:cs typeface="Times New Roman" pitchFamily="18" charset="0"/>
            </a:endParaRPr>
          </a:p>
        </p:txBody>
      </p:sp>
      <p:pic>
        <p:nvPicPr>
          <p:cNvPr id="4" name="Picture 2" descr="C:\Users\MECHANICAL S 40\Downloads\IMAGE 3.jpg"/>
          <p:cNvPicPr>
            <a:picLocks noChangeAspect="1" noChangeArrowheads="1"/>
          </p:cNvPicPr>
          <p:nvPr/>
        </p:nvPicPr>
        <p:blipFill>
          <a:blip r:embed="rId2" cstate="print"/>
          <a:srcRect/>
          <a:stretch>
            <a:fillRect/>
          </a:stretch>
        </p:blipFill>
        <p:spPr bwMode="auto">
          <a:xfrm>
            <a:off x="4143372" y="3714752"/>
            <a:ext cx="2357454" cy="264320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099" name="Picture 3" descr="C:\Users\MECHANICAL S 40\Downloads\IMAGE 4.jpg"/>
          <p:cNvPicPr>
            <a:picLocks noChangeAspect="1" noChangeArrowheads="1"/>
          </p:cNvPicPr>
          <p:nvPr/>
        </p:nvPicPr>
        <p:blipFill>
          <a:blip r:embed="rId3" cstate="print"/>
          <a:srcRect/>
          <a:stretch>
            <a:fillRect/>
          </a:stretch>
        </p:blipFill>
        <p:spPr bwMode="auto">
          <a:xfrm flipH="1">
            <a:off x="6715140" y="928670"/>
            <a:ext cx="2286016" cy="228601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100" name="Picture 4" descr="C:\Users\MECHANICAL S 40\Downloads\IMAGE 5.jpg"/>
          <p:cNvPicPr>
            <a:picLocks noChangeAspect="1" noChangeArrowheads="1"/>
          </p:cNvPicPr>
          <p:nvPr/>
        </p:nvPicPr>
        <p:blipFill>
          <a:blip r:embed="rId4" cstate="print"/>
          <a:srcRect/>
          <a:stretch>
            <a:fillRect/>
          </a:stretch>
        </p:blipFill>
        <p:spPr bwMode="auto">
          <a:xfrm flipH="1">
            <a:off x="4143372" y="928670"/>
            <a:ext cx="2357454" cy="235745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102" name="Picture 6" descr="C:\Users\MECHANICAL S 40\Downloads\IMAGE 7.jpg"/>
          <p:cNvPicPr>
            <a:picLocks noChangeAspect="1" noChangeArrowheads="1"/>
          </p:cNvPicPr>
          <p:nvPr/>
        </p:nvPicPr>
        <p:blipFill>
          <a:blip r:embed="rId5"/>
          <a:srcRect/>
          <a:stretch>
            <a:fillRect/>
          </a:stretch>
        </p:blipFill>
        <p:spPr bwMode="auto">
          <a:xfrm>
            <a:off x="214282" y="1714488"/>
            <a:ext cx="3487840" cy="368235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104" name="Picture 8" descr="C:\Users\MECHANICAL S 40\Downloads\IMAGE 8.jpg"/>
          <p:cNvPicPr>
            <a:picLocks noChangeAspect="1" noChangeArrowheads="1"/>
          </p:cNvPicPr>
          <p:nvPr/>
        </p:nvPicPr>
        <p:blipFill>
          <a:blip r:embed="rId6"/>
          <a:srcRect/>
          <a:stretch>
            <a:fillRect/>
          </a:stretch>
        </p:blipFill>
        <p:spPr bwMode="auto">
          <a:xfrm>
            <a:off x="6786578" y="3429000"/>
            <a:ext cx="2186593" cy="31017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2" y="285728"/>
            <a:ext cx="8358246" cy="707886"/>
          </a:xfrm>
          <a:prstGeom prst="rect">
            <a:avLst/>
          </a:prstGeom>
        </p:spPr>
        <p:txBody>
          <a:bodyPr wrap="square">
            <a:spAutoFit/>
          </a:bodyPr>
          <a:lstStyle/>
          <a:p>
            <a:pPr>
              <a:buFont typeface="Wingdings" pitchFamily="2" charset="2"/>
              <a:buChar char="q"/>
            </a:pPr>
            <a:r>
              <a:rPr lang="en-US" sz="2000" b="1" dirty="0">
                <a:latin typeface="Times New Roman" pitchFamily="18" charset="0"/>
                <a:cs typeface="Times New Roman" pitchFamily="18" charset="0"/>
              </a:rPr>
              <a:t>ASSEMBLY</a:t>
            </a:r>
            <a:r>
              <a:rPr lang="en-US" dirty="0">
                <a:latin typeface="Britannic Bold" pitchFamily="34" charset="0"/>
                <a:cs typeface="Aharoni" pitchFamily="2" charset="-79"/>
              </a:rPr>
              <a:t> : </a:t>
            </a:r>
            <a:r>
              <a:rPr lang="en-US" sz="2000" dirty="0">
                <a:latin typeface="Times New Roman" pitchFamily="18" charset="0"/>
                <a:cs typeface="Times New Roman" pitchFamily="18" charset="0"/>
              </a:rPr>
              <a:t>ASSEMBLY OF ALL THE INDIVIDUAL 3D PRINTED PARTS INTO A ROBOTIC ARM USING THE NUTS AND BOLTS</a:t>
            </a:r>
          </a:p>
        </p:txBody>
      </p:sp>
      <p:pic>
        <p:nvPicPr>
          <p:cNvPr id="6146" name="Picture 2" descr="C:\Users\MECHANICAL S 40\Downloads\IMAGE 10.jpg"/>
          <p:cNvPicPr>
            <a:picLocks noChangeAspect="1" noChangeArrowheads="1"/>
          </p:cNvPicPr>
          <p:nvPr/>
        </p:nvPicPr>
        <p:blipFill>
          <a:blip r:embed="rId2" cstate="print"/>
          <a:srcRect/>
          <a:stretch>
            <a:fillRect/>
          </a:stretch>
        </p:blipFill>
        <p:spPr bwMode="auto">
          <a:xfrm>
            <a:off x="500034" y="1428736"/>
            <a:ext cx="3605734" cy="24517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147" name="Picture 3" descr="C:\Users\MECHANICAL S 40\Downloads\WhatsApp Image 2022-06-27 at 10.30.13 AM.jpeg"/>
          <p:cNvPicPr>
            <a:picLocks noChangeAspect="1" noChangeArrowheads="1"/>
          </p:cNvPicPr>
          <p:nvPr/>
        </p:nvPicPr>
        <p:blipFill>
          <a:blip r:embed="rId3" cstate="print"/>
          <a:srcRect/>
          <a:stretch>
            <a:fillRect/>
          </a:stretch>
        </p:blipFill>
        <p:spPr bwMode="auto">
          <a:xfrm>
            <a:off x="4857752" y="1394144"/>
            <a:ext cx="3643338" cy="24980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148" name="Picture 4" descr="C:\Users\MECHANICAL S 40\Downloads\WhatsApp Image 2022-06-27 at 10.30.10 AM.jpeg"/>
          <p:cNvPicPr>
            <a:picLocks noChangeAspect="1" noChangeArrowheads="1"/>
          </p:cNvPicPr>
          <p:nvPr/>
        </p:nvPicPr>
        <p:blipFill>
          <a:blip r:embed="rId4"/>
          <a:srcRect/>
          <a:stretch>
            <a:fillRect/>
          </a:stretch>
        </p:blipFill>
        <p:spPr bwMode="auto">
          <a:xfrm>
            <a:off x="2571736" y="4000504"/>
            <a:ext cx="4256705" cy="26564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Users\MECHANICAL S 40\Downloads\WhatsApp Image 2022-06-27 at 10.30.12 AM.jpeg"/>
          <p:cNvPicPr>
            <a:picLocks noChangeAspect="1" noChangeArrowheads="1"/>
          </p:cNvPicPr>
          <p:nvPr/>
        </p:nvPicPr>
        <p:blipFill>
          <a:blip r:embed="rId2"/>
          <a:srcRect/>
          <a:stretch>
            <a:fillRect/>
          </a:stretch>
        </p:blipFill>
        <p:spPr bwMode="auto">
          <a:xfrm>
            <a:off x="428596" y="500042"/>
            <a:ext cx="4071966" cy="18573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172" name="Picture 4" descr="C:\Users\MECHANICAL S 40\Downloads\WhatsApp Image 2022-06-27 at 11.10.46 AM.jpeg"/>
          <p:cNvPicPr>
            <a:picLocks noChangeAspect="1" noChangeArrowheads="1"/>
          </p:cNvPicPr>
          <p:nvPr/>
        </p:nvPicPr>
        <p:blipFill>
          <a:blip r:embed="rId3"/>
          <a:srcRect/>
          <a:stretch>
            <a:fillRect/>
          </a:stretch>
        </p:blipFill>
        <p:spPr bwMode="auto">
          <a:xfrm>
            <a:off x="637917" y="2857495"/>
            <a:ext cx="3648331" cy="341001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173" name="Picture 5" descr="C:\Users\MECHANICAL S 40\Downloads\WhatsApp Image 2022-06-27 at 11.22.04 AM.jpeg"/>
          <p:cNvPicPr>
            <a:picLocks noChangeAspect="1" noChangeArrowheads="1"/>
          </p:cNvPicPr>
          <p:nvPr/>
        </p:nvPicPr>
        <p:blipFill>
          <a:blip r:embed="rId4"/>
          <a:srcRect/>
          <a:stretch>
            <a:fillRect/>
          </a:stretch>
        </p:blipFill>
        <p:spPr bwMode="auto">
          <a:xfrm>
            <a:off x="4702116" y="714356"/>
            <a:ext cx="4227601" cy="51468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7749" y="442721"/>
            <a:ext cx="8786842" cy="1508105"/>
          </a:xfrm>
          <a:prstGeom prst="rect">
            <a:avLst/>
          </a:prstGeom>
        </p:spPr>
        <p:txBody>
          <a:bodyPr wrap="square">
            <a:spAutoFit/>
          </a:bodyPr>
          <a:lstStyle/>
          <a:p>
            <a:pPr>
              <a:buFont typeface="Wingdings" pitchFamily="2" charset="2"/>
              <a:buChar char="Ø"/>
            </a:pPr>
            <a:r>
              <a:rPr lang="en-US" sz="2000" b="1" dirty="0">
                <a:latin typeface="Times New Roman" pitchFamily="18" charset="0"/>
                <a:cs typeface="Times New Roman" pitchFamily="18" charset="0"/>
              </a:rPr>
              <a:t>SOFTWARE USED</a:t>
            </a: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MARLIN 1.1X FORMWARE USED TO RUN AND CONTROL THE PRINTER, WHICH IS MODIFIED ACCORDING TO THE PRINTER, SPECIFICATIONS WE NEED , BY USING ARDUINO IDE SOFTWARE  THE MARLIN CODE WILL RUN AND COMPILE AND IT IS DUMPED INTO THE CONTROL BOARD THROUGH USB CABLE</a:t>
            </a:r>
          </a:p>
        </p:txBody>
      </p:sp>
      <p:pic>
        <p:nvPicPr>
          <p:cNvPr id="4098" name="Picture 2"/>
          <p:cNvPicPr>
            <a:picLocks noChangeAspect="1" noChangeArrowheads="1"/>
          </p:cNvPicPr>
          <p:nvPr/>
        </p:nvPicPr>
        <p:blipFill>
          <a:blip r:embed="rId2"/>
          <a:srcRect/>
          <a:stretch>
            <a:fillRect/>
          </a:stretch>
        </p:blipFill>
        <p:spPr bwMode="auto">
          <a:xfrm>
            <a:off x="0" y="2000240"/>
            <a:ext cx="4572032" cy="4572032"/>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4929190" y="2285992"/>
            <a:ext cx="4030491" cy="328614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buFont typeface="Wingdings" pitchFamily="2" charset="2"/>
              <a:buChar char="Ø"/>
            </a:pPr>
            <a:r>
              <a:rPr lang="en-IN" sz="2800" b="1" dirty="0" smtClean="0">
                <a:latin typeface="Times New Roman" pitchFamily="18" charset="0"/>
                <a:cs typeface="Times New Roman" pitchFamily="18" charset="0"/>
              </a:rPr>
              <a:t>ARDUINO IDE INTERFACE</a:t>
            </a:r>
            <a:endParaRPr lang="en-IN" sz="2800" b="1" dirty="0">
              <a:latin typeface="Times New Roman" pitchFamily="18" charset="0"/>
              <a:cs typeface="Times New Roman" pitchFamily="18" charset="0"/>
            </a:endParaRPr>
          </a:p>
        </p:txBody>
      </p:sp>
      <p:pic>
        <p:nvPicPr>
          <p:cNvPr id="3" name="Picture 4" descr="C:\Users\MECHANICAL S 40\Downloads\IMAGE 9.jpeg"/>
          <p:cNvPicPr>
            <a:picLocks noChangeAspect="1" noChangeArrowheads="1"/>
          </p:cNvPicPr>
          <p:nvPr/>
        </p:nvPicPr>
        <p:blipFill>
          <a:blip r:embed="rId2"/>
          <a:srcRect/>
          <a:stretch>
            <a:fillRect/>
          </a:stretch>
        </p:blipFill>
        <p:spPr bwMode="auto">
          <a:xfrm>
            <a:off x="282550" y="1214422"/>
            <a:ext cx="8731135" cy="47863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sz="3000" b="1" dirty="0" smtClean="0">
                <a:latin typeface="Times New Roman" panose="02020603050405020304" pitchFamily="18" charset="0"/>
                <a:cs typeface="Times New Roman" panose="02020603050405020304" pitchFamily="18" charset="0"/>
              </a:rPr>
              <a:t>PRONTERFACE INTERFACE</a:t>
            </a:r>
            <a:endParaRPr lang="en-IN" sz="3000" b="1" dirty="0">
              <a:latin typeface="Times New Roman" pitchFamily="18" charset="0"/>
              <a:cs typeface="Times New Roman" pitchFamily="18" charset="0"/>
            </a:endParaRPr>
          </a:p>
        </p:txBody>
      </p:sp>
      <p:pic>
        <p:nvPicPr>
          <p:cNvPr id="12" name="Content Placeholder 4">
            <a:extLst>
              <a:ext uri="{FF2B5EF4-FFF2-40B4-BE49-F238E27FC236}">
                <a16:creationId xmlns="" xmlns:a16="http://schemas.microsoft.com/office/drawing/2014/main" id="{E2E2B415-F10C-56A7-C5E3-89ED2A7FC7A5}"/>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642910" y="1571612"/>
            <a:ext cx="7806015" cy="45259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 xmlns:p14="http://schemas.microsoft.com/office/powerpoint/2010/main" val="25072838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lenovo\Downloads\WhatsApp Image 2022-06-27 at 9.09.29 PM.jpeg"/>
          <p:cNvPicPr>
            <a:picLocks noChangeAspect="1" noChangeArrowheads="1"/>
          </p:cNvPicPr>
          <p:nvPr/>
        </p:nvPicPr>
        <p:blipFill>
          <a:blip r:embed="rId2"/>
          <a:srcRect/>
          <a:stretch>
            <a:fillRect/>
          </a:stretch>
        </p:blipFill>
        <p:spPr bwMode="auto">
          <a:xfrm>
            <a:off x="428596" y="1142984"/>
            <a:ext cx="8427488" cy="5284807"/>
          </a:xfrm>
          <a:prstGeom prst="rect">
            <a:avLst/>
          </a:prstGeom>
          <a:noFill/>
        </p:spPr>
      </p:pic>
      <p:sp>
        <p:nvSpPr>
          <p:cNvPr id="3" name="TextBox 2"/>
          <p:cNvSpPr txBox="1"/>
          <p:nvPr/>
        </p:nvSpPr>
        <p:spPr>
          <a:xfrm>
            <a:off x="642910" y="571480"/>
            <a:ext cx="4500594" cy="553998"/>
          </a:xfrm>
          <a:prstGeom prst="rect">
            <a:avLst/>
          </a:prstGeom>
          <a:noFill/>
        </p:spPr>
        <p:txBody>
          <a:bodyPr wrap="square" rtlCol="0">
            <a:spAutoFit/>
          </a:bodyPr>
          <a:lstStyle/>
          <a:p>
            <a:r>
              <a:rPr lang="en-US" sz="3000" b="1" dirty="0" smtClean="0">
                <a:latin typeface="Times New Roman" pitchFamily="18" charset="0"/>
                <a:cs typeface="Times New Roman" pitchFamily="18" charset="0"/>
              </a:rPr>
              <a:t>Electrical Circuit Layout   </a:t>
            </a:r>
            <a:endParaRPr lang="en-US" sz="3000" b="1"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smtClean="0">
                <a:latin typeface="Times New Roman" pitchFamily="18" charset="0"/>
                <a:cs typeface="Times New Roman" pitchFamily="18" charset="0"/>
              </a:rPr>
              <a:t>Additional </a:t>
            </a:r>
            <a:r>
              <a:rPr lang="en-US" sz="3600" b="1" dirty="0">
                <a:latin typeface="Times New Roman" pitchFamily="18" charset="0"/>
                <a:cs typeface="Times New Roman" pitchFamily="18" charset="0"/>
              </a:rPr>
              <a:t>Components</a:t>
            </a:r>
            <a:r>
              <a:rPr lang="en-US" dirty="0"/>
              <a:t>				</a:t>
            </a:r>
          </a:p>
        </p:txBody>
      </p:sp>
      <p:pic>
        <p:nvPicPr>
          <p:cNvPr id="2050" name="Picture 2" descr="C:\Users\lenovo\Downloads\dc motor.jpg"/>
          <p:cNvPicPr>
            <a:picLocks noChangeAspect="1" noChangeArrowheads="1"/>
          </p:cNvPicPr>
          <p:nvPr/>
        </p:nvPicPr>
        <p:blipFill>
          <a:blip r:embed="rId2"/>
          <a:srcRect/>
          <a:stretch>
            <a:fillRect/>
          </a:stretch>
        </p:blipFill>
        <p:spPr bwMode="auto">
          <a:xfrm>
            <a:off x="857225" y="1357298"/>
            <a:ext cx="2445776" cy="2071702"/>
          </a:xfrm>
          <a:prstGeom prst="rect">
            <a:avLst/>
          </a:prstGeom>
          <a:noFill/>
        </p:spPr>
      </p:pic>
      <p:pic>
        <p:nvPicPr>
          <p:cNvPr id="2051" name="Picture 3" descr="C:\Users\lenovo\Downloads\power supply.jpg"/>
          <p:cNvPicPr>
            <a:picLocks noChangeAspect="1" noChangeArrowheads="1"/>
          </p:cNvPicPr>
          <p:nvPr/>
        </p:nvPicPr>
        <p:blipFill>
          <a:blip r:embed="rId3"/>
          <a:srcRect/>
          <a:stretch>
            <a:fillRect/>
          </a:stretch>
        </p:blipFill>
        <p:spPr bwMode="auto">
          <a:xfrm>
            <a:off x="5429256" y="928670"/>
            <a:ext cx="2500330" cy="2500330"/>
          </a:xfrm>
          <a:prstGeom prst="rect">
            <a:avLst/>
          </a:prstGeom>
          <a:noFill/>
        </p:spPr>
      </p:pic>
      <p:pic>
        <p:nvPicPr>
          <p:cNvPr id="2052" name="Picture 4" descr="C:\Users\lenovo\Downloads\extruder.jpg"/>
          <p:cNvPicPr>
            <a:picLocks noChangeAspect="1" noChangeArrowheads="1"/>
          </p:cNvPicPr>
          <p:nvPr/>
        </p:nvPicPr>
        <p:blipFill>
          <a:blip r:embed="rId4"/>
          <a:srcRect/>
          <a:stretch>
            <a:fillRect/>
          </a:stretch>
        </p:blipFill>
        <p:spPr bwMode="auto">
          <a:xfrm>
            <a:off x="714348" y="4143380"/>
            <a:ext cx="2143125" cy="2143125"/>
          </a:xfrm>
          <a:prstGeom prst="rect">
            <a:avLst/>
          </a:prstGeom>
          <a:noFill/>
        </p:spPr>
      </p:pic>
      <p:pic>
        <p:nvPicPr>
          <p:cNvPr id="1026" name="Picture 2" descr="C:\Users\lenovo\Downloads\1.4-MKS-Gen.jpg"/>
          <p:cNvPicPr>
            <a:picLocks noChangeAspect="1" noChangeArrowheads="1"/>
          </p:cNvPicPr>
          <p:nvPr/>
        </p:nvPicPr>
        <p:blipFill>
          <a:blip r:embed="rId5" cstate="print"/>
          <a:srcRect/>
          <a:stretch>
            <a:fillRect/>
          </a:stretch>
        </p:blipFill>
        <p:spPr bwMode="auto">
          <a:xfrm>
            <a:off x="5572132" y="3857628"/>
            <a:ext cx="2643206" cy="2643206"/>
          </a:xfrm>
          <a:prstGeom prst="rect">
            <a:avLst/>
          </a:prstGeom>
          <a:noFill/>
        </p:spPr>
      </p:pic>
      <p:sp>
        <p:nvSpPr>
          <p:cNvPr id="8" name="TextBox 7"/>
          <p:cNvSpPr txBox="1"/>
          <p:nvPr/>
        </p:nvSpPr>
        <p:spPr>
          <a:xfrm>
            <a:off x="785786" y="3714752"/>
            <a:ext cx="214314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DC STEPPER MOTOR</a:t>
            </a:r>
          </a:p>
        </p:txBody>
      </p:sp>
      <p:sp>
        <p:nvSpPr>
          <p:cNvPr id="11" name="TextBox 10"/>
          <p:cNvSpPr txBox="1"/>
          <p:nvPr/>
        </p:nvSpPr>
        <p:spPr>
          <a:xfrm>
            <a:off x="5786446" y="3500438"/>
            <a:ext cx="257176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POWER SUPPLY PANNEL</a:t>
            </a:r>
          </a:p>
        </p:txBody>
      </p:sp>
      <p:sp>
        <p:nvSpPr>
          <p:cNvPr id="14" name="TextBox 13"/>
          <p:cNvSpPr txBox="1"/>
          <p:nvPr/>
        </p:nvSpPr>
        <p:spPr>
          <a:xfrm>
            <a:off x="1142976" y="6286520"/>
            <a:ext cx="1428760"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a:solidFill>
                  <a:schemeClr val="tx1"/>
                </a:solidFill>
              </a:rPr>
              <a:t>EXTRUDER</a:t>
            </a:r>
          </a:p>
        </p:txBody>
      </p:sp>
      <p:sp>
        <p:nvSpPr>
          <p:cNvPr id="16" name="TextBox 15"/>
          <p:cNvSpPr txBox="1"/>
          <p:nvPr/>
        </p:nvSpPr>
        <p:spPr>
          <a:xfrm>
            <a:off x="6143636" y="6274378"/>
            <a:ext cx="178595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MOTHER BOARD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EC892C3-2CAB-045B-52B6-15C79FD57E3F}"/>
              </a:ext>
            </a:extLst>
          </p:cNvPr>
          <p:cNvSpPr>
            <a:spLocks noGrp="1"/>
          </p:cNvSpPr>
          <p:nvPr>
            <p:ph type="title"/>
          </p:nvPr>
        </p:nvSpPr>
        <p:spPr>
          <a:xfrm>
            <a:off x="457200" y="332656"/>
            <a:ext cx="8229600" cy="1084982"/>
          </a:xfrm>
        </p:spPr>
        <p:txBody>
          <a:bodyPr>
            <a:normAutofit/>
          </a:bodyPr>
          <a:lstStyle/>
          <a:p>
            <a:r>
              <a:rPr lang="en-IN" sz="3000" b="1" dirty="0" smtClean="0">
                <a:latin typeface="Times New Roman" panose="02020603050405020304" pitchFamily="18" charset="0"/>
                <a:cs typeface="Times New Roman" panose="02020603050405020304" pitchFamily="18" charset="0"/>
              </a:rPr>
              <a:t>ROBOTIC ARM 3D PRINTER</a:t>
            </a:r>
            <a:endParaRPr lang="en-IN" sz="3000" b="1" dirty="0">
              <a:latin typeface="Times New Roman" panose="02020603050405020304" pitchFamily="18" charset="0"/>
              <a:cs typeface="Times New Roman" panose="02020603050405020304" pitchFamily="18" charset="0"/>
            </a:endParaRPr>
          </a:p>
        </p:txBody>
      </p:sp>
      <p:pic>
        <p:nvPicPr>
          <p:cNvPr id="5123" name="Picture 3" descr="C:\Users\MECHANICAL S 40\Downloads\WhatsApp Image 2022-06-27 at 10.11.12 AM.jpeg"/>
          <p:cNvPicPr>
            <a:picLocks noGrp="1" noChangeAspect="1" noChangeArrowheads="1"/>
          </p:cNvPicPr>
          <p:nvPr>
            <p:ph idx="1"/>
          </p:nvPr>
        </p:nvPicPr>
        <p:blipFill>
          <a:blip r:embed="rId2"/>
          <a:srcRect/>
          <a:stretch>
            <a:fillRect/>
          </a:stretch>
        </p:blipFill>
        <p:spPr bwMode="auto">
          <a:xfrm>
            <a:off x="428596" y="1643050"/>
            <a:ext cx="8515352" cy="407196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 xmlns:p14="http://schemas.microsoft.com/office/powerpoint/2010/main" val="21931464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WhatsApp Video 2022-06-27 at 12.43.49 PM.mp4">
            <a:hlinkClick r:id="" action="ppaction://media"/>
          </p:cNvPr>
          <p:cNvPicPr>
            <a:picLocks noRot="1" noChangeAspect="1"/>
          </p:cNvPicPr>
          <p:nvPr>
            <a:videoFile r:link="rId1"/>
          </p:nvPr>
        </p:nvPicPr>
        <p:blipFill>
          <a:blip r:embed="rId3"/>
          <a:stretch>
            <a:fillRect/>
          </a:stretch>
        </p:blipFill>
        <p:spPr>
          <a:xfrm>
            <a:off x="857224" y="1250132"/>
            <a:ext cx="7572428" cy="4607760"/>
          </a:xfrm>
          <a:prstGeom prst="rect">
            <a:avLst/>
          </a:prstGeom>
        </p:spPr>
      </p:pic>
      <p:sp>
        <p:nvSpPr>
          <p:cNvPr id="3" name="TextBox 2"/>
          <p:cNvSpPr txBox="1"/>
          <p:nvPr/>
        </p:nvSpPr>
        <p:spPr>
          <a:xfrm>
            <a:off x="571472" y="500042"/>
            <a:ext cx="3857652" cy="553998"/>
          </a:xfrm>
          <a:prstGeom prst="rect">
            <a:avLst/>
          </a:prstGeom>
          <a:noFill/>
        </p:spPr>
        <p:txBody>
          <a:bodyPr wrap="square" rtlCol="0">
            <a:spAutoFit/>
          </a:bodyPr>
          <a:lstStyle/>
          <a:p>
            <a:r>
              <a:rPr lang="en-IN" sz="3000" b="1" dirty="0" smtClean="0">
                <a:latin typeface="Times New Roman" pitchFamily="18" charset="0"/>
                <a:cs typeface="Times New Roman" pitchFamily="18" charset="0"/>
              </a:rPr>
              <a:t>Video Demonstration</a:t>
            </a:r>
            <a:endParaRPr lang="en-IN" sz="3000" b="1"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2"/>
                                        </p:tgtEl>
                                      </p:cBhvr>
                                    </p:cmd>
                                  </p:childTnLst>
                                </p:cTn>
                              </p:par>
                            </p:childTnLst>
                          </p:cTn>
                        </p:par>
                      </p:childTnLst>
                    </p:cTn>
                  </p:par>
                </p:childTnLst>
              </p:cTn>
              <p:nextCondLst>
                <p:cond evt="onClick" delay="0">
                  <p:tgtEl>
                    <p:spTgt spid="2"/>
                  </p:tgtEl>
                </p:cond>
              </p:nextCondLst>
            </p:seq>
            <p:video>
              <p:cMediaNode>
                <p:cTn id="7" fill="hold" display="0">
                  <p:stCondLst>
                    <p:cond delay="indefinite"/>
                  </p:stCondLst>
                  <p:endCondLst>
                    <p:cond evt="onNext" delay="0">
                      <p:tgtEl>
                        <p:sldTgt/>
                      </p:tgtEl>
                    </p:cond>
                    <p:cond evt="onPrev" delay="0">
                      <p:tgtEl>
                        <p:sldTgt/>
                      </p:tgtEl>
                    </p:cond>
                  </p:endCondLst>
                </p:cTn>
                <p:tgtEl>
                  <p:spTgt spid="2"/>
                </p:tgtEl>
              </p:cMediaNode>
            </p:vide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ABSTRACT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85860"/>
            <a:ext cx="8229600" cy="4796895"/>
          </a:xfrm>
        </p:spPr>
        <p:txBody>
          <a:bodyPr>
            <a:normAutofit fontScale="32500" lnSpcReduction="20000"/>
          </a:bodyPr>
          <a:lstStyle/>
          <a:p>
            <a:pPr algn="just">
              <a:lnSpc>
                <a:spcPct val="150000"/>
              </a:lnSpc>
              <a:buNone/>
            </a:pPr>
            <a:endParaRPr lang="en-US" sz="1800" dirty="0" smtClean="0">
              <a:latin typeface="Times New Roman" panose="02020603050405020304" pitchFamily="18" charset="0"/>
              <a:ea typeface="Arial Unicode MS" pitchFamily="34" charset="-128"/>
              <a:cs typeface="Times New Roman" panose="02020603050405020304" pitchFamily="18" charset="0"/>
            </a:endParaRPr>
          </a:p>
          <a:p>
            <a:pPr algn="just">
              <a:lnSpc>
                <a:spcPct val="150000"/>
              </a:lnSpc>
            </a:pPr>
            <a:r>
              <a:rPr lang="en-IN" sz="4500" dirty="0" smtClean="0">
                <a:latin typeface="Times New Roman" panose="02020603050405020304" pitchFamily="18" charset="0"/>
                <a:ea typeface="Arial Unicode MS" pitchFamily="34" charset="-128"/>
                <a:cs typeface="Times New Roman" panose="02020603050405020304" pitchFamily="18" charset="0"/>
              </a:rPr>
              <a:t>This Project is intended to integrate Robotics and 3D Printing technology to make efficient and cost effective printing as compared to current 3D printing technologies</a:t>
            </a:r>
            <a:endParaRPr lang="en-US" sz="4500" dirty="0">
              <a:latin typeface="Times New Roman" panose="02020603050405020304" pitchFamily="18" charset="0"/>
              <a:ea typeface="Arial Unicode MS" pitchFamily="34" charset="-128"/>
              <a:cs typeface="Times New Roman" panose="02020603050405020304" pitchFamily="18" charset="0"/>
            </a:endParaRPr>
          </a:p>
          <a:p>
            <a:pPr algn="just">
              <a:lnSpc>
                <a:spcPct val="150000"/>
              </a:lnSpc>
            </a:pPr>
            <a:r>
              <a:rPr lang="en-IN" sz="4500" dirty="0" smtClean="0">
                <a:latin typeface="Times New Roman" panose="02020603050405020304" pitchFamily="18" charset="0"/>
                <a:ea typeface="Arial Unicode MS" pitchFamily="34" charset="-128"/>
                <a:cs typeface="Times New Roman" panose="02020603050405020304" pitchFamily="18" charset="0"/>
              </a:rPr>
              <a:t>One </a:t>
            </a:r>
            <a:r>
              <a:rPr lang="en-IN" sz="4500" dirty="0">
                <a:latin typeface="Times New Roman" panose="02020603050405020304" pitchFamily="18" charset="0"/>
                <a:ea typeface="Arial Unicode MS" pitchFamily="34" charset="-128"/>
                <a:cs typeface="Times New Roman" panose="02020603050405020304" pitchFamily="18" charset="0"/>
              </a:rPr>
              <a:t>of the way is to equip a robotic arm with a material deposition head or extruder.</a:t>
            </a:r>
            <a:r>
              <a:rPr lang="en-US" sz="4500" dirty="0">
                <a:latin typeface="Times New Roman" panose="02020603050405020304" pitchFamily="18" charset="0"/>
                <a:ea typeface="Arial Unicode MS" pitchFamily="34" charset="-128"/>
                <a:cs typeface="Times New Roman" panose="02020603050405020304" pitchFamily="18" charset="0"/>
              </a:rPr>
              <a:t> 3D printing method is used in this project to fabricate the components of robotic </a:t>
            </a:r>
            <a:r>
              <a:rPr lang="en-US" sz="4500" dirty="0" smtClean="0">
                <a:latin typeface="Times New Roman" panose="02020603050405020304" pitchFamily="18" charset="0"/>
                <a:ea typeface="Arial Unicode MS" pitchFamily="34" charset="-128"/>
                <a:cs typeface="Times New Roman" panose="02020603050405020304" pitchFamily="18" charset="0"/>
              </a:rPr>
              <a:t>arm.</a:t>
            </a:r>
          </a:p>
          <a:p>
            <a:pPr algn="just">
              <a:lnSpc>
                <a:spcPct val="150000"/>
              </a:lnSpc>
            </a:pPr>
            <a:r>
              <a:rPr lang="en-IN" sz="4500" dirty="0" smtClean="0">
                <a:latin typeface="Times New Roman" panose="02020603050405020304" pitchFamily="18" charset="0"/>
                <a:ea typeface="Arial Unicode MS" pitchFamily="34" charset="-128"/>
                <a:cs typeface="Times New Roman" panose="02020603050405020304" pitchFamily="18" charset="0"/>
              </a:rPr>
              <a:t>Selective compliance assembly robotic arm(SCARA), this has four degrees of freedom and this makes printing stable. For an usual printer it is complicated to build a printed model beyond its printing bed range this limitation  can be achieved by this printer by printing the model.</a:t>
            </a:r>
          </a:p>
          <a:p>
            <a:pPr algn="just">
              <a:lnSpc>
                <a:spcPct val="150000"/>
              </a:lnSpc>
            </a:pPr>
            <a:r>
              <a:rPr lang="en-IN" sz="4500" dirty="0" smtClean="0">
                <a:latin typeface="Times New Roman" panose="02020603050405020304" pitchFamily="18" charset="0"/>
                <a:ea typeface="Arial Unicode MS" pitchFamily="34" charset="-128"/>
                <a:cs typeface="Times New Roman" panose="02020603050405020304" pitchFamily="18" charset="0"/>
              </a:rPr>
              <a:t>The printer is directly controlled by laptop or mobile so the design can be directly exported to printer whenever required after slicing, eliminating the use of storage devices. Fused Filament Fabrication is the additive method employed in this project.  This technology allows for more precise and smooth printing of objects.</a:t>
            </a:r>
            <a:endParaRPr lang="en-US" sz="4500" dirty="0">
              <a:latin typeface="Times New Roman" panose="02020603050405020304" pitchFamily="18" charset="0"/>
              <a:ea typeface="Arial Unicode MS" pitchFamily="34" charset="-128"/>
              <a:cs typeface="Times New Roman" panose="02020603050405020304" pitchFamily="18" charset="0"/>
            </a:endParaRPr>
          </a:p>
          <a:p>
            <a:pPr algn="just">
              <a:lnSpc>
                <a:spcPct val="150000"/>
              </a:lnSpc>
            </a:pPr>
            <a:r>
              <a:rPr lang="en-US" sz="4500" dirty="0">
                <a:latin typeface="Times New Roman" panose="02020603050405020304" pitchFamily="18" charset="0"/>
                <a:ea typeface="Arial Unicode MS" pitchFamily="34" charset="-128"/>
                <a:cs typeface="Times New Roman" panose="02020603050405020304" pitchFamily="18" charset="0"/>
              </a:rPr>
              <a:t> </a:t>
            </a:r>
            <a:r>
              <a:rPr lang="en-US" sz="4500" dirty="0" smtClean="0">
                <a:latin typeface="Times New Roman" panose="02020603050405020304" pitchFamily="18" charset="0"/>
                <a:ea typeface="Arial Unicode MS" pitchFamily="34" charset="-128"/>
                <a:cs typeface="Times New Roman" panose="02020603050405020304" pitchFamily="18" charset="0"/>
              </a:rPr>
              <a:t>3D printing technology is used for printing the components of robotic arm. Movement of arm is obtained by stepper  motor. And which is controlled by mother board.</a:t>
            </a:r>
            <a:endParaRPr lang="en-IN" sz="4500" dirty="0">
              <a:latin typeface="Times New Roman" panose="02020603050405020304" pitchFamily="18" charset="0"/>
              <a:ea typeface="Arial Unicode MS" pitchFamily="34" charset="-128"/>
              <a:cs typeface="Times New Roman" panose="02020603050405020304" pitchFamily="18" charset="0"/>
            </a:endParaRPr>
          </a:p>
          <a:p>
            <a:pPr algn="just">
              <a:lnSpc>
                <a:spcPct val="150000"/>
              </a:lnSpc>
            </a:pPr>
            <a:r>
              <a:rPr lang="en-US" sz="4500" dirty="0">
                <a:latin typeface="Times New Roman" panose="02020603050405020304" pitchFamily="18" charset="0"/>
                <a:ea typeface="Arial Unicode MS" pitchFamily="34" charset="-128"/>
                <a:cs typeface="Times New Roman" panose="02020603050405020304" pitchFamily="18" charset="0"/>
              </a:rPr>
              <a:t> And it is flexible for printing part and easy to portable.</a:t>
            </a:r>
          </a:p>
          <a:p>
            <a:pPr algn="just">
              <a:lnSpc>
                <a:spcPct val="150000"/>
              </a:lnSpc>
            </a:pPr>
            <a:endParaRPr lang="en-US" sz="1800" dirty="0">
              <a:latin typeface="Times New Roman" panose="02020603050405020304" pitchFamily="18" charset="0"/>
              <a:ea typeface="Arial Unicode MS" pitchFamily="34" charset="-128"/>
              <a:cs typeface="Times New Roman" panose="02020603050405020304" pitchFamily="18" charset="0"/>
            </a:endParaRPr>
          </a:p>
          <a:p>
            <a:pPr algn="just">
              <a:lnSpc>
                <a:spcPct val="150000"/>
              </a:lnSpc>
            </a:pPr>
            <a:endParaRPr lang="en-IN" sz="1800" dirty="0">
              <a:latin typeface="Times New Roman" panose="02020603050405020304" pitchFamily="18" charset="0"/>
              <a:ea typeface="Arial Unicode MS" pitchFamily="34" charset="-128"/>
              <a:cs typeface="Times New Roman" panose="02020603050405020304" pitchFamily="18" charset="0"/>
            </a:endParaRPr>
          </a:p>
          <a:p>
            <a:pPr algn="just">
              <a:lnSpc>
                <a:spcPct val="150000"/>
              </a:lnSpc>
            </a:pPr>
            <a:endParaRPr lang="en-IN" sz="1800" dirty="0">
              <a:latin typeface="Times New Roman" panose="02020603050405020304" pitchFamily="18" charset="0"/>
              <a:ea typeface="Arial Unicode MS" pitchFamily="34" charset="-128"/>
              <a:cs typeface="Times New Roman" panose="02020603050405020304" pitchFamily="18" charset="0"/>
            </a:endParaRPr>
          </a:p>
          <a:p>
            <a:pPr algn="just">
              <a:lnSpc>
                <a:spcPct val="150000"/>
              </a:lnSpc>
              <a:buNone/>
            </a:pPr>
            <a:endParaRPr lang="en-IN" sz="1800" dirty="0">
              <a:latin typeface="Times New Roman" panose="02020603050405020304" pitchFamily="18" charset="0"/>
              <a:ea typeface="Arial Unicode MS" pitchFamily="34" charset="-128"/>
              <a:cs typeface="Times New Roman" panose="02020603050405020304" pitchFamily="18" charset="0"/>
            </a:endParaRPr>
          </a:p>
          <a:p>
            <a:pPr algn="just">
              <a:lnSpc>
                <a:spcPct val="150000"/>
              </a:lnSpc>
            </a:pPr>
            <a:endParaRPr lang="en-US" sz="1800" dirty="0">
              <a:latin typeface="Times New Roman" panose="02020603050405020304" pitchFamily="18" charset="0"/>
              <a:ea typeface="Arial Unicode MS" pitchFamily="34" charset="-128"/>
              <a:cs typeface="Times New Roman" panose="02020603050405020304" pitchFamily="18" charset="0"/>
            </a:endParaRPr>
          </a:p>
          <a:p>
            <a:pPr marL="514350" indent="-514350">
              <a:lnSpc>
                <a:spcPct val="150000"/>
              </a:lnSpc>
              <a:buNone/>
            </a:pPr>
            <a:endParaRPr lang="en-US" sz="1800" dirty="0">
              <a:latin typeface="Times New Roman" panose="02020603050405020304" pitchFamily="18" charset="0"/>
              <a:ea typeface="Arial Unicode MS" pitchFamily="34" charset="-128"/>
              <a:cs typeface="Times New Roman" panose="02020603050405020304" pitchFamily="18" charset="0"/>
            </a:endParaRP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itchFamily="18" charset="0"/>
                <a:cs typeface="Times New Roman" pitchFamily="18" charset="0"/>
              </a:rPr>
              <a:t>OUTCOME OF THE PROJECT</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lnSpc>
                <a:spcPct val="150000"/>
              </a:lnSpc>
              <a:buNone/>
            </a:pPr>
            <a:r>
              <a:rPr lang="en-IN" sz="1800" dirty="0">
                <a:latin typeface="Times New Roman" panose="02020603050405020304" pitchFamily="18" charset="0"/>
                <a:cs typeface="Times New Roman" panose="02020603050405020304" pitchFamily="18" charset="0"/>
              </a:rPr>
              <a:t>1. DESIGN AND FABRICATION OF THE  ROBOTIC ARM 3D PRINTER WILL BE HELD WITH LESS COST AND WILL WORKING EFFECTIVELY</a:t>
            </a:r>
          </a:p>
          <a:p>
            <a:pPr algn="just">
              <a:lnSpc>
                <a:spcPct val="150000"/>
              </a:lnSpc>
              <a:buNone/>
            </a:pPr>
            <a:r>
              <a:rPr lang="en-IN" sz="1800" dirty="0">
                <a:latin typeface="Times New Roman" panose="02020603050405020304" pitchFamily="18" charset="0"/>
                <a:cs typeface="Times New Roman" panose="02020603050405020304" pitchFamily="18" charset="0"/>
              </a:rPr>
              <a:t>2</a:t>
            </a:r>
            <a:r>
              <a:rPr lang="en-IN" sz="1800" dirty="0" smtClean="0">
                <a:latin typeface="Times New Roman" panose="02020603050405020304" pitchFamily="18" charset="0"/>
                <a:cs typeface="Times New Roman" panose="02020603050405020304" pitchFamily="18" charset="0"/>
              </a:rPr>
              <a:t>. 15-25</a:t>
            </a:r>
            <a:r>
              <a:rPr lang="en-IN" sz="1800" dirty="0">
                <a:latin typeface="Times New Roman" panose="02020603050405020304" pitchFamily="18" charset="0"/>
                <a:cs typeface="Times New Roman" panose="02020603050405020304" pitchFamily="18" charset="0"/>
              </a:rPr>
              <a:t>% OF TIME TO PRINT THE 3D PRODUCT WAS LESS COMPARED TO CARTESIAN PRINTER.</a:t>
            </a:r>
          </a:p>
          <a:p>
            <a:pPr algn="just">
              <a:lnSpc>
                <a:spcPct val="150000"/>
              </a:lnSpc>
              <a:buNone/>
            </a:pPr>
            <a:r>
              <a:rPr lang="en-IN" sz="1800" dirty="0">
                <a:latin typeface="Times New Roman" panose="02020603050405020304" pitchFamily="18" charset="0"/>
                <a:cs typeface="Times New Roman" panose="02020603050405020304" pitchFamily="18" charset="0"/>
              </a:rPr>
              <a:t>3</a:t>
            </a:r>
            <a:r>
              <a:rPr lang="en-IN" sz="1800" dirty="0" smtClean="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REDUCE THE WORK SPACE COMPARE TO THE CARTESIAN PRINTER.</a:t>
            </a:r>
          </a:p>
          <a:p>
            <a:pPr algn="just">
              <a:lnSpc>
                <a:spcPct val="150000"/>
              </a:lnSpc>
              <a:buNone/>
            </a:pPr>
            <a:r>
              <a:rPr lang="en-IN" sz="1800" dirty="0">
                <a:latin typeface="Times New Roman" panose="02020603050405020304" pitchFamily="18" charset="0"/>
                <a:cs typeface="Times New Roman" panose="02020603050405020304" pitchFamily="18" charset="0"/>
              </a:rPr>
              <a:t>4. THIS TECHNOLOGY IS ECONOMICAL, COMPACT IN SIZE, AND </a:t>
            </a:r>
            <a:r>
              <a:rPr lang="en-IN" sz="1800" dirty="0" smtClean="0">
                <a:latin typeface="Times New Roman" panose="02020603050405020304" pitchFamily="18" charset="0"/>
                <a:cs typeface="Times New Roman" panose="02020603050405020304" pitchFamily="18" charset="0"/>
              </a:rPr>
              <a:t>EASY TO PORTABLE.</a:t>
            </a:r>
          </a:p>
          <a:p>
            <a:pPr algn="just">
              <a:lnSpc>
                <a:spcPct val="150000"/>
              </a:lnSpc>
              <a:buNone/>
            </a:pPr>
            <a:r>
              <a:rPr lang="en-IN" sz="1800" dirty="0" smtClean="0">
                <a:latin typeface="Times New Roman" panose="02020603050405020304" pitchFamily="18" charset="0"/>
                <a:cs typeface="Times New Roman" panose="02020603050405020304" pitchFamily="18" charset="0"/>
              </a:rPr>
              <a:t>5.  ELIMINATION OF STORAGE DEVICES LIKE SD CARD, ADDITIONAL DRIVES.</a:t>
            </a:r>
            <a:endParaRPr lang="en-IN" sz="1800" dirty="0">
              <a:latin typeface="Times New Roman" panose="02020603050405020304" pitchFamily="18" charset="0"/>
              <a:cs typeface="Times New Roman" panose="02020603050405020304" pitchFamily="18" charset="0"/>
            </a:endParaRPr>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REFERENCES</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556792"/>
            <a:ext cx="8229600" cy="4525963"/>
          </a:xfrm>
        </p:spPr>
        <p:txBody>
          <a:bodyPr>
            <a:normAutofit lnSpcReduction="10000"/>
          </a:bodyPr>
          <a:lstStyle/>
          <a:p>
            <a:r>
              <a:rPr lang="en-US" sz="1600" dirty="0">
                <a:latin typeface="Times New Roman" pitchFamily="18" charset="0"/>
                <a:cs typeface="Times New Roman" pitchFamily="18" charset="0"/>
              </a:rPr>
              <a:t>[1] T. Economist. Manufacturing: The third industrial revolution. [Online; accessed 31-March-2018].</a:t>
            </a:r>
          </a:p>
          <a:p>
            <a:r>
              <a:rPr lang="en-US" sz="1600" dirty="0">
                <a:latin typeface="Times New Roman" pitchFamily="18" charset="0"/>
                <a:cs typeface="Times New Roman" pitchFamily="18" charset="0"/>
              </a:rPr>
              <a:t> [2] G. Jin, W. Li, L. Gao, and K. Popplewell. A hybrid and adaptive tool-path generation approach of rapid prototyping and manufacturing for biomedical models. Computers in Industry, 64 2017.</a:t>
            </a:r>
          </a:p>
          <a:p>
            <a:r>
              <a:rPr lang="en-US" sz="1600" dirty="0">
                <a:latin typeface="Times New Roman" pitchFamily="18" charset="0"/>
                <a:cs typeface="Times New Roman" pitchFamily="18" charset="0"/>
              </a:rPr>
              <a:t> [3] G. Jin, W. Li, C. Tsai, and L. Wang. Adaptive tool-path generation of rapid prototyping for complex product models. Journal of Manufacturing System 2015.</a:t>
            </a:r>
          </a:p>
          <a:p>
            <a:r>
              <a:rPr lang="en-US" sz="1600" dirty="0">
                <a:latin typeface="Times New Roman" pitchFamily="18" charset="0"/>
                <a:cs typeface="Times New Roman" pitchFamily="18" charset="0"/>
              </a:rPr>
              <a:t> [4] R. Jones, P. Haufe, E. Sells, P. Iravani, V. Olliver, C. Palmer, and A. Bowyer. Reprap – the replicating rapid prototyper. Robotica,2015.</a:t>
            </a:r>
            <a:endParaRPr lang="en-IN" sz="1600" dirty="0">
              <a:latin typeface="Times New Roman" pitchFamily="18" charset="0"/>
              <a:cs typeface="Times New Roman" pitchFamily="18" charset="0"/>
            </a:endParaRPr>
          </a:p>
          <a:p>
            <a:r>
              <a:rPr lang="en-IN" sz="1600" dirty="0" smtClean="0">
                <a:latin typeface="Times New Roman" pitchFamily="18" charset="0"/>
                <a:cs typeface="Times New Roman" pitchFamily="18" charset="0"/>
              </a:rPr>
              <a:t>[5]</a:t>
            </a:r>
            <a:r>
              <a:rPr lang="en-IN" sz="1600" dirty="0" err="1" smtClean="0">
                <a:latin typeface="Times New Roman" pitchFamily="18" charset="0"/>
                <a:cs typeface="Times New Roman" pitchFamily="18" charset="0"/>
              </a:rPr>
              <a:t>Mohsen</a:t>
            </a:r>
            <a:r>
              <a:rPr lang="en-IN" sz="1600" dirty="0" smtClean="0">
                <a:latin typeface="Times New Roman" pitchFamily="18" charset="0"/>
                <a:cs typeface="Times New Roman" pitchFamily="18" charset="0"/>
              </a:rPr>
              <a:t> </a:t>
            </a:r>
            <a:r>
              <a:rPr lang="en-IN" sz="1600" dirty="0" err="1" smtClean="0">
                <a:latin typeface="Times New Roman" pitchFamily="18" charset="0"/>
                <a:cs typeface="Times New Roman" pitchFamily="18" charset="0"/>
              </a:rPr>
              <a:t>Attaran</a:t>
            </a:r>
            <a:r>
              <a:rPr lang="en-IN" sz="1600" dirty="0" smtClean="0">
                <a:latin typeface="Times New Roman" pitchFamily="18" charset="0"/>
                <a:cs typeface="Times New Roman" pitchFamily="18" charset="0"/>
              </a:rPr>
              <a:t>. The rise of 3-d </a:t>
            </a:r>
            <a:r>
              <a:rPr lang="en-IN" sz="1600" dirty="0" err="1" smtClean="0">
                <a:latin typeface="Times New Roman" pitchFamily="18" charset="0"/>
                <a:cs typeface="Times New Roman" pitchFamily="18" charset="0"/>
              </a:rPr>
              <a:t>printing:the</a:t>
            </a:r>
            <a:r>
              <a:rPr lang="en-IN" sz="1600" dirty="0" smtClean="0">
                <a:latin typeface="Times New Roman" pitchFamily="18" charset="0"/>
                <a:cs typeface="Times New Roman" pitchFamily="18" charset="0"/>
              </a:rPr>
              <a:t> advantages of additive manufacturing over traditional manufacturing. Business Horizons,60, 08 2017.</a:t>
            </a:r>
          </a:p>
          <a:p>
            <a:r>
              <a:rPr lang="en-IN" sz="1600" dirty="0" smtClean="0">
                <a:latin typeface="Times New Roman" pitchFamily="18" charset="0"/>
                <a:cs typeface="Times New Roman" pitchFamily="18" charset="0"/>
              </a:rPr>
              <a:t>[6] Clothier </a:t>
            </a:r>
            <a:r>
              <a:rPr lang="en-IN" sz="1600" dirty="0" err="1" smtClean="0">
                <a:latin typeface="Times New Roman" pitchFamily="18" charset="0"/>
                <a:cs typeface="Times New Roman" pitchFamily="18" charset="0"/>
              </a:rPr>
              <a:t>KurtE</a:t>
            </a:r>
            <a:r>
              <a:rPr lang="en-IN" sz="1600" dirty="0" smtClean="0">
                <a:latin typeface="Times New Roman" pitchFamily="18" charset="0"/>
                <a:cs typeface="Times New Roman" pitchFamily="18" charset="0"/>
              </a:rPr>
              <a:t> and Ying Shan. A geometric approach for robotic arm kinematics with hardware design, electrical design, and implementation. pages 1687–9600, 07 2010. </a:t>
            </a:r>
          </a:p>
          <a:p>
            <a:r>
              <a:rPr lang="en-IN" sz="1600" dirty="0" smtClean="0">
                <a:latin typeface="Times New Roman" pitchFamily="18" charset="0"/>
                <a:cs typeface="Times New Roman" pitchFamily="18" charset="0"/>
              </a:rPr>
              <a:t>[7] Fredrick M </a:t>
            </a:r>
            <a:r>
              <a:rPr lang="en-IN" sz="1600" dirty="0" err="1" smtClean="0">
                <a:latin typeface="Times New Roman" pitchFamily="18" charset="0"/>
                <a:cs typeface="Times New Roman" pitchFamily="18" charset="0"/>
              </a:rPr>
              <a:t>wema</a:t>
            </a:r>
            <a:r>
              <a:rPr lang="en-IN" sz="1600" dirty="0" smtClean="0">
                <a:latin typeface="Times New Roman" pitchFamily="18" charset="0"/>
                <a:cs typeface="Times New Roman" pitchFamily="18" charset="0"/>
              </a:rPr>
              <a:t> and Esther A </a:t>
            </a:r>
            <a:r>
              <a:rPr lang="en-IN" sz="1600" dirty="0" err="1" smtClean="0">
                <a:latin typeface="Times New Roman" pitchFamily="18" charset="0"/>
                <a:cs typeface="Times New Roman" pitchFamily="18" charset="0"/>
              </a:rPr>
              <a:t>kinlabi</a:t>
            </a:r>
            <a:r>
              <a:rPr lang="en-IN" sz="1600" dirty="0" smtClean="0">
                <a:latin typeface="Times New Roman" pitchFamily="18" charset="0"/>
                <a:cs typeface="Times New Roman" pitchFamily="18" charset="0"/>
              </a:rPr>
              <a:t>. Basics of fused deposition modelling (</a:t>
            </a:r>
            <a:r>
              <a:rPr lang="en-IN" sz="1600" dirty="0" err="1" smtClean="0">
                <a:latin typeface="Times New Roman" pitchFamily="18" charset="0"/>
                <a:cs typeface="Times New Roman" pitchFamily="18" charset="0"/>
              </a:rPr>
              <a:t>fdm</a:t>
            </a:r>
            <a:r>
              <a:rPr lang="en-IN" sz="1600" dirty="0" smtClean="0">
                <a:latin typeface="Times New Roman" pitchFamily="18" charset="0"/>
                <a:cs typeface="Times New Roman" pitchFamily="18" charset="0"/>
              </a:rPr>
              <a:t>). pages 1–15, 05 2020 </a:t>
            </a:r>
            <a:br>
              <a:rPr lang="en-IN" sz="1600" dirty="0" smtClean="0">
                <a:latin typeface="Times New Roman" pitchFamily="18" charset="0"/>
                <a:cs typeface="Times New Roman" pitchFamily="18" charset="0"/>
              </a:rPr>
            </a:br>
            <a:r>
              <a:rPr lang="en-IN" sz="1600" dirty="0" smtClean="0">
                <a:latin typeface="Times New Roman" pitchFamily="18" charset="0"/>
                <a:cs typeface="Times New Roman" pitchFamily="18" charset="0"/>
              </a:rPr>
              <a:t/>
            </a:r>
            <a:br>
              <a:rPr lang="en-IN" sz="1600" dirty="0" smtClean="0">
                <a:latin typeface="Times New Roman" pitchFamily="18" charset="0"/>
                <a:cs typeface="Times New Roman" pitchFamily="18" charset="0"/>
              </a:rPr>
            </a:br>
            <a:endParaRPr lang="en-IN" sz="1600" dirty="0">
              <a:latin typeface="Times New Roman" pitchFamily="18" charset="0"/>
              <a:cs typeface="Times New Roman" pitchFamily="18" charset="0"/>
            </a:endParaRPr>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Users\lenovo\Documents\images.png"/>
          <p:cNvPicPr>
            <a:picLocks noChangeAspect="1" noChangeArrowheads="1"/>
          </p:cNvPicPr>
          <p:nvPr/>
        </p:nvPicPr>
        <p:blipFill>
          <a:blip r:embed="rId2"/>
          <a:srcRect/>
          <a:stretch>
            <a:fillRect/>
          </a:stretch>
        </p:blipFill>
        <p:spPr bwMode="auto">
          <a:xfrm>
            <a:off x="1214414" y="1428736"/>
            <a:ext cx="6858048" cy="3429024"/>
          </a:xfrm>
          <a:prstGeom prst="rect">
            <a:avLst/>
          </a:prstGeom>
          <a:noFill/>
        </p:spPr>
      </p:pic>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smtClean="0">
                <a:latin typeface="Times New Roman" pitchFamily="18" charset="0"/>
                <a:cs typeface="Times New Roman" pitchFamily="18" charset="0"/>
              </a:rPr>
              <a:t>INTRODUCTION</a:t>
            </a:r>
            <a:r>
              <a:rPr lang="en-IN" dirty="0" smtClean="0"/>
              <a:t> </a:t>
            </a:r>
            <a:endParaRPr lang="en-IN" dirty="0"/>
          </a:p>
        </p:txBody>
      </p:sp>
      <p:sp>
        <p:nvSpPr>
          <p:cNvPr id="3" name="Content Placeholder 2"/>
          <p:cNvSpPr>
            <a:spLocks noGrp="1"/>
          </p:cNvSpPr>
          <p:nvPr>
            <p:ph idx="1"/>
          </p:nvPr>
        </p:nvSpPr>
        <p:spPr>
          <a:xfrm>
            <a:off x="457200" y="1214422"/>
            <a:ext cx="8229600" cy="4911741"/>
          </a:xfrm>
        </p:spPr>
        <p:txBody>
          <a:bodyPr>
            <a:normAutofit/>
          </a:bodyPr>
          <a:lstStyle/>
          <a:p>
            <a:r>
              <a:rPr lang="en-IN" sz="1800" dirty="0" smtClean="0">
                <a:latin typeface="Times New Roman" pitchFamily="18" charset="0"/>
                <a:cs typeface="Times New Roman" pitchFamily="18" charset="0"/>
              </a:rPr>
              <a:t>Robot 3D printing – also called robotic arm 3D printing and robotic additive manufacturing – combines a 3D printer head with a multi-axis robotic arm to create a much more flexible 3D printer than conventional three-axis (XYZ) machines.</a:t>
            </a:r>
          </a:p>
          <a:p>
            <a:pPr>
              <a:buNone/>
            </a:pPr>
            <a:endParaRPr lang="en-IN" sz="1800" dirty="0" smtClean="0">
              <a:latin typeface="Times New Roman" pitchFamily="18" charset="0"/>
              <a:cs typeface="Times New Roman" pitchFamily="18" charset="0"/>
            </a:endParaRPr>
          </a:p>
          <a:p>
            <a:pPr>
              <a:buNone/>
            </a:pPr>
            <a:r>
              <a:rPr lang="en-IN" sz="1800" b="1" dirty="0" smtClean="0">
                <a:latin typeface="Times New Roman" pitchFamily="18" charset="0"/>
                <a:cs typeface="Times New Roman" pitchFamily="18" charset="0"/>
              </a:rPr>
              <a:t>3D </a:t>
            </a:r>
            <a:r>
              <a:rPr lang="en-IN" sz="1800" b="1" dirty="0" smtClean="0">
                <a:latin typeface="Times New Roman" pitchFamily="18" charset="0"/>
                <a:cs typeface="Times New Roman" pitchFamily="18" charset="0"/>
              </a:rPr>
              <a:t>PRINTING : </a:t>
            </a:r>
          </a:p>
          <a:p>
            <a:r>
              <a:rPr lang="en-IN" sz="1800" dirty="0" smtClean="0">
                <a:latin typeface="Times New Roman" pitchFamily="18" charset="0"/>
                <a:cs typeface="Times New Roman" pitchFamily="18" charset="0"/>
              </a:rPr>
              <a:t>The technology printing physical 3D objects from digital data was developed by Chuck Hull in 1984 .He named the technique as stereo-lithography and obtained a patent for the technique in 1986.</a:t>
            </a:r>
          </a:p>
          <a:p>
            <a:r>
              <a:rPr lang="en-IN" sz="1800" dirty="0" smtClean="0">
                <a:latin typeface="Times New Roman" pitchFamily="18" charset="0"/>
                <a:cs typeface="Times New Roman" pitchFamily="18" charset="0"/>
              </a:rPr>
              <a:t>3D Printing uses software that slices the 3D model into layers (0.01mm thick or less in most cases). Each layer is then traced onto the build plate by the printer, once the pattern is completed, the build plate is lowered and the next layer is added on top of the previous one. </a:t>
            </a:r>
          </a:p>
          <a:p>
            <a:r>
              <a:rPr lang="en-IN" sz="1800" dirty="0" smtClean="0">
                <a:latin typeface="Times New Roman" pitchFamily="18" charset="0"/>
                <a:cs typeface="Times New Roman" pitchFamily="18" charset="0"/>
              </a:rPr>
              <a:t>3D Printing eliminates such waste since the material is placed in the location that it is needed only, the rest will be left out as empty space. </a:t>
            </a:r>
          </a:p>
          <a:p>
            <a:pPr>
              <a:buNone/>
            </a:pPr>
            <a:endParaRPr lang="en-IN" sz="1800" dirty="0" smtClean="0">
              <a:latin typeface="Times New Roman" pitchFamily="18" charset="0"/>
              <a:cs typeface="Times New Roman" pitchFamily="18" charset="0"/>
            </a:endParaRPr>
          </a:p>
          <a:p>
            <a:endParaRPr lang="en-IN" sz="18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4291"/>
            <a:ext cx="7772400" cy="857255"/>
          </a:xfrm>
        </p:spPr>
        <p:txBody>
          <a:bodyPr>
            <a:normAutofit/>
          </a:bodyPr>
          <a:lstStyle/>
          <a:p>
            <a:pPr algn="l"/>
            <a:r>
              <a:rPr lang="en-IN" sz="2400" b="1" dirty="0" smtClean="0">
                <a:latin typeface="Times New Roman" pitchFamily="18" charset="0"/>
                <a:cs typeface="Times New Roman" pitchFamily="18" charset="0"/>
              </a:rPr>
              <a:t> Robotics</a:t>
            </a:r>
            <a:endParaRPr lang="en-IN" sz="2400" b="1" dirty="0">
              <a:latin typeface="Times New Roman" pitchFamily="18" charset="0"/>
              <a:cs typeface="Times New Roman" pitchFamily="18" charset="0"/>
            </a:endParaRPr>
          </a:p>
        </p:txBody>
      </p:sp>
      <p:sp>
        <p:nvSpPr>
          <p:cNvPr id="3" name="Subtitle 2"/>
          <p:cNvSpPr>
            <a:spLocks noGrp="1"/>
          </p:cNvSpPr>
          <p:nvPr>
            <p:ph type="subTitle" idx="1"/>
          </p:nvPr>
        </p:nvSpPr>
        <p:spPr>
          <a:xfrm>
            <a:off x="714348" y="928670"/>
            <a:ext cx="8072494" cy="4286280"/>
          </a:xfrm>
        </p:spPr>
        <p:txBody>
          <a:bodyPr>
            <a:normAutofit/>
          </a:bodyPr>
          <a:lstStyle/>
          <a:p>
            <a:pPr algn="l">
              <a:buFont typeface="Arial" pitchFamily="34" charset="0"/>
              <a:buChar char="•"/>
            </a:pPr>
            <a:r>
              <a:rPr lang="en-IN" sz="1800" dirty="0" smtClean="0">
                <a:solidFill>
                  <a:srgbClr val="404040"/>
                </a:solidFill>
                <a:latin typeface="Times New Roman" pitchFamily="18" charset="0"/>
                <a:cs typeface="Times New Roman" pitchFamily="18" charset="0"/>
              </a:rPr>
              <a:t> </a:t>
            </a:r>
            <a:r>
              <a:rPr lang="en-IN" sz="1800" dirty="0" smtClean="0">
                <a:solidFill>
                  <a:schemeClr val="tx1"/>
                </a:solidFill>
                <a:latin typeface="Times New Roman" pitchFamily="18" charset="0"/>
                <a:cs typeface="Times New Roman" pitchFamily="18" charset="0"/>
              </a:rPr>
              <a:t>Robots are defined as man made mechanical device whose motion must </a:t>
            </a:r>
            <a:r>
              <a:rPr lang="en-IN" sz="1800" smtClean="0">
                <a:solidFill>
                  <a:schemeClr val="tx1"/>
                </a:solidFill>
                <a:latin typeface="Times New Roman" pitchFamily="18" charset="0"/>
                <a:cs typeface="Times New Roman" pitchFamily="18" charset="0"/>
              </a:rPr>
              <a:t>be </a:t>
            </a:r>
            <a:r>
              <a:rPr lang="en-IN" sz="1800" smtClean="0">
                <a:solidFill>
                  <a:schemeClr val="tx1"/>
                </a:solidFill>
                <a:latin typeface="Times New Roman" pitchFamily="18" charset="0"/>
                <a:cs typeface="Times New Roman" pitchFamily="18" charset="0"/>
              </a:rPr>
              <a:t>models, </a:t>
            </a:r>
            <a:r>
              <a:rPr lang="en-IN" sz="1800" dirty="0" smtClean="0">
                <a:solidFill>
                  <a:schemeClr val="tx1"/>
                </a:solidFill>
                <a:latin typeface="Times New Roman" pitchFamily="18" charset="0"/>
                <a:cs typeface="Times New Roman" pitchFamily="18" charset="0"/>
              </a:rPr>
              <a:t>planed, sensed, actuated and controlled. Whose motion </a:t>
            </a:r>
            <a:r>
              <a:rPr lang="en-IN" sz="1800" dirty="0" err="1" smtClean="0">
                <a:solidFill>
                  <a:schemeClr val="tx1"/>
                </a:solidFill>
                <a:latin typeface="Times New Roman" pitchFamily="18" charset="0"/>
                <a:cs typeface="Times New Roman" pitchFamily="18" charset="0"/>
              </a:rPr>
              <a:t>behavior</a:t>
            </a:r>
            <a:r>
              <a:rPr lang="en-IN" sz="1800" dirty="0" smtClean="0">
                <a:solidFill>
                  <a:schemeClr val="tx1"/>
                </a:solidFill>
                <a:latin typeface="Times New Roman" pitchFamily="18" charset="0"/>
                <a:cs typeface="Times New Roman" pitchFamily="18" charset="0"/>
              </a:rPr>
              <a:t> can be influence by programming</a:t>
            </a:r>
            <a:r>
              <a:rPr lang="en-IN" sz="1800" dirty="0" smtClean="0">
                <a:solidFill>
                  <a:srgbClr val="404040"/>
                </a:solidFill>
                <a:latin typeface="Times New Roman" pitchFamily="18" charset="0"/>
                <a:cs typeface="Times New Roman" pitchFamily="18" charset="0"/>
              </a:rPr>
              <a:t>.</a:t>
            </a:r>
          </a:p>
          <a:p>
            <a:pPr algn="l">
              <a:buFont typeface="Arial" pitchFamily="34" charset="0"/>
              <a:buChar char="•"/>
            </a:pPr>
            <a:r>
              <a:rPr lang="en-IN" sz="1800" dirty="0" smtClean="0">
                <a:solidFill>
                  <a:schemeClr val="tx1"/>
                </a:solidFill>
                <a:latin typeface="Times New Roman" pitchFamily="18" charset="0"/>
                <a:cs typeface="Times New Roman" pitchFamily="18" charset="0"/>
              </a:rPr>
              <a:t>Robots eliminate dangerous jobs for humans because they are capable of working in hazardous environments. They can handle lifting heavy loads, toxic substances and repetitive tasks</a:t>
            </a:r>
          </a:p>
          <a:p>
            <a:pPr algn="l">
              <a:buFont typeface="Arial" pitchFamily="34" charset="0"/>
              <a:buChar char="•"/>
            </a:pPr>
            <a:r>
              <a:rPr lang="en-IN" sz="1800" dirty="0" smtClean="0">
                <a:solidFill>
                  <a:schemeClr val="tx1"/>
                </a:solidFill>
                <a:latin typeface="Times New Roman" pitchFamily="18" charset="0"/>
                <a:cs typeface="Times New Roman" pitchFamily="18" charset="0"/>
              </a:rPr>
              <a:t>Different types of robots can performs different types of tasks. For example, many of the robots are made for assembly work which means that they are not relevant for any other work and these types of robots are called Assembly Robots.</a:t>
            </a:r>
          </a:p>
          <a:p>
            <a:pPr algn="l">
              <a:buFont typeface="Arial" pitchFamily="34" charset="0"/>
              <a:buChar char="•"/>
            </a:pPr>
            <a:endParaRPr lang="en-IN" sz="1800" dirty="0" smtClean="0">
              <a:solidFill>
                <a:schemeClr val="tx1"/>
              </a:solidFill>
              <a:latin typeface="Times New Roman" pitchFamily="18" charset="0"/>
              <a:cs typeface="Times New Roman" pitchFamily="18" charset="0"/>
            </a:endParaRPr>
          </a:p>
          <a:p>
            <a:pPr algn="l">
              <a:buFont typeface="Arial" pitchFamily="34" charset="0"/>
              <a:buChar char="•"/>
            </a:pPr>
            <a:endParaRPr lang="en-IN"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28670"/>
          </a:xfrm>
        </p:spPr>
        <p:txBody>
          <a:bodyPr/>
          <a:lstStyle/>
          <a:p>
            <a:r>
              <a:rPr lang="en-US" b="1" dirty="0">
                <a:latin typeface="Times New Roman" pitchFamily="18" charset="0"/>
                <a:cs typeface="Times New Roman" pitchFamily="18" charset="0"/>
              </a:rPr>
              <a:t>LITERATURE REVIEW</a:t>
            </a:r>
            <a:endParaRPr lang="en-IN" b="1"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508981409"/>
              </p:ext>
            </p:extLst>
          </p:nvPr>
        </p:nvGraphicFramePr>
        <p:xfrm>
          <a:off x="142844" y="928670"/>
          <a:ext cx="8786841" cy="5749006"/>
        </p:xfrm>
        <a:graphic>
          <a:graphicData uri="http://schemas.openxmlformats.org/drawingml/2006/table">
            <a:tbl>
              <a:tblPr firstRow="1">
                <a:tableStyleId>{5C22544A-7EE6-4342-B048-85BDC9FD1C3A}</a:tableStyleId>
              </a:tblPr>
              <a:tblGrid>
                <a:gridCol w="567437">
                  <a:extLst>
                    <a:ext uri="{9D8B030D-6E8A-4147-A177-3AD203B41FA5}">
                      <a16:colId xmlns="" xmlns:a16="http://schemas.microsoft.com/office/drawing/2014/main" val="20000"/>
                    </a:ext>
                  </a:extLst>
                </a:gridCol>
                <a:gridCol w="1700567">
                  <a:extLst>
                    <a:ext uri="{9D8B030D-6E8A-4147-A177-3AD203B41FA5}">
                      <a16:colId xmlns="" xmlns:a16="http://schemas.microsoft.com/office/drawing/2014/main" val="20001"/>
                    </a:ext>
                  </a:extLst>
                </a:gridCol>
                <a:gridCol w="3117705">
                  <a:extLst>
                    <a:ext uri="{9D8B030D-6E8A-4147-A177-3AD203B41FA5}">
                      <a16:colId xmlns="" xmlns:a16="http://schemas.microsoft.com/office/drawing/2014/main" val="20002"/>
                    </a:ext>
                  </a:extLst>
                </a:gridCol>
                <a:gridCol w="779426">
                  <a:extLst>
                    <a:ext uri="{9D8B030D-6E8A-4147-A177-3AD203B41FA5}">
                      <a16:colId xmlns="" xmlns:a16="http://schemas.microsoft.com/office/drawing/2014/main" val="20003"/>
                    </a:ext>
                  </a:extLst>
                </a:gridCol>
                <a:gridCol w="2621706">
                  <a:extLst>
                    <a:ext uri="{9D8B030D-6E8A-4147-A177-3AD203B41FA5}">
                      <a16:colId xmlns="" xmlns:a16="http://schemas.microsoft.com/office/drawing/2014/main" val="20004"/>
                    </a:ext>
                  </a:extLst>
                </a:gridCol>
              </a:tblGrid>
              <a:tr h="1350460">
                <a:tc>
                  <a:txBody>
                    <a:bodyPr/>
                    <a:lstStyle/>
                    <a:p>
                      <a:r>
                        <a:rPr lang="en-US" dirty="0">
                          <a:latin typeface="Times New Roman" panose="02020603050405020304" pitchFamily="18" charset="0"/>
                          <a:cs typeface="Times New Roman" panose="02020603050405020304" pitchFamily="18" charset="0"/>
                        </a:rPr>
                        <a:t>S.No</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Author</a:t>
                      </a:r>
                      <a:r>
                        <a:rPr lang="en-US" baseline="0" dirty="0">
                          <a:latin typeface="Times New Roman" panose="02020603050405020304" pitchFamily="18" charset="0"/>
                          <a:cs typeface="Times New Roman" panose="02020603050405020304" pitchFamily="18" charset="0"/>
                        </a:rPr>
                        <a:t> Name(s)</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Title</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Year</a:t>
                      </a:r>
                      <a:r>
                        <a:rPr lang="en-US" baseline="0" dirty="0">
                          <a:latin typeface="Times New Roman" panose="02020603050405020304" pitchFamily="18" charset="0"/>
                          <a:cs typeface="Times New Roman" panose="02020603050405020304" pitchFamily="18" charset="0"/>
                        </a:rPr>
                        <a:t> Of Publishing</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Findings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0"/>
                  </a:ext>
                </a:extLst>
              </a:tr>
              <a:tr h="1016810">
                <a:tc>
                  <a:txBody>
                    <a:bodyPr/>
                    <a:lstStyle/>
                    <a:p>
                      <a:r>
                        <a:rPr lang="en-US" dirty="0">
                          <a:latin typeface="Times New Roman" panose="02020603050405020304" pitchFamily="18" charset="0"/>
                          <a:cs typeface="Times New Roman" panose="02020603050405020304" pitchFamily="18" charset="0"/>
                        </a:rPr>
                        <a:t>01</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Rafal Siemasz, Ziemoeit Malecha</a:t>
                      </a:r>
                    </a:p>
                  </a:txBody>
                  <a:tcPr/>
                </a:tc>
                <a:tc>
                  <a:txBody>
                    <a:bodyPr/>
                    <a:lstStyle/>
                    <a:p>
                      <a:r>
                        <a:rPr lang="en-IN" dirty="0">
                          <a:latin typeface="Times New Roman" panose="02020603050405020304" pitchFamily="18" charset="0"/>
                          <a:cs typeface="Times New Roman" panose="02020603050405020304" pitchFamily="18" charset="0"/>
                        </a:rPr>
                        <a:t>3D Printing Robotic Arm With Elements Of</a:t>
                      </a:r>
                      <a:r>
                        <a:rPr lang="en-IN" baseline="0" dirty="0">
                          <a:latin typeface="Times New Roman" panose="02020603050405020304" pitchFamily="18" charset="0"/>
                          <a:cs typeface="Times New Roman" panose="02020603050405020304" pitchFamily="18" charset="0"/>
                        </a:rPr>
                        <a:t> Artificalintelligence</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2020</a:t>
                      </a:r>
                    </a:p>
                  </a:txBody>
                  <a:tcPr/>
                </a:tc>
                <a:tc>
                  <a:txBody>
                    <a:bodyPr/>
                    <a:lstStyle/>
                    <a:p>
                      <a:r>
                        <a:rPr lang="en-IN" dirty="0">
                          <a:latin typeface="Times New Roman" panose="02020603050405020304" pitchFamily="18" charset="0"/>
                          <a:cs typeface="Times New Roman" panose="02020603050405020304" pitchFamily="18" charset="0"/>
                        </a:rPr>
                        <a:t>Kinematic</a:t>
                      </a:r>
                      <a:r>
                        <a:rPr lang="en-IN" baseline="0" dirty="0">
                          <a:latin typeface="Times New Roman" panose="02020603050405020304" pitchFamily="18" charset="0"/>
                          <a:cs typeface="Times New Roman" panose="02020603050405020304" pitchFamily="18" charset="0"/>
                        </a:rPr>
                        <a:t>  Of The Constructed Robotic Arm And Controling</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1"/>
                  </a:ext>
                </a:extLst>
              </a:tr>
              <a:tr h="1016810">
                <a:tc>
                  <a:txBody>
                    <a:bodyPr/>
                    <a:lstStyle/>
                    <a:p>
                      <a:r>
                        <a:rPr lang="en-US" dirty="0">
                          <a:latin typeface="Times New Roman" panose="02020603050405020304" pitchFamily="18" charset="0"/>
                          <a:cs typeface="Times New Roman" panose="02020603050405020304" pitchFamily="18" charset="0"/>
                        </a:rPr>
                        <a:t>02</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Ajay</a:t>
                      </a:r>
                      <a:r>
                        <a:rPr lang="en-IN" baseline="0" dirty="0">
                          <a:latin typeface="Times New Roman" panose="02020603050405020304" pitchFamily="18" charset="0"/>
                          <a:cs typeface="Times New Roman" panose="02020603050405020304" pitchFamily="18" charset="0"/>
                        </a:rPr>
                        <a:t> Anil, Raul Patail</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3D</a:t>
                      </a:r>
                      <a:r>
                        <a:rPr lang="en-IN" baseline="0" dirty="0">
                          <a:latin typeface="Times New Roman" panose="02020603050405020304" pitchFamily="18" charset="0"/>
                          <a:cs typeface="Times New Roman" panose="02020603050405020304" pitchFamily="18" charset="0"/>
                        </a:rPr>
                        <a:t> Printing Technology , Material Used For Printing And Its Appilcation</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2020</a:t>
                      </a:r>
                    </a:p>
                  </a:txBody>
                  <a:tcPr/>
                </a:tc>
                <a:tc>
                  <a:txBody>
                    <a:bodyPr/>
                    <a:lstStyle/>
                    <a:p>
                      <a:r>
                        <a:rPr lang="en-IN" dirty="0">
                          <a:latin typeface="Times New Roman" panose="02020603050405020304" pitchFamily="18" charset="0"/>
                          <a:cs typeface="Times New Roman" panose="02020603050405020304" pitchFamily="18" charset="0"/>
                        </a:rPr>
                        <a:t>Material Properties</a:t>
                      </a:r>
                      <a:r>
                        <a:rPr lang="en-IN" baseline="0" dirty="0">
                          <a:latin typeface="Times New Roman" panose="02020603050405020304" pitchFamily="18" charset="0"/>
                          <a:cs typeface="Times New Roman" panose="02020603050405020304" pitchFamily="18" charset="0"/>
                        </a:rPr>
                        <a:t> And Applications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2"/>
                  </a:ext>
                </a:extLst>
              </a:tr>
              <a:tr h="627566">
                <a:tc>
                  <a:txBody>
                    <a:bodyPr/>
                    <a:lstStyle/>
                    <a:p>
                      <a:r>
                        <a:rPr lang="en-US" dirty="0">
                          <a:latin typeface="Times New Roman" panose="02020603050405020304" pitchFamily="18" charset="0"/>
                          <a:cs typeface="Times New Roman" panose="02020603050405020304" pitchFamily="18" charset="0"/>
                        </a:rPr>
                        <a:t>03</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Lei</a:t>
                      </a:r>
                      <a:r>
                        <a:rPr lang="en-IN" baseline="0" dirty="0">
                          <a:latin typeface="Times New Roman" panose="02020603050405020304" pitchFamily="18" charset="0"/>
                          <a:cs typeface="Times New Roman" panose="02020603050405020304" pitchFamily="18" charset="0"/>
                        </a:rPr>
                        <a:t> Yu</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3d Spatial Printind</a:t>
                      </a:r>
                    </a:p>
                  </a:txBody>
                  <a:tcPr/>
                </a:tc>
                <a:tc>
                  <a:txBody>
                    <a:bodyPr/>
                    <a:lstStyle/>
                    <a:p>
                      <a:r>
                        <a:rPr lang="en-IN" dirty="0">
                          <a:latin typeface="Times New Roman" panose="02020603050405020304" pitchFamily="18" charset="0"/>
                          <a:cs typeface="Times New Roman" panose="02020603050405020304" pitchFamily="18" charset="0"/>
                        </a:rPr>
                        <a:t>2019</a:t>
                      </a:r>
                    </a:p>
                  </a:txBody>
                  <a:tcPr/>
                </a:tc>
                <a:tc>
                  <a:txBody>
                    <a:bodyPr/>
                    <a:lstStyle/>
                    <a:p>
                      <a:r>
                        <a:rPr lang="en-IN" dirty="0">
                          <a:latin typeface="Times New Roman" panose="02020603050405020304" pitchFamily="18" charset="0"/>
                          <a:cs typeface="Times New Roman" panose="02020603050405020304" pitchFamily="18" charset="0"/>
                        </a:rPr>
                        <a:t>Printed</a:t>
                      </a:r>
                      <a:r>
                        <a:rPr lang="en-IN" baseline="0" dirty="0">
                          <a:latin typeface="Times New Roman" panose="02020603050405020304" pitchFamily="18" charset="0"/>
                          <a:cs typeface="Times New Roman" panose="02020603050405020304" pitchFamily="18" charset="0"/>
                        </a:rPr>
                        <a:t> Polygon Mesh</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3"/>
                  </a:ext>
                </a:extLst>
              </a:tr>
              <a:tr h="1703395">
                <a:tc>
                  <a:txBody>
                    <a:bodyPr/>
                    <a:lstStyle/>
                    <a:p>
                      <a:r>
                        <a:rPr lang="en-IN" dirty="0">
                          <a:latin typeface="Times New Roman" panose="02020603050405020304" pitchFamily="18" charset="0"/>
                          <a:cs typeface="Times New Roman" panose="02020603050405020304" pitchFamily="18" charset="0"/>
                        </a:rPr>
                        <a:t>04</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05</a:t>
                      </a:r>
                    </a:p>
                    <a:p>
                      <a:endParaRPr lang="en-IN" dirty="0">
                        <a:latin typeface="Times New Roman" panose="02020603050405020304" pitchFamily="18" charset="0"/>
                        <a:cs typeface="Times New Roman" panose="02020603050405020304" pitchFamily="18" charset="0"/>
                      </a:endParaRPr>
                    </a:p>
                  </a:txBody>
                  <a:tcPr/>
                </a:tc>
                <a:tc>
                  <a:txBody>
                    <a:bodyPr/>
                    <a:lstStyle/>
                    <a:p>
                      <a:pPr algn="l">
                        <a:buFont typeface="Arial" pitchFamily="34" charset="0"/>
                        <a:buNone/>
                      </a:pPr>
                      <a:r>
                        <a:rPr lang="en-IN" dirty="0">
                          <a:latin typeface="Times New Roman" panose="02020603050405020304" pitchFamily="18" charset="0"/>
                          <a:cs typeface="Times New Roman" panose="02020603050405020304" pitchFamily="18" charset="0"/>
                        </a:rPr>
                        <a:t>D.K.Shinde, D.N.Raut,  Vinod.D</a:t>
                      </a:r>
                    </a:p>
                    <a:p>
                      <a:pPr algn="l">
                        <a:buFont typeface="Arial" pitchFamily="34" charset="0"/>
                        <a:buNone/>
                      </a:pPr>
                      <a:r>
                        <a:rPr lang="en-IN" dirty="0">
                          <a:latin typeface="Times New Roman" panose="02020603050405020304" pitchFamily="18" charset="0"/>
                          <a:cs typeface="Times New Roman" panose="02020603050405020304" pitchFamily="18" charset="0"/>
                        </a:rPr>
                        <a:t>Yao,lackner</a:t>
                      </a:r>
                      <a:r>
                        <a:rPr lang="en-IN" baseline="0" dirty="0">
                          <a:latin typeface="Times New Roman" panose="02020603050405020304" pitchFamily="18" charset="0"/>
                          <a:cs typeface="Times New Roman" panose="02020603050405020304" pitchFamily="18" charset="0"/>
                        </a:rPr>
                        <a:t> , Aburaia</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3d Ptintin G Aspects And Various Process Used In The 3d Printing</a:t>
                      </a:r>
                    </a:p>
                    <a:p>
                      <a:r>
                        <a:rPr lang="en-IN" dirty="0">
                          <a:latin typeface="Times New Roman" panose="02020603050405020304" pitchFamily="18" charset="0"/>
                          <a:cs typeface="Times New Roman" panose="02020603050405020304" pitchFamily="18" charset="0"/>
                        </a:rPr>
                        <a:t>Printing Of Object With</a:t>
                      </a:r>
                      <a:r>
                        <a:rPr lang="en-IN" baseline="0" dirty="0">
                          <a:latin typeface="Times New Roman" panose="02020603050405020304" pitchFamily="18" charset="0"/>
                          <a:cs typeface="Times New Roman" panose="02020603050405020304" pitchFamily="18" charset="0"/>
                        </a:rPr>
                        <a:t> Continuous Path By A Robotic  Platform</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2017</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2021</a:t>
                      </a:r>
                    </a:p>
                  </a:txBody>
                  <a:tcPr/>
                </a:tc>
                <a:tc>
                  <a:txBody>
                    <a:bodyPr/>
                    <a:lstStyle/>
                    <a:p>
                      <a:r>
                        <a:rPr lang="en-IN" dirty="0">
                          <a:latin typeface="Times New Roman" panose="02020603050405020304" pitchFamily="18" charset="0"/>
                          <a:cs typeface="Times New Roman" panose="02020603050405020304" pitchFamily="18" charset="0"/>
                        </a:rPr>
                        <a:t>Research</a:t>
                      </a:r>
                      <a:r>
                        <a:rPr lang="en-IN" baseline="0" dirty="0">
                          <a:latin typeface="Times New Roman" panose="02020603050405020304" pitchFamily="18" charset="0"/>
                          <a:cs typeface="Times New Roman" panose="02020603050405020304" pitchFamily="18" charset="0"/>
                        </a:rPr>
                        <a:t> On 3d Printing And Material Used In 3D Printing </a:t>
                      </a:r>
                    </a:p>
                    <a:p>
                      <a:r>
                        <a:rPr lang="en-IN" dirty="0">
                          <a:latin typeface="Times New Roman" panose="02020603050405020304" pitchFamily="18" charset="0"/>
                          <a:cs typeface="Times New Roman" panose="02020603050405020304" pitchFamily="18" charset="0"/>
                        </a:rPr>
                        <a:t>BIO BASED FIBERS USED</a:t>
                      </a:r>
                      <a:r>
                        <a:rPr lang="en-IN" baseline="0" dirty="0">
                          <a:latin typeface="Times New Roman" panose="02020603050405020304" pitchFamily="18" charset="0"/>
                          <a:cs typeface="Times New Roman" panose="02020603050405020304" pitchFamily="18" charset="0"/>
                        </a:rPr>
                        <a:t> IN ADDITIVE MANFACTURE</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4"/>
                  </a:ext>
                </a:extLst>
              </a:tr>
            </a:tbl>
          </a:graphicData>
        </a:graphic>
      </p:graphicFrame>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METHODOLOGY</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428596" y="1571613"/>
            <a:ext cx="8572560" cy="1143007"/>
          </a:xfrm>
        </p:spPr>
        <p:txBody>
          <a:bodyPr>
            <a:normAutofit/>
          </a:bodyPr>
          <a:lstStyle/>
          <a:p>
            <a:pPr>
              <a:buFont typeface="Wingdings" pitchFamily="2" charset="2"/>
              <a:buChar char="q"/>
            </a:pPr>
            <a:r>
              <a:rPr lang="en-US" sz="2400" dirty="0">
                <a:latin typeface="Times New Roman" pitchFamily="18" charset="0"/>
                <a:cs typeface="Times New Roman" pitchFamily="18" charset="0"/>
              </a:rPr>
              <a:t>D</a:t>
            </a:r>
            <a:r>
              <a:rPr lang="en-US" sz="2400" b="1" dirty="0">
                <a:latin typeface="Times New Roman" pitchFamily="18" charset="0"/>
                <a:cs typeface="Times New Roman" pitchFamily="18" charset="0"/>
              </a:rPr>
              <a:t>ESIGNING</a:t>
            </a:r>
            <a:r>
              <a:rPr lang="en-US" sz="2400" b="1" dirty="0">
                <a:latin typeface="Britannic Bold" pitchFamily="34" charset="0"/>
                <a:cs typeface="Aharoni" pitchFamily="2" charset="-79"/>
              </a:rPr>
              <a:t> </a:t>
            </a:r>
            <a:r>
              <a:rPr lang="en-US" sz="2000" dirty="0">
                <a:latin typeface="Britannic Bold" pitchFamily="34" charset="0"/>
                <a:cs typeface="Aharoni" pitchFamily="2" charset="-79"/>
              </a:rPr>
              <a:t>: </a:t>
            </a:r>
            <a:r>
              <a:rPr lang="en-US" sz="2000" dirty="0">
                <a:latin typeface="Times New Roman" pitchFamily="18" charset="0"/>
                <a:cs typeface="Times New Roman" pitchFamily="18" charset="0"/>
              </a:rPr>
              <a:t>WE HAVE DEVELOPED THE DESIGN MODEL OF THE ROBOTIC ARM BY “AUTODESK  FUSION 360” SOFTWARE.</a:t>
            </a:r>
          </a:p>
        </p:txBody>
      </p:sp>
      <p:pic>
        <p:nvPicPr>
          <p:cNvPr id="8194" name="Picture 2" descr="C:\Users\MECHANICAL S 40\Downloads\Gear.JPG"/>
          <p:cNvPicPr>
            <a:picLocks noChangeAspect="1" noChangeArrowheads="1"/>
          </p:cNvPicPr>
          <p:nvPr/>
        </p:nvPicPr>
        <p:blipFill>
          <a:blip r:embed="rId2"/>
          <a:srcRect/>
          <a:stretch>
            <a:fillRect/>
          </a:stretch>
        </p:blipFill>
        <p:spPr bwMode="auto">
          <a:xfrm>
            <a:off x="278007" y="2857496"/>
            <a:ext cx="4508307" cy="314327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195" name="Picture 3" descr="C:\Users\MECHANICAL S 40\Downloads\shank.JPG"/>
          <p:cNvPicPr>
            <a:picLocks noChangeAspect="1" noChangeArrowheads="1"/>
          </p:cNvPicPr>
          <p:nvPr/>
        </p:nvPicPr>
        <p:blipFill>
          <a:blip r:embed="rId3"/>
          <a:srcRect/>
          <a:stretch>
            <a:fillRect/>
          </a:stretch>
        </p:blipFill>
        <p:spPr bwMode="auto">
          <a:xfrm>
            <a:off x="5072066" y="2786058"/>
            <a:ext cx="3866555" cy="324229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p:cNvSpPr txBox="1"/>
          <p:nvPr/>
        </p:nvSpPr>
        <p:spPr>
          <a:xfrm>
            <a:off x="1285852" y="6286520"/>
            <a:ext cx="2714644" cy="338554"/>
          </a:xfrm>
          <a:prstGeom prst="rect">
            <a:avLst/>
          </a:prstGeom>
          <a:noFill/>
        </p:spPr>
        <p:txBody>
          <a:bodyPr wrap="square" rtlCol="0">
            <a:spAutoFit/>
          </a:bodyPr>
          <a:lstStyle/>
          <a:p>
            <a:pPr algn="ctr"/>
            <a:r>
              <a:rPr lang="en-IN" sz="1600" b="1" dirty="0" smtClean="0">
                <a:latin typeface="Times New Roman" pitchFamily="18" charset="0"/>
                <a:cs typeface="Times New Roman" pitchFamily="18" charset="0"/>
              </a:rPr>
              <a:t>GEAR</a:t>
            </a:r>
            <a:endParaRPr lang="en-IN" sz="1600" b="1" dirty="0">
              <a:latin typeface="Times New Roman" pitchFamily="18" charset="0"/>
              <a:cs typeface="Times New Roman" pitchFamily="18" charset="0"/>
            </a:endParaRPr>
          </a:p>
        </p:txBody>
      </p:sp>
      <p:sp>
        <p:nvSpPr>
          <p:cNvPr id="8" name="TextBox 7"/>
          <p:cNvSpPr txBox="1"/>
          <p:nvPr/>
        </p:nvSpPr>
        <p:spPr>
          <a:xfrm>
            <a:off x="5857884" y="6215082"/>
            <a:ext cx="2857520" cy="338554"/>
          </a:xfrm>
          <a:prstGeom prst="rect">
            <a:avLst/>
          </a:prstGeom>
          <a:noFill/>
        </p:spPr>
        <p:txBody>
          <a:bodyPr wrap="square" rtlCol="0">
            <a:spAutoFit/>
          </a:bodyPr>
          <a:lstStyle/>
          <a:p>
            <a:pPr algn="ctr"/>
            <a:r>
              <a:rPr lang="en-IN" sz="1600" b="1" dirty="0" smtClean="0">
                <a:latin typeface="Times New Roman" pitchFamily="18" charset="0"/>
                <a:cs typeface="Times New Roman" pitchFamily="18" charset="0"/>
              </a:rPr>
              <a:t>SHANK</a:t>
            </a:r>
            <a:endParaRPr lang="en-IN" sz="1600" b="1" dirty="0">
              <a:latin typeface="Times New Roman" pitchFamily="18" charset="0"/>
              <a:cs typeface="Times New Roman" pitchFamily="18" charset="0"/>
            </a:endParaRP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C:\Users\MECHANICAL S 40\Downloads\Puele.JPG"/>
          <p:cNvPicPr>
            <a:picLocks noChangeAspect="1" noChangeArrowheads="1"/>
          </p:cNvPicPr>
          <p:nvPr/>
        </p:nvPicPr>
        <p:blipFill>
          <a:blip r:embed="rId2"/>
          <a:srcRect/>
          <a:stretch>
            <a:fillRect/>
          </a:stretch>
        </p:blipFill>
        <p:spPr bwMode="auto">
          <a:xfrm>
            <a:off x="214282" y="214290"/>
            <a:ext cx="4214842" cy="26139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219" name="Picture 3" descr="C:\Users\MECHANICAL S 40\Downloads\Extruder Holder.JPG"/>
          <p:cNvPicPr>
            <a:picLocks noChangeAspect="1" noChangeArrowheads="1"/>
          </p:cNvPicPr>
          <p:nvPr/>
        </p:nvPicPr>
        <p:blipFill>
          <a:blip r:embed="rId3"/>
          <a:srcRect/>
          <a:stretch>
            <a:fillRect/>
          </a:stretch>
        </p:blipFill>
        <p:spPr bwMode="auto">
          <a:xfrm>
            <a:off x="5072066" y="3500438"/>
            <a:ext cx="3857620" cy="271464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220" name="Picture 4" descr="C:\Users\MECHANICAL S 40\Downloads\Bellcrank lever.JPG"/>
          <p:cNvPicPr>
            <a:picLocks noChangeAspect="1" noChangeArrowheads="1"/>
          </p:cNvPicPr>
          <p:nvPr/>
        </p:nvPicPr>
        <p:blipFill>
          <a:blip r:embed="rId4"/>
          <a:srcRect/>
          <a:stretch>
            <a:fillRect/>
          </a:stretch>
        </p:blipFill>
        <p:spPr bwMode="auto">
          <a:xfrm>
            <a:off x="214282" y="3500438"/>
            <a:ext cx="4500594" cy="27265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221" name="Picture 5" descr="C:\Users\MECHANICAL S 40\Downloads\Base.JPG"/>
          <p:cNvPicPr>
            <a:picLocks noChangeAspect="1" noChangeArrowheads="1"/>
          </p:cNvPicPr>
          <p:nvPr/>
        </p:nvPicPr>
        <p:blipFill>
          <a:blip r:embed="rId5"/>
          <a:srcRect/>
          <a:stretch>
            <a:fillRect/>
          </a:stretch>
        </p:blipFill>
        <p:spPr bwMode="auto">
          <a:xfrm>
            <a:off x="4857752" y="214290"/>
            <a:ext cx="3943346" cy="273812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p:cNvSpPr txBox="1"/>
          <p:nvPr/>
        </p:nvSpPr>
        <p:spPr>
          <a:xfrm>
            <a:off x="928662" y="3071810"/>
            <a:ext cx="2643206" cy="338554"/>
          </a:xfrm>
          <a:prstGeom prst="rect">
            <a:avLst/>
          </a:prstGeom>
          <a:noFill/>
        </p:spPr>
        <p:txBody>
          <a:bodyPr wrap="square" rtlCol="0">
            <a:spAutoFit/>
          </a:bodyPr>
          <a:lstStyle/>
          <a:p>
            <a:pPr algn="ctr"/>
            <a:r>
              <a:rPr lang="en-IN" sz="1600" b="1" dirty="0" smtClean="0">
                <a:latin typeface="Times New Roman" pitchFamily="18" charset="0"/>
                <a:cs typeface="Times New Roman" pitchFamily="18" charset="0"/>
              </a:rPr>
              <a:t>Puele</a:t>
            </a:r>
            <a:endParaRPr lang="en-IN" sz="1600" b="1" dirty="0">
              <a:latin typeface="Times New Roman" pitchFamily="18" charset="0"/>
              <a:cs typeface="Times New Roman" pitchFamily="18" charset="0"/>
            </a:endParaRPr>
          </a:p>
        </p:txBody>
      </p:sp>
      <p:sp>
        <p:nvSpPr>
          <p:cNvPr id="8" name="TextBox 7"/>
          <p:cNvSpPr txBox="1"/>
          <p:nvPr/>
        </p:nvSpPr>
        <p:spPr>
          <a:xfrm>
            <a:off x="5786446" y="3143248"/>
            <a:ext cx="2286016" cy="338554"/>
          </a:xfrm>
          <a:prstGeom prst="rect">
            <a:avLst/>
          </a:prstGeom>
          <a:noFill/>
        </p:spPr>
        <p:txBody>
          <a:bodyPr wrap="square" rtlCol="0">
            <a:spAutoFit/>
          </a:bodyPr>
          <a:lstStyle/>
          <a:p>
            <a:pPr algn="ctr"/>
            <a:r>
              <a:rPr lang="en-IN" sz="1600" b="1" dirty="0" smtClean="0">
                <a:latin typeface="Times New Roman" pitchFamily="18" charset="0"/>
                <a:cs typeface="Times New Roman" pitchFamily="18" charset="0"/>
              </a:rPr>
              <a:t>BASE</a:t>
            </a:r>
            <a:endParaRPr lang="en-IN" sz="1600" b="1" dirty="0">
              <a:latin typeface="Times New Roman" pitchFamily="18" charset="0"/>
              <a:cs typeface="Times New Roman" pitchFamily="18" charset="0"/>
            </a:endParaRPr>
          </a:p>
        </p:txBody>
      </p:sp>
      <p:sp>
        <p:nvSpPr>
          <p:cNvPr id="10" name="TextBox 9"/>
          <p:cNvSpPr txBox="1"/>
          <p:nvPr/>
        </p:nvSpPr>
        <p:spPr>
          <a:xfrm>
            <a:off x="785786" y="6357958"/>
            <a:ext cx="3286148" cy="338554"/>
          </a:xfrm>
          <a:prstGeom prst="rect">
            <a:avLst/>
          </a:prstGeom>
          <a:noFill/>
        </p:spPr>
        <p:txBody>
          <a:bodyPr wrap="square" rtlCol="0">
            <a:spAutoFit/>
          </a:bodyPr>
          <a:lstStyle/>
          <a:p>
            <a:pPr algn="ctr"/>
            <a:r>
              <a:rPr lang="en-IN" sz="1600" b="1" dirty="0" smtClean="0">
                <a:latin typeface="Times New Roman" pitchFamily="18" charset="0"/>
                <a:cs typeface="Times New Roman" pitchFamily="18" charset="0"/>
              </a:rPr>
              <a:t>LEVER</a:t>
            </a:r>
            <a:endParaRPr lang="en-IN" sz="1600" b="1" dirty="0">
              <a:latin typeface="Times New Roman" pitchFamily="18" charset="0"/>
              <a:cs typeface="Times New Roman" pitchFamily="18" charset="0"/>
            </a:endParaRPr>
          </a:p>
        </p:txBody>
      </p:sp>
      <p:sp>
        <p:nvSpPr>
          <p:cNvPr id="12" name="TextBox 11"/>
          <p:cNvSpPr txBox="1"/>
          <p:nvPr/>
        </p:nvSpPr>
        <p:spPr>
          <a:xfrm>
            <a:off x="5857884" y="6429396"/>
            <a:ext cx="2928958" cy="338554"/>
          </a:xfrm>
          <a:prstGeom prst="rect">
            <a:avLst/>
          </a:prstGeom>
          <a:noFill/>
        </p:spPr>
        <p:txBody>
          <a:bodyPr wrap="square" rtlCol="0">
            <a:spAutoFit/>
          </a:bodyPr>
          <a:lstStyle/>
          <a:p>
            <a:pPr algn="ctr"/>
            <a:r>
              <a:rPr lang="en-IN" sz="1600" b="1" dirty="0" smtClean="0">
                <a:latin typeface="Times New Roman" pitchFamily="18" charset="0"/>
                <a:cs typeface="Times New Roman" pitchFamily="18" charset="0"/>
              </a:rPr>
              <a:t>HOLDER</a:t>
            </a:r>
            <a:endParaRPr lang="en-IN" sz="16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lenovo\Pictures\Screenshots\Screenshot (2).png"/>
          <p:cNvPicPr>
            <a:picLocks noChangeAspect="1" noChangeArrowheads="1"/>
          </p:cNvPicPr>
          <p:nvPr/>
        </p:nvPicPr>
        <p:blipFill>
          <a:blip r:embed="rId2"/>
          <a:srcRect/>
          <a:stretch>
            <a:fillRect/>
          </a:stretch>
        </p:blipFill>
        <p:spPr bwMode="auto">
          <a:xfrm>
            <a:off x="714348" y="1214422"/>
            <a:ext cx="7916861" cy="41434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TextBox 2"/>
          <p:cNvSpPr txBox="1"/>
          <p:nvPr/>
        </p:nvSpPr>
        <p:spPr>
          <a:xfrm>
            <a:off x="1643042" y="5715016"/>
            <a:ext cx="6215106" cy="369332"/>
          </a:xfrm>
          <a:prstGeom prst="rect">
            <a:avLst/>
          </a:prstGeom>
          <a:noFill/>
        </p:spPr>
        <p:txBody>
          <a:bodyPr wrap="square" rtlCol="0">
            <a:spAutoFit/>
          </a:bodyPr>
          <a:lstStyle/>
          <a:p>
            <a:pPr algn="ctr"/>
            <a:r>
              <a:rPr lang="en-IN" b="1" dirty="0" smtClean="0">
                <a:latin typeface="Times New Roman" pitchFamily="18" charset="0"/>
                <a:cs typeface="Times New Roman" pitchFamily="18" charset="0"/>
              </a:rPr>
              <a:t>OVERALL  ASSEMBLY OF DESIGN MODEL</a:t>
            </a:r>
            <a:endParaRPr lang="en-IN"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57158" y="214290"/>
            <a:ext cx="8572560" cy="2308324"/>
          </a:xfrm>
          <a:prstGeom prst="rect">
            <a:avLst/>
          </a:prstGeom>
        </p:spPr>
        <p:txBody>
          <a:bodyPr wrap="square">
            <a:spAutoFit/>
          </a:bodyPr>
          <a:lstStyle/>
          <a:p>
            <a:pPr>
              <a:buFont typeface="Wingdings" pitchFamily="2" charset="2"/>
              <a:buChar char="q"/>
            </a:pPr>
            <a:r>
              <a:rPr lang="en-US" dirty="0">
                <a:latin typeface="Britannic Bold" pitchFamily="34" charset="0"/>
                <a:cs typeface="Aharoni" pitchFamily="2" charset="-79"/>
              </a:rPr>
              <a:t> </a:t>
            </a:r>
            <a:r>
              <a:rPr lang="en-US" sz="2400" b="1" dirty="0">
                <a:latin typeface="Times New Roman" pitchFamily="18" charset="0"/>
                <a:cs typeface="Times New Roman" pitchFamily="18" charset="0"/>
              </a:rPr>
              <a:t>FABRICATION OF PARTS</a:t>
            </a:r>
            <a:r>
              <a:rPr lang="en-US" b="1" dirty="0">
                <a:latin typeface="Britannic Bold" pitchFamily="34" charset="0"/>
                <a:cs typeface="Aharoni" pitchFamily="2" charset="-79"/>
              </a:rPr>
              <a:t>: </a:t>
            </a:r>
            <a:r>
              <a:rPr lang="en-US" dirty="0">
                <a:latin typeface="Times New Roman" pitchFamily="18" charset="0"/>
                <a:cs typeface="Times New Roman" pitchFamily="18" charset="0"/>
              </a:rPr>
              <a:t>THE PARTS WERE FABRICATED BY USING THE G-CODES WHICH ARE RUN IN ADRIANO PROCESSOR WHICH IS CONNECTED TO THE 3D PRINTER .</a:t>
            </a:r>
          </a:p>
          <a:p>
            <a:pPr>
              <a:buFont typeface="Wingdings" pitchFamily="2" charset="2"/>
              <a:buChar char="q"/>
            </a:pPr>
            <a:r>
              <a:rPr lang="en-US" sz="2400" b="1" dirty="0">
                <a:latin typeface="Times New Roman" pitchFamily="18" charset="0"/>
                <a:cs typeface="Times New Roman" pitchFamily="18" charset="0"/>
              </a:rPr>
              <a:t>MATERIAL USED </a:t>
            </a:r>
            <a:r>
              <a:rPr lang="en-US" dirty="0">
                <a:latin typeface="Times New Roman" pitchFamily="18" charset="0"/>
                <a:cs typeface="Times New Roman" pitchFamily="18" charset="0"/>
              </a:rPr>
              <a:t>:ACRYLONITRILE BUTADIENE STYRENE(ABS)</a:t>
            </a:r>
          </a:p>
          <a:p>
            <a:pPr>
              <a:buFont typeface="Wingdings" pitchFamily="2" charset="2"/>
              <a:buChar char="q"/>
            </a:pPr>
            <a:r>
              <a:rPr lang="en-US" sz="2400" b="1" dirty="0">
                <a:latin typeface="Times New Roman" pitchFamily="18" charset="0"/>
                <a:cs typeface="Times New Roman" pitchFamily="18" charset="0"/>
              </a:rPr>
              <a:t>G-CODE GENERATION</a:t>
            </a: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AND THEN “SLICING SOFTWARE” IS USED TO GENERATE G-CODE FOR THE DESIGN MODEL.</a:t>
            </a:r>
          </a:p>
          <a:p>
            <a:pPr>
              <a:buFont typeface="Wingdings" pitchFamily="2" charset="2"/>
              <a:buChar char="q"/>
            </a:pPr>
            <a:endParaRPr lang="en-US" dirty="0">
              <a:latin typeface="Britannic Bold" pitchFamily="34" charset="0"/>
              <a:cs typeface="Aharoni" pitchFamily="2" charset="-79"/>
            </a:endParaRPr>
          </a:p>
        </p:txBody>
      </p:sp>
      <p:pic>
        <p:nvPicPr>
          <p:cNvPr id="6" name="Picture 2" descr="C:\Users\MECHANICAL S 40\Downloads\IMAGE 1.jpg"/>
          <p:cNvPicPr>
            <a:picLocks noChangeAspect="1" noChangeArrowheads="1"/>
          </p:cNvPicPr>
          <p:nvPr/>
        </p:nvPicPr>
        <p:blipFill>
          <a:blip r:embed="rId2"/>
          <a:srcRect/>
          <a:stretch>
            <a:fillRect/>
          </a:stretch>
        </p:blipFill>
        <p:spPr bwMode="auto">
          <a:xfrm>
            <a:off x="1000100" y="2571744"/>
            <a:ext cx="2714644" cy="37053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075" name="Picture 3" descr="C:\Users\MECHANICAL S 40\Downloads\IMAGE2.jpg"/>
          <p:cNvPicPr>
            <a:picLocks noChangeAspect="1" noChangeArrowheads="1"/>
          </p:cNvPicPr>
          <p:nvPr/>
        </p:nvPicPr>
        <p:blipFill>
          <a:blip r:embed="rId3"/>
          <a:srcRect/>
          <a:stretch>
            <a:fillRect/>
          </a:stretch>
        </p:blipFill>
        <p:spPr bwMode="auto">
          <a:xfrm>
            <a:off x="5429256" y="2643182"/>
            <a:ext cx="2668296" cy="360989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869</TotalTime>
  <Words>1043</Words>
  <Application>Microsoft Office PowerPoint</Application>
  <PresentationFormat>On-screen Show (4:3)</PresentationFormat>
  <Paragraphs>108</Paragraphs>
  <Slides>22</Slides>
  <Notes>0</Notes>
  <HiddenSlides>0</HiddenSlides>
  <MMClips>1</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PROJECT REVIEW ON DESIGN AND FABRICATION OF ROBOTIC ARM 3D PRINTER </vt:lpstr>
      <vt:lpstr>ABSTRACT</vt:lpstr>
      <vt:lpstr>INTRODUCTION </vt:lpstr>
      <vt:lpstr> Robotics</vt:lpstr>
      <vt:lpstr>LITERATURE REVIEW</vt:lpstr>
      <vt:lpstr>METHODOLOGY</vt:lpstr>
      <vt:lpstr>Slide 7</vt:lpstr>
      <vt:lpstr>Slide 8</vt:lpstr>
      <vt:lpstr>Slide 9</vt:lpstr>
      <vt:lpstr>FABRICATED PARTS </vt:lpstr>
      <vt:lpstr>Slide 11</vt:lpstr>
      <vt:lpstr>Slide 12</vt:lpstr>
      <vt:lpstr>Slide 13</vt:lpstr>
      <vt:lpstr>ARDUINO IDE INTERFACE</vt:lpstr>
      <vt:lpstr>PRONTERFACE INTERFACE</vt:lpstr>
      <vt:lpstr>Slide 16</vt:lpstr>
      <vt:lpstr>Additional Components    </vt:lpstr>
      <vt:lpstr>ROBOTIC ARM 3D PRINTER</vt:lpstr>
      <vt:lpstr>Slide 19</vt:lpstr>
      <vt:lpstr>OUTCOME OF THE PROJECT</vt:lpstr>
      <vt:lpstr>REFERENCES</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ON EXPERIMENTATION  AND WEAR  ANALYSIS OF ALUMINIUM ALLOY(AL-7075) AND ZIRCONIUM DIOXIDE(ZRO2)  COMPOSITES:{ by using pin on disc apparatus}</dc:title>
  <dc:creator>welcome</dc:creator>
  <cp:lastModifiedBy>lenovo</cp:lastModifiedBy>
  <cp:revision>109</cp:revision>
  <dcterms:created xsi:type="dcterms:W3CDTF">2021-11-19T00:15:53Z</dcterms:created>
  <dcterms:modified xsi:type="dcterms:W3CDTF">2022-06-27T17:38:36Z</dcterms:modified>
</cp:coreProperties>
</file>