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72" r:id="rId6"/>
    <p:sldId id="259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hdphoto1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+mj-lt"/>
                <a:cs typeface="+mj-lt"/>
              </a:rPr>
              <a:t>INVESTMENT CASE STUDY </a:t>
            </a:r>
            <a:br>
              <a:rPr lang="en-IN" sz="2800" dirty="0">
                <a:latin typeface="+mj-lt"/>
                <a:cs typeface="+mj-lt"/>
              </a:rPr>
            </a:br>
            <a:br>
              <a:rPr lang="en-IN" sz="2800" dirty="0">
                <a:latin typeface="+mj-lt"/>
                <a:cs typeface="+mj-lt"/>
              </a:rPr>
            </a:br>
            <a:r>
              <a:rPr lang="en-IN" sz="2800" dirty="0">
                <a:latin typeface="+mj-lt"/>
                <a:cs typeface="+mj-lt"/>
              </a:rPr>
              <a:t>SUBMISSION </a:t>
            </a:r>
            <a:endParaRPr lang="en-IN" sz="2800" dirty="0">
              <a:latin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>
                <a:latin typeface="+mj-lt"/>
                <a:cs typeface="+mj-lt"/>
              </a:rPr>
              <a:t> </a:t>
            </a:r>
            <a:endParaRPr lang="en-IN" sz="1800" dirty="0">
              <a:latin typeface="+mj-lt"/>
              <a:cs typeface="+mj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+mj-lt"/>
                <a:cs typeface="+mj-lt"/>
              </a:rPr>
              <a:t> VAMSI KRISHNA GP</a:t>
            </a:r>
            <a:endParaRPr lang="en-IN" sz="1800" dirty="0">
              <a:latin typeface="+mj-lt"/>
              <a:cs typeface="+mj-lt"/>
            </a:endParaRPr>
          </a:p>
          <a:p>
            <a:pPr algn="l">
              <a:buFont typeface="+mj-lt"/>
            </a:pPr>
            <a:r>
              <a:rPr lang="en-IN" sz="1800" dirty="0">
                <a:latin typeface="+mj-lt"/>
                <a:cs typeface="+mj-lt"/>
              </a:rPr>
              <a:t>vkrishna84@gmail.com</a:t>
            </a:r>
            <a:endParaRPr lang="en-IN" sz="1800" dirty="0">
              <a:latin typeface="+mj-lt"/>
              <a:cs typeface="+mj-lt"/>
            </a:endParaRPr>
          </a:p>
          <a:p>
            <a:pPr algn="l">
              <a:buFont typeface="+mj-lt"/>
            </a:pPr>
            <a:r>
              <a:rPr lang="en-IN" sz="1800" dirty="0">
                <a:latin typeface="+mj-lt"/>
                <a:cs typeface="+mj-lt"/>
              </a:rPr>
              <a:t>ID - APFE18f00392</a:t>
            </a:r>
            <a:endParaRPr lang="en-IN" sz="18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+mn-lt"/>
                <a:cs typeface="+mn-lt"/>
              </a:rPr>
              <a:t>Spark Funds wants to make investments in a few companies. </a:t>
            </a:r>
            <a:endParaRPr lang="en-IN" sz="1800" dirty="0">
              <a:latin typeface="+mn-lt"/>
              <a:cs typeface="+mn-lt"/>
            </a:endParaRPr>
          </a:p>
          <a:p>
            <a:pPr marL="0" indent="0">
              <a:buNone/>
            </a:pPr>
            <a:r>
              <a:rPr lang="en-IN" sz="1800" dirty="0">
                <a:latin typeface="+mn-lt"/>
                <a:cs typeface="+mn-lt"/>
              </a:rPr>
              <a:t>The CEO of Spark Funds wants to understand the global trends in investments so that she can take the investment decisions effectively.</a:t>
            </a:r>
            <a:endParaRPr lang="en-IN" sz="1800" dirty="0">
              <a:latin typeface="+mn-lt"/>
              <a:cs typeface="+mn-lt"/>
            </a:endParaRPr>
          </a:p>
          <a:p>
            <a:endParaRPr lang="en-IN" sz="1800" dirty="0">
              <a:latin typeface="+mn-lt"/>
              <a:cs typeface="+mn-lt"/>
            </a:endParaRPr>
          </a:p>
          <a:p>
            <a:pPr marL="0" indent="0">
              <a:buNone/>
            </a:pPr>
            <a:r>
              <a:rPr lang="en-IN" sz="1800" dirty="0">
                <a:latin typeface="+mn-lt"/>
                <a:cs typeface="+mn-lt"/>
              </a:rPr>
              <a:t>Spark Funds has two minor constraints for investments:</a:t>
            </a:r>
            <a:endParaRPr lang="en-IN" sz="1800" dirty="0">
              <a:latin typeface="+mn-lt"/>
              <a:cs typeface="+mn-lt"/>
            </a:endParaRPr>
          </a:p>
          <a:p>
            <a:r>
              <a:rPr lang="en-IN" sz="1800" dirty="0">
                <a:latin typeface="+mn-lt"/>
                <a:cs typeface="+mn-lt"/>
              </a:rPr>
              <a:t>It wants to invest between 5 to 15 million USD per round of investment</a:t>
            </a:r>
            <a:endParaRPr lang="en-IN" sz="1800" dirty="0">
              <a:latin typeface="+mn-lt"/>
              <a:cs typeface="+mn-lt"/>
            </a:endParaRPr>
          </a:p>
          <a:p>
            <a:r>
              <a:rPr lang="en-IN" sz="1800" dirty="0">
                <a:latin typeface="+mn-lt"/>
                <a:cs typeface="+mn-lt"/>
              </a:rPr>
              <a:t>It wants to invest only in English-speaking countries because of the ease of communication with the companies it would invest in</a:t>
            </a:r>
            <a:endParaRPr lang="en-IN" sz="1800" dirty="0">
              <a:latin typeface="+mn-lt"/>
              <a:cs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650" y="640080"/>
            <a:ext cx="10212705" cy="855980"/>
          </a:xfrm>
        </p:spPr>
        <p:txBody>
          <a:bodyPr>
            <a:normAutofit/>
          </a:bodyPr>
          <a:lstStyle/>
          <a:p>
            <a:r>
              <a:rPr lang="en-IN" b="1" dirty="0">
                <a:latin typeface="+mj-lt"/>
                <a:cs typeface="+mj-lt"/>
              </a:rPr>
              <a:t>Spark Fund - Investment Analysis and Suggestion</a:t>
            </a:r>
            <a:endParaRPr lang="en-IN" sz="28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  <a:cs typeface="+mn-lt"/>
              </a:rPr>
              <a:t>Input</a:t>
            </a:r>
            <a:endParaRPr lang="en-IN" dirty="0">
              <a:latin typeface="+mn-lt"/>
              <a:cs typeface="+mn-lt"/>
            </a:endParaRPr>
          </a:p>
          <a:p>
            <a:pPr lvl="1"/>
            <a:r>
              <a:rPr lang="en-IN" sz="2000" dirty="0">
                <a:latin typeface="+mn-lt"/>
                <a:cs typeface="+mn-lt"/>
              </a:rPr>
              <a:t>Companies.txt</a:t>
            </a:r>
            <a:endParaRPr lang="en-IN" sz="2000" dirty="0">
              <a:latin typeface="+mn-lt"/>
              <a:cs typeface="+mn-lt"/>
            </a:endParaRPr>
          </a:p>
          <a:p>
            <a:pPr lvl="2"/>
            <a:r>
              <a:rPr lang="en-IN" sz="1800" dirty="0">
                <a:latin typeface="+mn-lt"/>
                <a:cs typeface="+mn-lt"/>
              </a:rPr>
              <a:t>Has the details of each company such as Name, CompanyURL, Location, Unique Link for each company</a:t>
            </a:r>
            <a:endParaRPr lang="en-IN" sz="1800" dirty="0">
              <a:latin typeface="+mn-lt"/>
              <a:cs typeface="+mn-lt"/>
            </a:endParaRPr>
          </a:p>
          <a:p>
            <a:pPr lvl="2"/>
            <a:r>
              <a:rPr lang="en-IN" sz="1800" dirty="0">
                <a:latin typeface="+mn-lt"/>
                <a:cs typeface="+mn-lt"/>
              </a:rPr>
              <a:t>From the data we can identify permalink is the index/unique identifier for the dataframe</a:t>
            </a:r>
            <a:endParaRPr lang="en-IN" sz="1800" dirty="0">
              <a:latin typeface="+mn-lt"/>
              <a:cs typeface="+mn-lt"/>
            </a:endParaRPr>
          </a:p>
          <a:p>
            <a:pPr lvl="1"/>
            <a:r>
              <a:rPr lang="en-IN" sz="2000" dirty="0">
                <a:latin typeface="+mn-lt"/>
                <a:cs typeface="+mn-lt"/>
              </a:rPr>
              <a:t>Rounds2.csv</a:t>
            </a:r>
            <a:endParaRPr lang="en-IN" sz="2000" dirty="0">
              <a:latin typeface="+mn-lt"/>
              <a:cs typeface="+mn-lt"/>
            </a:endParaRPr>
          </a:p>
          <a:p>
            <a:pPr lvl="2"/>
            <a:r>
              <a:rPr lang="en-IN" sz="1800" dirty="0">
                <a:latin typeface="+mn-lt"/>
                <a:cs typeface="+mn-lt"/>
              </a:rPr>
              <a:t>Has the details of funding for each company such as funding_type, funding_amount, company_permalink, raised_usd_amount, category</a:t>
            </a:r>
            <a:endParaRPr lang="en-IN" sz="1800" dirty="0">
              <a:latin typeface="+mn-lt"/>
              <a:cs typeface="+mn-lt"/>
            </a:endParaRPr>
          </a:p>
          <a:p>
            <a:pPr lvl="2"/>
            <a:r>
              <a:rPr lang="en-IN" sz="1800" dirty="0">
                <a:latin typeface="+mn-lt"/>
                <a:cs typeface="+mn-lt"/>
              </a:rPr>
              <a:t>From the data we can idenify company_permalink is the unique identifier for the dataframe</a:t>
            </a:r>
            <a:endParaRPr lang="en-IN" sz="1800" dirty="0">
              <a:latin typeface="+mn-lt"/>
              <a:cs typeface="+mn-lt"/>
            </a:endParaRPr>
          </a:p>
          <a:p>
            <a:pPr lvl="1"/>
            <a:r>
              <a:rPr lang="en-IN" sz="2000" dirty="0">
                <a:latin typeface="+mn-lt"/>
                <a:cs typeface="+mn-lt"/>
              </a:rPr>
              <a:t>Mapping.csv</a:t>
            </a:r>
            <a:endParaRPr lang="en-IN" sz="2000" dirty="0">
              <a:latin typeface="+mn-lt"/>
              <a:cs typeface="+mn-lt"/>
            </a:endParaRPr>
          </a:p>
          <a:p>
            <a:pPr lvl="2"/>
            <a:r>
              <a:rPr lang="en-IN" sz="1800" dirty="0">
                <a:latin typeface="+mn-lt"/>
                <a:cs typeface="+mn-lt"/>
              </a:rPr>
              <a:t>There are several categories that companies fall into during investment. Mapping provides a way to further group all the sub-categories for easier analysis.</a:t>
            </a:r>
            <a:endParaRPr lang="en-IN" sz="1800" dirty="0">
              <a:latin typeface="+mn-lt"/>
              <a:cs typeface="+mn-lt"/>
            </a:endParaRPr>
          </a:p>
          <a:p>
            <a:pPr marL="914400" lvl="2" indent="0">
              <a:buNone/>
            </a:pPr>
            <a:endParaRPr lang="en-IN" sz="1800" dirty="0">
              <a:latin typeface="+mn-lt"/>
              <a:cs typeface="+mn-lt"/>
            </a:endParaRPr>
          </a:p>
          <a:p>
            <a:pPr lvl="2"/>
            <a:endParaRPr lang="en-IN" sz="1800" dirty="0">
              <a:latin typeface="+mn-lt"/>
              <a:cs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>
                <a:latin typeface="+mj-lt"/>
                <a:cs typeface="+mj-lt"/>
              </a:rPr>
              <a:t> Data Analysis</a:t>
            </a:r>
            <a:endParaRPr lang="en-IN" sz="28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270" y="90170"/>
            <a:ext cx="12198985" cy="6674485"/>
            <a:chOff x="2" y="142"/>
            <a:chExt cx="19211" cy="10511"/>
          </a:xfrm>
        </p:grpSpPr>
        <p:sp>
          <p:nvSpPr>
            <p:cNvPr id="6" name="Rounded Rectangle 5"/>
            <p:cNvSpPr/>
            <p:nvPr/>
          </p:nvSpPr>
          <p:spPr>
            <a:xfrm>
              <a:off x="2689" y="1354"/>
              <a:ext cx="2238" cy="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Companies</a:t>
              </a:r>
              <a:endParaRPr lang="en-IN" altLang="en-US"/>
            </a:p>
          </p:txBody>
        </p:sp>
        <p:sp>
          <p:nvSpPr>
            <p:cNvPr id="8" name="Snip and Round Single Corner Rectangle 7"/>
            <p:cNvSpPr/>
            <p:nvPr/>
          </p:nvSpPr>
          <p:spPr>
            <a:xfrm>
              <a:off x="2914" y="2421"/>
              <a:ext cx="1789" cy="620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1000" b="1" i="1"/>
                <a:t>permalink to lowercase</a:t>
              </a:r>
              <a:endParaRPr lang="en-IN" altLang="en-US" sz="1000" b="1" i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30" y="1354"/>
              <a:ext cx="2238" cy="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Rounds2</a:t>
              </a:r>
              <a:endParaRPr lang="en-IN" altLang="en-US"/>
            </a:p>
          </p:txBody>
        </p:sp>
        <p:sp>
          <p:nvSpPr>
            <p:cNvPr id="10" name="Snip and Round Single Corner Rectangle 9"/>
            <p:cNvSpPr/>
            <p:nvPr/>
          </p:nvSpPr>
          <p:spPr>
            <a:xfrm>
              <a:off x="6030" y="2421"/>
              <a:ext cx="2239" cy="620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1000" b="1" i="1"/>
                <a:t>company_permalink to lowercase</a:t>
              </a:r>
              <a:endParaRPr lang="en-IN" altLang="en-US" sz="1000" b="1" i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7" y="4295"/>
              <a:ext cx="2604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master_frame</a:t>
              </a:r>
              <a:endParaRPr lang="en-IN" altLang="en-US"/>
            </a:p>
            <a:p>
              <a:pPr algn="ctr"/>
              <a:r>
                <a:rPr lang="en-IN" altLang="en-US" sz="1600"/>
                <a:t>(pd::join(inner))</a:t>
              </a:r>
              <a:endParaRPr lang="en-IN" altLang="en-US" sz="1600"/>
            </a:p>
          </p:txBody>
        </p:sp>
        <p:cxnSp>
          <p:nvCxnSpPr>
            <p:cNvPr id="12" name="Straight Arrow Connector 11"/>
            <p:cNvCxnSpPr>
              <a:stCxn id="6" idx="2"/>
              <a:endCxn id="8" idx="3"/>
            </p:cNvCxnSpPr>
            <p:nvPr/>
          </p:nvCxnSpPr>
          <p:spPr>
            <a:xfrm>
              <a:off x="3785" y="1847"/>
              <a:ext cx="1" cy="5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  <a:endCxn id="10" idx="3"/>
            </p:cNvCxnSpPr>
            <p:nvPr/>
          </p:nvCxnSpPr>
          <p:spPr>
            <a:xfrm>
              <a:off x="7126" y="1847"/>
              <a:ext cx="1" cy="5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1"/>
              <a:endCxn id="11" idx="0"/>
            </p:cNvCxnSpPr>
            <p:nvPr/>
          </p:nvCxnSpPr>
          <p:spPr>
            <a:xfrm flipH="1">
              <a:off x="5406" y="3041"/>
              <a:ext cx="1721" cy="12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1"/>
            </p:cNvCxnSpPr>
            <p:nvPr/>
          </p:nvCxnSpPr>
          <p:spPr>
            <a:xfrm>
              <a:off x="3786" y="3041"/>
              <a:ext cx="1641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5"/>
            <p:cNvSpPr txBox="1"/>
            <p:nvPr/>
          </p:nvSpPr>
          <p:spPr>
            <a:xfrm>
              <a:off x="3047" y="3401"/>
              <a:ext cx="146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 sz="1400" b="1" i="1"/>
                <a:t>permalink</a:t>
              </a:r>
              <a:endParaRPr lang="en-IN" altLang="en-US" sz="1400" b="1" i="1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429" y="3378"/>
              <a:ext cx="266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 sz="1400" b="1" i="1"/>
                <a:t>company_permalink</a:t>
              </a:r>
              <a:endParaRPr lang="en-IN" altLang="en-US" sz="1400" b="1" i="1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513" y="6185"/>
              <a:ext cx="1853" cy="205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tIns="36195" rIns="36195" bIns="36195" rtlCol="0" anchor="ctr" anchorCtr="1"/>
            <a:p>
              <a:pPr algn="ctr"/>
              <a:r>
                <a:rPr lang="en-IN" altLang="en-US" sz="1400"/>
                <a:t>Insuffcient Data</a:t>
              </a:r>
              <a:endParaRPr lang="en-IN" altLang="en-US" sz="1400"/>
            </a:p>
          </p:txBody>
        </p:sp>
        <p:cxnSp>
          <p:nvCxnSpPr>
            <p:cNvPr id="20" name="Straight Arrow Connector 19"/>
            <p:cNvCxnSpPr>
              <a:stCxn id="11" idx="2"/>
              <a:endCxn id="18" idx="0"/>
            </p:cNvCxnSpPr>
            <p:nvPr/>
          </p:nvCxnSpPr>
          <p:spPr>
            <a:xfrm>
              <a:off x="5406" y="5354"/>
              <a:ext cx="11" cy="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ingle Corner Rectangle 20"/>
            <p:cNvSpPr/>
            <p:nvPr/>
          </p:nvSpPr>
          <p:spPr>
            <a:xfrm>
              <a:off x="1249" y="7589"/>
              <a:ext cx="1440" cy="144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Data Clean up</a:t>
              </a:r>
              <a:endParaRPr lang="en-I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32" y="8815"/>
              <a:ext cx="2604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master_frame</a:t>
              </a:r>
              <a:endParaRPr lang="en-IN" altLang="en-US"/>
            </a:p>
            <a:p>
              <a:pPr algn="ctr"/>
              <a:r>
                <a:rPr lang="en-IN" altLang="en-US" sz="1600"/>
                <a:t>(clean)</a:t>
              </a:r>
              <a:endParaRPr lang="en-IN" altLang="en-US" sz="1600"/>
            </a:p>
          </p:txBody>
        </p:sp>
        <p:cxnSp>
          <p:nvCxnSpPr>
            <p:cNvPr id="24" name="Elbow Connector 23"/>
            <p:cNvCxnSpPr>
              <a:stCxn id="18" idx="1"/>
              <a:endCxn id="21" idx="3"/>
            </p:cNvCxnSpPr>
            <p:nvPr/>
          </p:nvCxnSpPr>
          <p:spPr>
            <a:xfrm rot="10800000" flipV="1">
              <a:off x="1946" y="7214"/>
              <a:ext cx="2544" cy="37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1" idx="1"/>
              <a:endCxn id="22" idx="1"/>
            </p:cNvCxnSpPr>
            <p:nvPr/>
          </p:nvCxnSpPr>
          <p:spPr>
            <a:xfrm rot="5400000" flipV="1">
              <a:off x="2870" y="8106"/>
              <a:ext cx="316" cy="216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5"/>
            <p:cNvSpPr txBox="1"/>
            <p:nvPr/>
          </p:nvSpPr>
          <p:spPr>
            <a:xfrm>
              <a:off x="2914" y="7112"/>
              <a:ext cx="75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/>
                <a:t>Yes</a:t>
              </a:r>
              <a:endParaRPr lang="en-IN" altLang="en-US"/>
            </a:p>
          </p:txBody>
        </p:sp>
        <p:cxnSp>
          <p:nvCxnSpPr>
            <p:cNvPr id="27" name="Straight Arrow Connector 26"/>
            <p:cNvCxnSpPr>
              <a:stCxn id="18" idx="2"/>
              <a:endCxn id="22" idx="0"/>
            </p:cNvCxnSpPr>
            <p:nvPr/>
          </p:nvCxnSpPr>
          <p:spPr>
            <a:xfrm flipH="1">
              <a:off x="5411" y="8243"/>
              <a:ext cx="6" cy="5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7"/>
            <p:cNvSpPr txBox="1"/>
            <p:nvPr/>
          </p:nvSpPr>
          <p:spPr>
            <a:xfrm>
              <a:off x="5450" y="8235"/>
              <a:ext cx="71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/>
                <a:t>No</a:t>
              </a:r>
              <a:endParaRPr lang="en-IN" alt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" y="9345"/>
              <a:ext cx="39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200" b="1"/>
                <a:t>1. Remove unnecessary Columns</a:t>
              </a:r>
              <a:endParaRPr lang="en-IN" altLang="en-US" sz="1200" b="1"/>
            </a:p>
            <a:p>
              <a:r>
                <a:rPr lang="en-IN" altLang="en-US" sz="1200" b="1"/>
                <a:t>2. Remove Duplicate values</a:t>
              </a:r>
              <a:endParaRPr lang="en-IN" altLang="en-US" sz="1200" b="1"/>
            </a:p>
            <a:p>
              <a:r>
                <a:rPr lang="en-IN" altLang="en-US" sz="1200" b="1"/>
                <a:t>3. Check if investment value &gt; 0</a:t>
              </a:r>
              <a:endParaRPr lang="en-IN" altLang="en-US" sz="1200" b="1"/>
            </a:p>
          </p:txBody>
        </p:sp>
        <p:sp>
          <p:nvSpPr>
            <p:cNvPr id="31" name="Diamond 30"/>
            <p:cNvSpPr/>
            <p:nvPr/>
          </p:nvSpPr>
          <p:spPr>
            <a:xfrm>
              <a:off x="7165" y="7399"/>
              <a:ext cx="2260" cy="2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1600" b="1"/>
                <a:t>select Funding Type</a:t>
              </a:r>
              <a:endParaRPr lang="en-IN" altLang="en-US" sz="1600" b="1"/>
            </a:p>
          </p:txBody>
        </p:sp>
        <p:cxnSp>
          <p:nvCxnSpPr>
            <p:cNvPr id="32" name="Elbow Connector 31"/>
            <p:cNvCxnSpPr>
              <a:stCxn id="22" idx="3"/>
              <a:endCxn id="31" idx="1"/>
            </p:cNvCxnSpPr>
            <p:nvPr/>
          </p:nvCxnSpPr>
          <p:spPr>
            <a:xfrm flipV="1">
              <a:off x="6736" y="8529"/>
              <a:ext cx="429" cy="816"/>
            </a:xfrm>
            <a:prstGeom prst="bentConnector3">
              <a:avLst>
                <a:gd name="adj1" fmla="val 5011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"/>
            <p:cNvSpPr txBox="1"/>
            <p:nvPr/>
          </p:nvSpPr>
          <p:spPr>
            <a:xfrm>
              <a:off x="7296" y="9539"/>
              <a:ext cx="323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 sz="1400" b="1"/>
                <a:t>Funding Value should lie </a:t>
              </a:r>
              <a:endParaRPr lang="en-IN" altLang="en-US" sz="1400" b="1"/>
            </a:p>
            <a:p>
              <a:r>
                <a:rPr lang="en-IN" altLang="en-US" sz="1400" b="1"/>
                <a:t>between 5 and 15 million</a:t>
              </a:r>
              <a:endParaRPr lang="en-IN" altLang="en-US" sz="1400" b="1"/>
            </a:p>
          </p:txBody>
        </p:sp>
        <p:sp>
          <p:nvSpPr>
            <p:cNvPr id="34" name="Hexagon 33"/>
            <p:cNvSpPr/>
            <p:nvPr/>
          </p:nvSpPr>
          <p:spPr>
            <a:xfrm>
              <a:off x="7297" y="4745"/>
              <a:ext cx="1824" cy="144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1200">
                  <a:solidFill>
                    <a:srgbClr val="FF0000"/>
                  </a:solidFill>
                </a:rPr>
                <a:t>STOP, Nothing SUITABLE</a:t>
              </a:r>
              <a:endParaRPr lang="en-IN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35" name="Elbow Connector 34"/>
            <p:cNvCxnSpPr>
              <a:stCxn id="31" idx="0"/>
              <a:endCxn id="34" idx="2"/>
            </p:cNvCxnSpPr>
            <p:nvPr/>
          </p:nvCxnSpPr>
          <p:spPr>
            <a:xfrm rot="16200000" flipV="1">
              <a:off x="7369" y="6473"/>
              <a:ext cx="1214" cy="63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iamond 36"/>
            <p:cNvSpPr/>
            <p:nvPr/>
          </p:nvSpPr>
          <p:spPr>
            <a:xfrm>
              <a:off x="10117" y="7399"/>
              <a:ext cx="2225" cy="2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tIns="36195" rIns="36195" bIns="36195" rtlCol="0" anchor="ctr"/>
            <a:p>
              <a:pPr algn="ctr"/>
              <a:r>
                <a:rPr lang="en-IN" altLang="en-US" sz="1400" b="1"/>
                <a:t>Country with highest investment</a:t>
              </a:r>
              <a:endParaRPr lang="en-IN" altLang="en-US" sz="1400" b="1"/>
            </a:p>
          </p:txBody>
        </p:sp>
        <p:cxnSp>
          <p:nvCxnSpPr>
            <p:cNvPr id="38" name="Straight Arrow Connector 37"/>
            <p:cNvCxnSpPr>
              <a:stCxn id="31" idx="3"/>
              <a:endCxn id="37" idx="1"/>
            </p:cNvCxnSpPr>
            <p:nvPr/>
          </p:nvCxnSpPr>
          <p:spPr>
            <a:xfrm>
              <a:off x="9425" y="8529"/>
              <a:ext cx="6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iamond 38"/>
            <p:cNvSpPr/>
            <p:nvPr/>
          </p:nvSpPr>
          <p:spPr>
            <a:xfrm>
              <a:off x="12847" y="7444"/>
              <a:ext cx="2129" cy="21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1400" b="1"/>
                <a:t>Native Eng</a:t>
              </a:r>
              <a:endParaRPr lang="en-IN" altLang="en-US" sz="1400" b="1"/>
            </a:p>
            <a:p>
              <a:pPr algn="ctr"/>
              <a:r>
                <a:rPr lang="en-IN" altLang="en-US" sz="1400" b="1"/>
                <a:t>Countries</a:t>
              </a:r>
              <a:endParaRPr lang="en-IN" altLang="en-US" sz="1400" b="1"/>
            </a:p>
          </p:txBody>
        </p:sp>
        <p:cxnSp>
          <p:nvCxnSpPr>
            <p:cNvPr id="40" name="Elbow Connector 39"/>
            <p:cNvCxnSpPr>
              <a:stCxn id="37" idx="3"/>
              <a:endCxn id="39" idx="1"/>
            </p:cNvCxnSpPr>
            <p:nvPr/>
          </p:nvCxnSpPr>
          <p:spPr>
            <a:xfrm flipV="1">
              <a:off x="12342" y="8521"/>
              <a:ext cx="505" cy="8"/>
            </a:xfrm>
            <a:prstGeom prst="bentConnector3">
              <a:avLst>
                <a:gd name="adj1" fmla="val 500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40"/>
            <p:cNvSpPr txBox="1"/>
            <p:nvPr/>
          </p:nvSpPr>
          <p:spPr>
            <a:xfrm>
              <a:off x="8700" y="6502"/>
              <a:ext cx="182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/>
                <a:t>Not Found</a:t>
              </a:r>
              <a:endParaRPr lang="en-IN" altLang="en-US"/>
            </a:p>
          </p:txBody>
        </p:sp>
        <p:cxnSp>
          <p:nvCxnSpPr>
            <p:cNvPr id="42" name="Elbow Connector 41"/>
            <p:cNvCxnSpPr>
              <a:stCxn id="39" idx="0"/>
              <a:endCxn id="34" idx="1"/>
            </p:cNvCxnSpPr>
            <p:nvPr/>
          </p:nvCxnSpPr>
          <p:spPr>
            <a:xfrm rot="16200000" flipV="1">
              <a:off x="10707" y="4239"/>
              <a:ext cx="1259" cy="5151"/>
            </a:xfrm>
            <a:prstGeom prst="bentConnector3">
              <a:avLst>
                <a:gd name="adj1" fmla="val 4996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8868" y="1354"/>
              <a:ext cx="2238" cy="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Mapping</a:t>
              </a:r>
              <a:endParaRPr lang="en-IN" altLang="en-US"/>
            </a:p>
          </p:txBody>
        </p:sp>
        <p:sp>
          <p:nvSpPr>
            <p:cNvPr id="45" name="Snip and Round Single Corner Rectangle 44"/>
            <p:cNvSpPr/>
            <p:nvPr/>
          </p:nvSpPr>
          <p:spPr>
            <a:xfrm>
              <a:off x="8868" y="2421"/>
              <a:ext cx="2239" cy="620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1000" b="1" i="1"/>
                <a:t>Clean Data</a:t>
              </a:r>
              <a:endParaRPr lang="en-IN" altLang="en-US" sz="1000" b="1" i="1"/>
            </a:p>
          </p:txBody>
        </p:sp>
        <p:cxnSp>
          <p:nvCxnSpPr>
            <p:cNvPr id="46" name="Straight Arrow Connector 45"/>
            <p:cNvCxnSpPr>
              <a:stCxn id="44" idx="2"/>
              <a:endCxn id="45" idx="3"/>
            </p:cNvCxnSpPr>
            <p:nvPr/>
          </p:nvCxnSpPr>
          <p:spPr>
            <a:xfrm>
              <a:off x="9964" y="1847"/>
              <a:ext cx="1" cy="5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46"/>
            <p:cNvSpPr txBox="1"/>
            <p:nvPr/>
          </p:nvSpPr>
          <p:spPr>
            <a:xfrm>
              <a:off x="9988" y="142"/>
              <a:ext cx="5194" cy="1016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txBody>
            <a:bodyPr wrap="none" rtlCol="0">
              <a:spAutoFit/>
            </a:bodyPr>
            <a:p>
              <a:r>
                <a:rPr lang="en-IN" altLang="en-US"/>
                <a:t>1. Map category to PrimarySector</a:t>
              </a:r>
              <a:endParaRPr lang="en-IN" altLang="en-US"/>
            </a:p>
            <a:p>
              <a:r>
                <a:rPr lang="en-IN" altLang="en-US"/>
                <a:t>2. Correct Spellings</a:t>
              </a:r>
              <a:endParaRPr lang="en-IN" alt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0708" y="1164"/>
              <a:ext cx="1213" cy="12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574" y="3884"/>
              <a:ext cx="2604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master_frame</a:t>
              </a:r>
              <a:endParaRPr lang="en-IN" altLang="en-US"/>
            </a:p>
            <a:p>
              <a:pPr algn="ctr"/>
              <a:r>
                <a:rPr lang="en-IN" altLang="en-US" sz="1600"/>
                <a:t>(pd::join(left))</a:t>
              </a:r>
              <a:endParaRPr lang="en-IN" altLang="en-US" sz="1600"/>
            </a:p>
          </p:txBody>
        </p:sp>
        <p:cxnSp>
          <p:nvCxnSpPr>
            <p:cNvPr id="50" name="Elbow Connector 49"/>
            <p:cNvCxnSpPr>
              <a:stCxn id="45" idx="1"/>
              <a:endCxn id="49" idx="1"/>
            </p:cNvCxnSpPr>
            <p:nvPr/>
          </p:nvCxnSpPr>
          <p:spPr>
            <a:xfrm rot="5400000" flipV="1">
              <a:off x="10072" y="2935"/>
              <a:ext cx="1373" cy="158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9" idx="3"/>
              <a:endCxn id="49" idx="2"/>
            </p:cNvCxnSpPr>
            <p:nvPr/>
          </p:nvCxnSpPr>
          <p:spPr>
            <a:xfrm flipH="1" flipV="1">
              <a:off x="12876" y="4943"/>
              <a:ext cx="2100" cy="3578"/>
            </a:xfrm>
            <a:prstGeom prst="bentConnector4">
              <a:avLst>
                <a:gd name="adj1" fmla="val -17857"/>
                <a:gd name="adj2" fmla="val 6503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Document 51"/>
            <p:cNvSpPr/>
            <p:nvPr/>
          </p:nvSpPr>
          <p:spPr>
            <a:xfrm>
              <a:off x="14502" y="3932"/>
              <a:ext cx="1440" cy="96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D1</a:t>
              </a:r>
              <a:endParaRPr lang="en-IN" altLang="en-US"/>
            </a:p>
          </p:txBody>
        </p:sp>
        <p:sp>
          <p:nvSpPr>
            <p:cNvPr id="53" name="Flowchart: Document 52"/>
            <p:cNvSpPr/>
            <p:nvPr/>
          </p:nvSpPr>
          <p:spPr>
            <a:xfrm>
              <a:off x="16156" y="3932"/>
              <a:ext cx="1440" cy="96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D2</a:t>
              </a:r>
              <a:endParaRPr lang="en-IN" altLang="en-US"/>
            </a:p>
          </p:txBody>
        </p:sp>
        <p:sp>
          <p:nvSpPr>
            <p:cNvPr id="54" name="Flowchart: Document 53"/>
            <p:cNvSpPr/>
            <p:nvPr/>
          </p:nvSpPr>
          <p:spPr>
            <a:xfrm>
              <a:off x="17773" y="3932"/>
              <a:ext cx="1440" cy="96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D3</a:t>
              </a:r>
              <a:endParaRPr lang="en-IN" alt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14178" y="1353"/>
              <a:ext cx="1872" cy="197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1400" b="1"/>
                <a:t>Filter Top 3 country</a:t>
              </a:r>
              <a:endParaRPr lang="en-IN" altLang="en-US" sz="1400" b="1"/>
            </a:p>
          </p:txBody>
        </p:sp>
        <p:cxnSp>
          <p:nvCxnSpPr>
            <p:cNvPr id="57" name="Elbow Connector 56"/>
            <p:cNvCxnSpPr>
              <a:stCxn id="49" idx="0"/>
              <a:endCxn id="55" idx="1"/>
            </p:cNvCxnSpPr>
            <p:nvPr/>
          </p:nvCxnSpPr>
          <p:spPr>
            <a:xfrm rot="16200000">
              <a:off x="12733" y="2462"/>
              <a:ext cx="1542" cy="13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5" idx="2"/>
              <a:endCxn id="52" idx="0"/>
            </p:cNvCxnSpPr>
            <p:nvPr/>
          </p:nvCxnSpPr>
          <p:spPr>
            <a:xfrm rot="5400000" flipV="1">
              <a:off x="14844" y="3577"/>
              <a:ext cx="602" cy="10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5" idx="3"/>
              <a:endCxn id="53" idx="0"/>
            </p:cNvCxnSpPr>
            <p:nvPr/>
          </p:nvCxnSpPr>
          <p:spPr>
            <a:xfrm>
              <a:off x="16027" y="2342"/>
              <a:ext cx="826" cy="159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5" idx="0"/>
              <a:endCxn id="54" idx="0"/>
            </p:cNvCxnSpPr>
            <p:nvPr/>
          </p:nvCxnSpPr>
          <p:spPr>
            <a:xfrm rot="16200000" flipH="1">
              <a:off x="15491" y="953"/>
              <a:ext cx="2579" cy="3379"/>
            </a:xfrm>
            <a:prstGeom prst="bentConnector3">
              <a:avLst>
                <a:gd name="adj1" fmla="val -1454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Donut 61"/>
            <p:cNvSpPr/>
            <p:nvPr/>
          </p:nvSpPr>
          <p:spPr>
            <a:xfrm>
              <a:off x="17052" y="8521"/>
              <a:ext cx="2161" cy="2133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b="1">
                  <a:solidFill>
                    <a:schemeClr val="tx1"/>
                  </a:solidFill>
                </a:rPr>
                <a:t>Illustrations</a:t>
              </a:r>
              <a:endParaRPr lang="en-I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4" idx="2"/>
              <a:endCxn id="62" idx="7"/>
            </p:cNvCxnSpPr>
            <p:nvPr/>
          </p:nvCxnSpPr>
          <p:spPr>
            <a:xfrm>
              <a:off x="18470" y="4831"/>
              <a:ext cx="404" cy="40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3" idx="2"/>
              <a:endCxn id="62" idx="0"/>
            </p:cNvCxnSpPr>
            <p:nvPr/>
          </p:nvCxnSpPr>
          <p:spPr>
            <a:xfrm>
              <a:off x="16853" y="4831"/>
              <a:ext cx="1257" cy="3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2" idx="2"/>
              <a:endCxn id="62" idx="1"/>
            </p:cNvCxnSpPr>
            <p:nvPr/>
          </p:nvCxnSpPr>
          <p:spPr>
            <a:xfrm>
              <a:off x="15199" y="4831"/>
              <a:ext cx="2146" cy="40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unding-al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175" y="81280"/>
            <a:ext cx="8322945" cy="6951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247015"/>
            <a:ext cx="9313817" cy="856138"/>
          </a:xfrm>
        </p:spPr>
        <p:txBody>
          <a:bodyPr/>
          <a:lstStyle/>
          <a:p>
            <a:pPr algn="r"/>
            <a:r>
              <a:rPr lang="en-IN" b="1" dirty="0">
                <a:latin typeface="+mj-lt"/>
                <a:cs typeface="+mj-lt"/>
              </a:rPr>
              <a:t> Total Funding</a:t>
            </a:r>
            <a:endParaRPr lang="en-IN" sz="2800" dirty="0">
              <a:latin typeface="+mj-lt"/>
              <a:cs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728710" y="1103630"/>
            <a:ext cx="2845435" cy="509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l">
              <a:buNone/>
            </a:pPr>
            <a:endParaRPr lang="en-IN" sz="1600" dirty="0">
              <a:latin typeface="+mn-lt"/>
              <a:cs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669020" y="1104265"/>
            <a:ext cx="2905125" cy="509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+mn-lt"/>
                <a:cs typeface="+mn-lt"/>
              </a:rPr>
              <a:t>From the Graph, we can observe most of the investments in post-ipo and secondary market.</a:t>
            </a:r>
            <a:endParaRPr lang="en-IN" sz="1800" dirty="0">
              <a:latin typeface="+mn-lt"/>
              <a:cs typeface="+mn-lt"/>
            </a:endParaRPr>
          </a:p>
          <a:p>
            <a:pPr marL="0" indent="0">
              <a:buNone/>
            </a:pPr>
            <a:r>
              <a:rPr lang="en-IN" sz="1800" dirty="0">
                <a:latin typeface="+mn-lt"/>
                <a:cs typeface="+mn-lt"/>
              </a:rPr>
              <a:t> But our interest is towards Venture, Private-Equity, Seed and Angel Funds</a:t>
            </a:r>
            <a:endParaRPr lang="en-IN" sz="1800" dirty="0">
              <a:latin typeface="+mn-lt"/>
              <a:cs typeface="+mn-lt"/>
            </a:endParaRPr>
          </a:p>
          <a:p>
            <a:pPr marL="0" indent="0">
              <a:buNone/>
            </a:pPr>
            <a:endParaRPr lang="en-IN" sz="18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738630"/>
            <a:ext cx="198437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+mn-lt"/>
                <a:cs typeface="+mn-lt"/>
              </a:rPr>
              <a:t>Observations</a:t>
            </a:r>
            <a:endParaRPr lang="en-IN" sz="1800" dirty="0">
              <a:latin typeface="+mn-lt"/>
              <a:cs typeface="+mn-lt"/>
            </a:endParaRPr>
          </a:p>
          <a:p>
            <a:r>
              <a:rPr lang="en-IN" sz="1800" dirty="0">
                <a:latin typeface="+mn-lt"/>
                <a:cs typeface="+mn-lt"/>
              </a:rPr>
              <a:t>USA got highest number of investors and investments.</a:t>
            </a:r>
            <a:endParaRPr lang="en-IN" sz="1800" dirty="0">
              <a:latin typeface="+mn-lt"/>
              <a:cs typeface="+mn-lt"/>
            </a:endParaRPr>
          </a:p>
          <a:p>
            <a:r>
              <a:rPr lang="en-IN" sz="1800" dirty="0">
                <a:latin typeface="+mn-lt"/>
                <a:cs typeface="+mn-lt"/>
              </a:rPr>
              <a:t>Its world leader in attracting investors</a:t>
            </a:r>
            <a:endParaRPr lang="en-IN" sz="1800" dirty="0">
              <a:latin typeface="+mn-lt"/>
              <a:cs typeface="+mn-lt"/>
            </a:endParaRPr>
          </a:p>
        </p:txBody>
      </p:sp>
      <p:pic>
        <p:nvPicPr>
          <p:cNvPr id="2" name="Content Placeholder 1" descr="plot-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84425" y="457200"/>
            <a:ext cx="9740900" cy="6417945"/>
          </a:xfrm>
          <a:prstGeom prst="rect">
            <a:avLst/>
          </a:prstGeom>
        </p:spPr>
      </p:pic>
      <p:sp>
        <p:nvSpPr>
          <p:cNvPr id="4" name="Title 3"/>
          <p:cNvSpPr/>
          <p:nvPr>
            <p:ph type="title"/>
          </p:nvPr>
        </p:nvSpPr>
        <p:spPr>
          <a:xfrm>
            <a:off x="1162868" y="101282"/>
            <a:ext cx="9181075" cy="984886"/>
          </a:xfrm>
        </p:spPr>
        <p:txBody>
          <a:bodyPr/>
          <a:p>
            <a:r>
              <a:rPr lang="en-IN" altLang="en-US">
                <a:latin typeface="+mj-lt"/>
                <a:cs typeface="+mj-lt"/>
              </a:rPr>
              <a:t>Investment Spread across countries</a:t>
            </a:r>
            <a:endParaRPr lang="en-IN" altLang="en-US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plot-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55875" y="471170"/>
            <a:ext cx="9658985" cy="63906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7148" y="116522"/>
            <a:ext cx="9181075" cy="984886"/>
          </a:xfrm>
        </p:spPr>
        <p:txBody>
          <a:bodyPr/>
          <a:lstStyle/>
          <a:p>
            <a:r>
              <a:rPr lang="en-IN" b="1" dirty="0">
                <a:latin typeface="+mj-lt"/>
                <a:cs typeface="+mj-lt"/>
              </a:rPr>
              <a:t>Investments across top 3 countries</a:t>
            </a:r>
            <a:endParaRPr lang="en-IN" sz="28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plot-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63495" y="456565"/>
            <a:ext cx="9636760" cy="637667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1428" y="101917"/>
            <a:ext cx="9181075" cy="984886"/>
          </a:xfrm>
        </p:spPr>
        <p:txBody>
          <a:bodyPr>
            <a:normAutofit/>
          </a:bodyPr>
          <a:lstStyle/>
          <a:p>
            <a:r>
              <a:rPr sz="2800" b="1">
                <a:latin typeface="+mj-lt"/>
                <a:cs typeface="+mj-lt"/>
                <a:sym typeface="+mn-ea"/>
              </a:rPr>
              <a:t>Investments </a:t>
            </a:r>
            <a:r>
              <a:rPr lang="en-IN" sz="2800" b="1">
                <a:latin typeface="+mj-lt"/>
                <a:cs typeface="+mj-lt"/>
                <a:sym typeface="+mn-ea"/>
              </a:rPr>
              <a:t>across</a:t>
            </a:r>
            <a:r>
              <a:rPr sz="2800" b="1">
                <a:latin typeface="+mj-lt"/>
                <a:cs typeface="+mj-lt"/>
                <a:sym typeface="+mn-ea"/>
              </a:rPr>
              <a:t> top 3 sectors of the top 3 countries</a:t>
            </a:r>
            <a:endParaRPr lang="en-IN" sz="2800" b="1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+mj-lt"/>
                <a:cs typeface="+mj-lt"/>
              </a:rPr>
              <a:t>From the Plots, USA is market leader attracting both Investments and Investors, followed by United Kingdom and India</a:t>
            </a:r>
            <a:endParaRPr lang="en-IN" sz="2000" dirty="0">
              <a:latin typeface="+mj-lt"/>
              <a:cs typeface="+mj-lt"/>
            </a:endParaRPr>
          </a:p>
          <a:p>
            <a:r>
              <a:rPr lang="en-IN" sz="2000" dirty="0">
                <a:latin typeface="+mj-lt"/>
                <a:cs typeface="+mj-lt"/>
              </a:rPr>
              <a:t>Investment Strategy</a:t>
            </a:r>
            <a:endParaRPr lang="en-IN" sz="2000" dirty="0">
              <a:latin typeface="+mj-lt"/>
              <a:cs typeface="+mj-lt"/>
            </a:endParaRPr>
          </a:p>
          <a:p>
            <a:pPr lvl="1"/>
            <a:r>
              <a:rPr lang="en-IN" sz="2000" dirty="0">
                <a:latin typeface="+mj-lt"/>
                <a:cs typeface="+mj-lt"/>
              </a:rPr>
              <a:t>USA - 50% - spread across top companies across top 2 sectors</a:t>
            </a:r>
            <a:endParaRPr lang="en-IN" sz="2000" dirty="0">
              <a:latin typeface="+mj-lt"/>
              <a:cs typeface="+mj-lt"/>
            </a:endParaRPr>
          </a:p>
          <a:p>
            <a:pPr lvl="2"/>
            <a:r>
              <a:rPr lang="en-IN" sz="1600" dirty="0">
                <a:latin typeface="+mj-lt"/>
                <a:cs typeface="+mj-lt"/>
              </a:rPr>
              <a:t>Virtustream</a:t>
            </a:r>
            <a:endParaRPr lang="en-IN" sz="1600" dirty="0">
              <a:latin typeface="+mj-lt"/>
              <a:cs typeface="+mj-lt"/>
            </a:endParaRPr>
          </a:p>
          <a:p>
            <a:pPr lvl="2"/>
            <a:r>
              <a:rPr lang="en-IN" sz="1600" dirty="0">
                <a:latin typeface="+mj-lt"/>
                <a:cs typeface="+mj-lt"/>
              </a:rPr>
              <a:t>Capella</a:t>
            </a:r>
            <a:endParaRPr lang="en-IN" sz="1600" dirty="0">
              <a:latin typeface="+mj-lt"/>
              <a:cs typeface="+mj-lt"/>
            </a:endParaRPr>
          </a:p>
          <a:p>
            <a:pPr lvl="2"/>
            <a:r>
              <a:rPr lang="en-IN" sz="1600" dirty="0">
                <a:latin typeface="+mj-lt"/>
                <a:cs typeface="+mj-lt"/>
              </a:rPr>
              <a:t>shotspotter</a:t>
            </a:r>
            <a:endParaRPr lang="en-IN" sz="1600" dirty="0">
              <a:latin typeface="+mj-lt"/>
              <a:cs typeface="+mj-lt"/>
            </a:endParaRPr>
          </a:p>
          <a:p>
            <a:pPr lvl="2"/>
            <a:r>
              <a:rPr lang="en-IN" sz="1600" dirty="0">
                <a:latin typeface="+mj-lt"/>
                <a:cs typeface="+mj-lt"/>
              </a:rPr>
              <a:t>demandbase</a:t>
            </a:r>
            <a:endParaRPr lang="en-IN" sz="1600" dirty="0">
              <a:latin typeface="+mj-lt"/>
              <a:cs typeface="+mj-lt"/>
            </a:endParaRPr>
          </a:p>
          <a:p>
            <a:pPr lvl="1"/>
            <a:r>
              <a:rPr lang="en-IN" sz="2000" dirty="0">
                <a:latin typeface="+mj-lt"/>
                <a:cs typeface="+mj-lt"/>
              </a:rPr>
              <a:t>GBR - 30% - spread across top company in top 2 sectors</a:t>
            </a:r>
            <a:endParaRPr lang="en-IN" sz="2000" dirty="0">
              <a:latin typeface="+mj-lt"/>
              <a:cs typeface="+mj-lt"/>
            </a:endParaRPr>
          </a:p>
          <a:p>
            <a:pPr lvl="2"/>
            <a:r>
              <a:rPr lang="en-IN" sz="1600" dirty="0">
                <a:latin typeface="+mj-lt"/>
                <a:cs typeface="+mj-lt"/>
              </a:rPr>
              <a:t>electric-cloud</a:t>
            </a:r>
            <a:endParaRPr lang="en-IN" sz="1600" dirty="0">
              <a:latin typeface="+mj-lt"/>
              <a:cs typeface="+mj-lt"/>
            </a:endParaRPr>
          </a:p>
          <a:p>
            <a:pPr lvl="2"/>
            <a:r>
              <a:rPr lang="en-IN" sz="1600" dirty="0">
                <a:latin typeface="+mj-lt"/>
                <a:cs typeface="+mj-lt"/>
              </a:rPr>
              <a:t>celltick technologies</a:t>
            </a:r>
            <a:endParaRPr lang="en-IN" sz="1600" dirty="0">
              <a:latin typeface="+mj-lt"/>
              <a:cs typeface="+mj-lt"/>
            </a:endParaRPr>
          </a:p>
          <a:p>
            <a:pPr lvl="1"/>
            <a:r>
              <a:rPr lang="en-IN" sz="2000" dirty="0">
                <a:latin typeface="+mj-lt"/>
                <a:cs typeface="+mj-lt"/>
              </a:rPr>
              <a:t>IND - 20% - spread across top company in top 2 sectors</a:t>
            </a:r>
            <a:endParaRPr lang="en-IN" sz="2000" dirty="0">
              <a:latin typeface="+mj-lt"/>
              <a:cs typeface="+mj-lt"/>
            </a:endParaRPr>
          </a:p>
          <a:p>
            <a:pPr lvl="2"/>
            <a:r>
              <a:rPr lang="en-IN" sz="1600" dirty="0">
                <a:latin typeface="+mj-lt"/>
                <a:cs typeface="+mj-lt"/>
              </a:rPr>
              <a:t>first-cry-com</a:t>
            </a:r>
            <a:endParaRPr lang="en-IN" sz="1600" dirty="0">
              <a:latin typeface="+mj-lt"/>
              <a:cs typeface="+mj-lt"/>
            </a:endParaRPr>
          </a:p>
          <a:p>
            <a:pPr lvl="2"/>
            <a:r>
              <a:rPr lang="en-IN" sz="1600" dirty="0">
                <a:latin typeface="+mj-lt"/>
                <a:cs typeface="+mj-lt"/>
              </a:rPr>
              <a:t>manthan-systems</a:t>
            </a:r>
            <a:endParaRPr lang="en-IN" sz="1600" dirty="0">
              <a:latin typeface="+mj-lt"/>
              <a:cs typeface="+mj-lt"/>
            </a:endParaRPr>
          </a:p>
          <a:p>
            <a:pPr lvl="1"/>
            <a:endParaRPr lang="en-IN" sz="2000" dirty="0">
              <a:latin typeface="+mj-lt"/>
              <a:cs typeface="+mj-lt"/>
            </a:endParaRPr>
          </a:p>
          <a:p>
            <a:pPr lvl="1"/>
            <a:endParaRPr lang="en-IN" sz="2000" dirty="0">
              <a:latin typeface="+mj-lt"/>
              <a:cs typeface="+mj-lt"/>
            </a:endParaRPr>
          </a:p>
          <a:p>
            <a:pPr lvl="1"/>
            <a:endParaRPr lang="en-IN" sz="2000" dirty="0">
              <a:latin typeface="+mj-lt"/>
              <a:cs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>
                <a:latin typeface="+mj-lt"/>
                <a:cs typeface="+mj-lt"/>
              </a:rPr>
              <a:t> Where to Invest</a:t>
            </a:r>
            <a:endParaRPr lang="en-IN" sz="28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2564</Words>
  <Application>WPS Presentation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INVESTMENT CASE STUDY   SUBMISSION </vt:lpstr>
      <vt:lpstr>Spark Fund - Investment Analysis and Suggestion</vt:lpstr>
      <vt:lpstr> Data Analysis</vt:lpstr>
      <vt:lpstr>PowerPoint 演示文稿</vt:lpstr>
      <vt:lpstr> Total Funding</vt:lpstr>
      <vt:lpstr>Investment Spread across countries</vt:lpstr>
      <vt:lpstr>Investments across top 3 countries</vt:lpstr>
      <vt:lpstr>Investments across top 3 sectors of the top 3 countries</vt:lpstr>
      <vt:lpstr> Where to Invest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gp vamsi krishna</cp:lastModifiedBy>
  <cp:revision>36</cp:revision>
  <dcterms:created xsi:type="dcterms:W3CDTF">2016-06-09T08:16:00Z</dcterms:created>
  <dcterms:modified xsi:type="dcterms:W3CDTF">2019-04-22T17:00:36Z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