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66" r:id="rId4"/>
    <p:sldId id="270" r:id="rId5"/>
    <p:sldId id="271" r:id="rId6"/>
    <p:sldId id="272" r:id="rId7"/>
    <p:sldId id="281" r:id="rId8"/>
    <p:sldId id="273" r:id="rId9"/>
    <p:sldId id="280" r:id="rId10"/>
    <p:sldId id="274" r:id="rId11"/>
    <p:sldId id="282" r:id="rId12"/>
    <p:sldId id="277" r:id="rId13"/>
    <p:sldId id="278" r:id="rId14"/>
    <p:sldId id="275" r:id="rId15"/>
    <p:sldId id="279" r:id="rId16"/>
    <p:sldId id="265" r:id="rId17"/>
    <p:sldId id="261" r:id="rId18"/>
    <p:sldId id="263" r:id="rId19"/>
    <p:sldId id="264" r:id="rId20"/>
    <p:sldId id="269" r:id="rId21"/>
    <p:sldId id="268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11FDA-3B55-4709-8A5B-325A0469B413}" v="395" dt="2024-08-25T17:01:54.579"/>
    <p1510:client id="{52205E60-0C07-CF23-E133-1D4C41DE0819}" v="23" dt="2024-08-25T17:25:03.859"/>
    <p1510:client id="{60146F56-B423-7631-120F-14EFD5B1D86E}" v="10" dt="2024-08-25T17:55:33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3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3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5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4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7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7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8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76" r:id="rId8"/>
    <p:sldLayoutId id="2147483777" r:id="rId9"/>
    <p:sldLayoutId id="2147483778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EB2AF-EC6D-F990-479B-C7C9789B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9702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69" y="-80358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latin typeface="Times New Roman"/>
                <a:cs typeface="Times New Roman"/>
              </a:rPr>
              <a:t>Automated Meeting Room Booking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434" y="2590100"/>
            <a:ext cx="7583133" cy="127912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800" dirty="0">
                <a:latin typeface="Times"/>
                <a:cs typeface="Times"/>
              </a:rPr>
              <a:t>By:</a:t>
            </a:r>
            <a:endParaRPr lang="en-US" sz="1800">
              <a:latin typeface="Times"/>
              <a:cs typeface="Times"/>
            </a:endParaRPr>
          </a:p>
          <a:p>
            <a:pPr algn="l"/>
            <a:r>
              <a:rPr lang="en-US" sz="1800" dirty="0">
                <a:latin typeface="Times"/>
                <a:cs typeface="Times"/>
              </a:rPr>
              <a:t>Vamsi Kandula </a:t>
            </a:r>
          </a:p>
          <a:p>
            <a:pPr algn="l"/>
            <a:r>
              <a:rPr lang="en-US" sz="1800" dirty="0">
                <a:latin typeface="Times"/>
                <a:cs typeface="Times"/>
              </a:rPr>
              <a:t>Kamalakar</a:t>
            </a:r>
            <a:endParaRPr lang="en-US" dirty="0"/>
          </a:p>
          <a:p>
            <a:pPr algn="l"/>
            <a:r>
              <a:rPr lang="en-US" sz="1800" dirty="0">
                <a:latin typeface="Times"/>
                <a:cs typeface="Times"/>
              </a:rPr>
              <a:t>Kushal Rathi</a:t>
            </a:r>
          </a:p>
          <a:p>
            <a:pPr algn="l"/>
            <a:r>
              <a:rPr lang="en-US" sz="1800" dirty="0">
                <a:latin typeface="Times"/>
                <a:cs typeface="Times"/>
              </a:rPr>
              <a:t>Ankita Kiran </a:t>
            </a:r>
          </a:p>
          <a:p>
            <a:pPr algn="l"/>
            <a:r>
              <a:rPr lang="en-US" sz="1800" dirty="0">
                <a:latin typeface="Times"/>
                <a:cs typeface="Times"/>
              </a:rPr>
              <a:t>Porush Verma</a:t>
            </a:r>
          </a:p>
          <a:p>
            <a:pPr algn="l"/>
            <a:r>
              <a:rPr lang="en-US" sz="1800" dirty="0">
                <a:latin typeface="Times"/>
                <a:cs typeface="Times"/>
              </a:rPr>
              <a:t>Rahul Rudra</a:t>
            </a:r>
          </a:p>
          <a:p>
            <a:pPr algn="l"/>
            <a:r>
              <a:rPr lang="en-US" sz="1800" dirty="0">
                <a:latin typeface="Times"/>
                <a:cs typeface="Times"/>
              </a:rPr>
              <a:t>Khushi </a:t>
            </a:r>
          </a:p>
          <a:p>
            <a:pPr algn="l"/>
            <a:r>
              <a:rPr lang="en-US" sz="1800" dirty="0">
                <a:latin typeface="Times"/>
                <a:cs typeface="Times"/>
              </a:rPr>
              <a:t>Kavya</a:t>
            </a:r>
          </a:p>
          <a:p>
            <a:pPr algn="l"/>
            <a:endParaRPr lang="en-US" sz="18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0FB2548-F441-491F-B89E-C8122CA41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71A5182-88AD-4DEB-8200-5575BC81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6E3E7B46-8463-4264-9E25-CE556788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30775669-500B-4365-AF2B-E5F1F866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C8627FF-0015-29A4-72E5-EC0C82E6072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840"/>
          <a:stretch/>
        </p:blipFill>
        <p:spPr>
          <a:xfrm>
            <a:off x="681228" y="685800"/>
            <a:ext cx="1082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0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0FB2548-F441-491F-B89E-C8122CA41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71A5182-88AD-4DEB-8200-5575BC81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E3E7B46-8463-4264-9E25-CE556788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30775669-500B-4365-AF2B-E5F1F866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2" name="Picture 1" descr="A screenshot of a room&#10;&#10;Description automatically generated">
            <a:extLst>
              <a:ext uri="{FF2B5EF4-FFF2-40B4-BE49-F238E27FC236}">
                <a16:creationId xmlns:a16="http://schemas.microsoft.com/office/drawing/2014/main" id="{043B40D1-8097-8C4C-EF9C-490D05613D8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333"/>
          <a:stretch/>
        </p:blipFill>
        <p:spPr>
          <a:xfrm>
            <a:off x="681228" y="685800"/>
            <a:ext cx="1082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6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0FB2548-F441-491F-B89E-C8122CA41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71A5182-88AD-4DEB-8200-5575BC81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E3E7B46-8463-4264-9E25-CE556788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30775669-500B-4365-AF2B-E5F1F866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BBF5322-5740-7537-9072-FB2088B36EC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828" b="1"/>
          <a:stretch/>
        </p:blipFill>
        <p:spPr>
          <a:xfrm>
            <a:off x="681228" y="685800"/>
            <a:ext cx="1082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5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0FB2548-F441-491F-B89E-C8122CA41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71A5182-88AD-4DEB-8200-5575BC81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E3E7B46-8463-4264-9E25-CE556788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30775669-500B-4365-AF2B-E5F1F866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ECA02D4-B8EB-1E77-A658-6B1B7B091A7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840"/>
          <a:stretch/>
        </p:blipFill>
        <p:spPr>
          <a:xfrm>
            <a:off x="681228" y="685800"/>
            <a:ext cx="1082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20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0FB2548-F441-491F-B89E-C8122CA41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71A5182-88AD-4DEB-8200-5575BC81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E3E7B46-8463-4264-9E25-CE556788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30775669-500B-4365-AF2B-E5F1F866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D56BCCF-048B-4B37-9CF7-0F6B6934414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379" r="3435" b="1"/>
          <a:stretch/>
        </p:blipFill>
        <p:spPr>
          <a:xfrm>
            <a:off x="681228" y="685800"/>
            <a:ext cx="1082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4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0FB2548-F441-491F-B89E-C8122CA41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71A5182-88AD-4DEB-8200-5575BC81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E3E7B46-8463-4264-9E25-CE556788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30775669-500B-4365-AF2B-E5F1F866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7DB03A1-04B7-5BE7-9E56-411F559FFD8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333"/>
          <a:stretch/>
        </p:blipFill>
        <p:spPr>
          <a:xfrm>
            <a:off x="681228" y="685800"/>
            <a:ext cx="1082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1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9884-235A-6638-FED5-C0604626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36607"/>
            <a:ext cx="5996619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Database Schema Overview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9F25CC9A-9569-7DE6-6500-049A491F9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148" y="1825831"/>
            <a:ext cx="9008485" cy="44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87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B73C-6383-F74A-B63F-5BBA3271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07" y="356177"/>
            <a:ext cx="11274612" cy="41957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Various Tables :</a:t>
            </a:r>
            <a:endParaRPr lang="en-US"/>
          </a:p>
          <a:p>
            <a:pPr marL="0" indent="0" algn="just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1. Users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US" sz="1800" b="1" err="1">
                <a:latin typeface="Times New Roman"/>
                <a:ea typeface="+mn-lt"/>
                <a:cs typeface="+mn-lt"/>
              </a:rPr>
              <a:t>userID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 (PK):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Unique identifier for users.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US" sz="1800" b="1" dirty="0">
                <a:latin typeface="Times New Roman"/>
                <a:ea typeface="+mn-lt"/>
                <a:cs typeface="+mn-lt"/>
              </a:rPr>
              <a:t>Name, Role, email, phone: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User details including role (Admin, Manager, Member).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US" sz="1800" b="1" dirty="0">
                <a:latin typeface="Times New Roman"/>
                <a:ea typeface="+mn-lt"/>
                <a:cs typeface="+mn-lt"/>
              </a:rPr>
              <a:t>Role: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Central to managing users and their activities.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2. Credentials</a:t>
            </a:r>
            <a:endParaRPr lang="en-US" sz="1800"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en-US" sz="1800" b="1" err="1">
                <a:latin typeface="Times New Roman"/>
                <a:ea typeface="+mn-lt"/>
                <a:cs typeface="+mn-lt"/>
              </a:rPr>
              <a:t>userID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 (FK):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Links to Users.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US" sz="1800" b="1" dirty="0">
                <a:latin typeface="Times New Roman"/>
                <a:ea typeface="+mn-lt"/>
                <a:cs typeface="+mn-lt"/>
              </a:rPr>
              <a:t>password: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Stores user passwords.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endParaRPr lang="en-US" sz="18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/>
                <a:cs typeface="Times New Roman"/>
              </a:rPr>
              <a:t>3. </a:t>
            </a:r>
            <a:r>
              <a:rPr lang="en-US" sz="1800" b="1" err="1">
                <a:latin typeface="Times New Roman"/>
                <a:cs typeface="Times New Roman"/>
              </a:rPr>
              <a:t>RoomRequests</a:t>
            </a:r>
            <a:endParaRPr lang="en-US" sz="1800">
              <a:latin typeface="Times New Roman"/>
              <a:cs typeface="Times New Roman"/>
            </a:endParaRPr>
          </a:p>
          <a:p>
            <a:pPr algn="just"/>
            <a:r>
              <a:rPr lang="en-US" sz="1800" b="1" err="1">
                <a:latin typeface="Times New Roman"/>
                <a:cs typeface="Times New Roman"/>
              </a:rPr>
              <a:t>bookingId</a:t>
            </a:r>
            <a:r>
              <a:rPr lang="en-US" sz="1800" b="1" dirty="0">
                <a:latin typeface="Times New Roman"/>
                <a:cs typeface="Times New Roman"/>
              </a:rPr>
              <a:t> (PK):</a:t>
            </a:r>
            <a:r>
              <a:rPr lang="en-US" sz="1800" dirty="0">
                <a:latin typeface="Times New Roman"/>
                <a:cs typeface="Times New Roman"/>
              </a:rPr>
              <a:t> Unique booking identifier.</a:t>
            </a:r>
          </a:p>
          <a:p>
            <a:pPr algn="just"/>
            <a:r>
              <a:rPr lang="en-US" sz="1800" b="1" err="1">
                <a:latin typeface="Times New Roman"/>
                <a:cs typeface="Times New Roman"/>
              </a:rPr>
              <a:t>managerId</a:t>
            </a:r>
            <a:r>
              <a:rPr lang="en-US" sz="1800" b="1" dirty="0">
                <a:latin typeface="Times New Roman"/>
                <a:cs typeface="Times New Roman"/>
              </a:rPr>
              <a:t>, </a:t>
            </a:r>
            <a:r>
              <a:rPr lang="en-US" sz="1800" b="1" err="1">
                <a:latin typeface="Times New Roman"/>
                <a:cs typeface="Times New Roman"/>
              </a:rPr>
              <a:t>roomId</a:t>
            </a:r>
            <a:r>
              <a:rPr lang="en-US" sz="1800" b="1" dirty="0">
                <a:latin typeface="Times New Roman"/>
                <a:cs typeface="Times New Roman"/>
              </a:rPr>
              <a:t> (FK):</a:t>
            </a:r>
            <a:r>
              <a:rPr lang="en-US" sz="1800" dirty="0">
                <a:latin typeface="Times New Roman"/>
                <a:cs typeface="Times New Roman"/>
              </a:rPr>
              <a:t> Links to Users and Rooms.</a:t>
            </a:r>
          </a:p>
          <a:p>
            <a:pPr algn="just"/>
            <a:r>
              <a:rPr lang="en-US" sz="1800" b="1" err="1">
                <a:latin typeface="Times New Roman"/>
                <a:cs typeface="Times New Roman"/>
              </a:rPr>
              <a:t>meetingTitle</a:t>
            </a:r>
            <a:r>
              <a:rPr lang="en-US" sz="1800" b="1" dirty="0">
                <a:latin typeface="Times New Roman"/>
                <a:cs typeface="Times New Roman"/>
              </a:rPr>
              <a:t>, date, </a:t>
            </a:r>
            <a:r>
              <a:rPr lang="en-US" sz="1800" b="1" err="1">
                <a:latin typeface="Times New Roman"/>
                <a:cs typeface="Times New Roman"/>
              </a:rPr>
              <a:t>startTime</a:t>
            </a:r>
            <a:r>
              <a:rPr lang="en-US" sz="1800" b="1" dirty="0">
                <a:latin typeface="Times New Roman"/>
                <a:cs typeface="Times New Roman"/>
              </a:rPr>
              <a:t>, </a:t>
            </a:r>
            <a:r>
              <a:rPr lang="en-US" sz="1800" b="1" err="1">
                <a:latin typeface="Times New Roman"/>
                <a:cs typeface="Times New Roman"/>
              </a:rPr>
              <a:t>endTime</a:t>
            </a:r>
            <a:r>
              <a:rPr lang="en-US" sz="1800" b="1" dirty="0">
                <a:latin typeface="Times New Roman"/>
                <a:cs typeface="Times New Roman"/>
              </a:rPr>
              <a:t>:</a:t>
            </a:r>
            <a:r>
              <a:rPr lang="en-US" sz="1800" dirty="0">
                <a:latin typeface="Times New Roman"/>
                <a:cs typeface="Times New Roman"/>
              </a:rPr>
              <a:t> Meeting details.</a:t>
            </a:r>
          </a:p>
          <a:p>
            <a:pPr algn="just"/>
            <a:r>
              <a:rPr lang="en-US" sz="1800" b="1" dirty="0">
                <a:latin typeface="Times New Roman"/>
                <a:cs typeface="Times New Roman"/>
              </a:rPr>
              <a:t>status:</a:t>
            </a:r>
            <a:r>
              <a:rPr lang="en-US" sz="1800" dirty="0">
                <a:latin typeface="Times New Roman"/>
                <a:cs typeface="Times New Roman"/>
              </a:rPr>
              <a:t> Tracks booking status (e.g., pending, approved).</a:t>
            </a:r>
          </a:p>
          <a:p>
            <a:pPr algn="just"/>
            <a:endParaRPr lang="en-US" sz="1800" dirty="0">
              <a:latin typeface="Times New Roman"/>
              <a:cs typeface="Times New Roman"/>
            </a:endParaRPr>
          </a:p>
          <a:p>
            <a:pPr algn="just"/>
            <a:endParaRPr lang="en-US" sz="1800" dirty="0">
              <a:latin typeface="Times New Roman"/>
              <a:cs typeface="Times New Roman"/>
            </a:endParaRPr>
          </a:p>
          <a:p>
            <a:pPr algn="just"/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003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B73C-6383-F74A-B63F-5BBA3271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07" y="356177"/>
            <a:ext cx="11274612" cy="41957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endParaRPr lang="en-US" sz="1800" b="1" dirty="0">
              <a:latin typeface="Times New Roman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4. Attendees</a:t>
            </a:r>
            <a:endParaRPr lang="en-US" sz="1800" b="1" dirty="0">
              <a:latin typeface="Times New Roman"/>
              <a:cs typeface="Times New Roman"/>
            </a:endParaRPr>
          </a:p>
          <a:p>
            <a:pPr algn="just"/>
            <a:r>
              <a:rPr lang="en-US" sz="1800" b="1" err="1">
                <a:latin typeface="Times New Roman"/>
                <a:ea typeface="+mn-lt"/>
                <a:cs typeface="+mn-lt"/>
              </a:rPr>
              <a:t>bookingId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, </a:t>
            </a:r>
            <a:r>
              <a:rPr lang="en-US" sz="1800" b="1" err="1">
                <a:latin typeface="Times New Roman"/>
                <a:ea typeface="+mn-lt"/>
                <a:cs typeface="+mn-lt"/>
              </a:rPr>
              <a:t>userId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 (Composite PK):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Links users to bookings (many-to-many).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5. Rooms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US" sz="1800" b="1" err="1">
                <a:latin typeface="Times New Roman"/>
                <a:ea typeface="+mn-lt"/>
                <a:cs typeface="+mn-lt"/>
              </a:rPr>
              <a:t>roomId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 (PK):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Unique room identifier.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US" sz="1800" b="1" err="1">
                <a:latin typeface="Times New Roman"/>
                <a:ea typeface="+mn-lt"/>
                <a:cs typeface="+mn-lt"/>
              </a:rPr>
              <a:t>roomName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, </a:t>
            </a:r>
            <a:r>
              <a:rPr lang="en-US" sz="1800" b="1" err="1">
                <a:latin typeface="Times New Roman"/>
                <a:ea typeface="+mn-lt"/>
                <a:cs typeface="+mn-lt"/>
              </a:rPr>
              <a:t>seatingCapacity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, </a:t>
            </a:r>
            <a:r>
              <a:rPr lang="en-US" sz="1800" b="1" err="1">
                <a:latin typeface="Times New Roman"/>
                <a:ea typeface="+mn-lt"/>
                <a:cs typeface="+mn-lt"/>
              </a:rPr>
              <a:t>basicCost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Room details.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6. Amenities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US" sz="1800" b="1" err="1">
                <a:latin typeface="Times New Roman"/>
                <a:ea typeface="+mn-lt"/>
                <a:cs typeface="+mn-lt"/>
              </a:rPr>
              <a:t>amenityId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 (PK):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Unique amenity identifier.</a:t>
            </a:r>
            <a:endParaRPr lang="en-US" sz="1800" dirty="0">
              <a:latin typeface="Times New Roman"/>
              <a:cs typeface="Times New Roman"/>
            </a:endParaRPr>
          </a:p>
          <a:p>
            <a:pPr algn="just"/>
            <a:r>
              <a:rPr lang="en-US" sz="1800" b="1" err="1">
                <a:latin typeface="Times New Roman"/>
                <a:ea typeface="+mn-lt"/>
                <a:cs typeface="+mn-lt"/>
              </a:rPr>
              <a:t>amenityName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, cost: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Describes available amenities (e.g., </a:t>
            </a:r>
            <a:r>
              <a:rPr lang="en-US" sz="1800" err="1">
                <a:latin typeface="Times New Roman"/>
                <a:ea typeface="+mn-lt"/>
                <a:cs typeface="+mn-lt"/>
              </a:rPr>
              <a:t>WiFi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, Projector).</a:t>
            </a:r>
            <a:endParaRPr lang="en-US" sz="1800">
              <a:latin typeface="Times New Roman"/>
              <a:cs typeface="Times New Roman"/>
            </a:endParaRPr>
          </a:p>
          <a:p>
            <a:pPr algn="just"/>
            <a:endParaRPr lang="en-US" sz="1800" b="1" dirty="0">
              <a:latin typeface="Times New Roman"/>
              <a:cs typeface="Times New Roman"/>
            </a:endParaRPr>
          </a:p>
          <a:p>
            <a:pPr algn="just"/>
            <a:endParaRPr lang="en-US" sz="1800" dirty="0">
              <a:latin typeface="Times New Roman"/>
              <a:cs typeface="Times New Roman"/>
            </a:endParaRPr>
          </a:p>
          <a:p>
            <a:pPr algn="just"/>
            <a:endParaRPr lang="en-US" sz="1800" dirty="0">
              <a:latin typeface="Times New Roman"/>
              <a:cs typeface="Times New Roman"/>
            </a:endParaRPr>
          </a:p>
          <a:p>
            <a:pPr algn="just"/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3792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B73C-6383-F74A-B63F-5BBA3271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07" y="356177"/>
            <a:ext cx="11274612" cy="41957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endParaRPr lang="en-US" sz="1800" b="1" dirty="0">
              <a:latin typeface="Times New Roman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7. </a:t>
            </a:r>
            <a:r>
              <a:rPr lang="en-US" sz="1800" b="1" err="1">
                <a:latin typeface="Times New Roman"/>
                <a:ea typeface="+mn-lt"/>
                <a:cs typeface="+mn-lt"/>
              </a:rPr>
              <a:t>RoomAmenitiesReference</a:t>
            </a:r>
            <a:endParaRPr lang="en-US" sz="1800" b="1"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en-US" sz="1800" b="1" err="1">
                <a:latin typeface="Times New Roman"/>
                <a:ea typeface="+mn-lt"/>
                <a:cs typeface="+mn-lt"/>
              </a:rPr>
              <a:t>roomId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, </a:t>
            </a:r>
            <a:r>
              <a:rPr lang="en-US" sz="1800" b="1" err="1">
                <a:latin typeface="Times New Roman"/>
                <a:ea typeface="+mn-lt"/>
                <a:cs typeface="+mn-lt"/>
              </a:rPr>
              <a:t>amenityId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 (Composite PK):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Links rooms to amenities.</a:t>
            </a:r>
          </a:p>
          <a:p>
            <a:pPr algn="just"/>
            <a:r>
              <a:rPr lang="en-US" sz="1800" b="1" dirty="0">
                <a:latin typeface="Times New Roman"/>
                <a:ea typeface="+mn-lt"/>
                <a:cs typeface="+mn-lt"/>
              </a:rPr>
              <a:t>count: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Number of available amenities in a room.</a:t>
            </a:r>
          </a:p>
          <a:p>
            <a:pPr algn="just"/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8. </a:t>
            </a:r>
            <a:r>
              <a:rPr lang="en-US" sz="1800" b="1" err="1">
                <a:latin typeface="Times New Roman"/>
                <a:ea typeface="+mn-lt"/>
                <a:cs typeface="+mn-lt"/>
              </a:rPr>
              <a:t>MeetingType</a:t>
            </a:r>
            <a:endParaRPr lang="en-US" sz="180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1800" b="1" err="1">
                <a:latin typeface="Times New Roman"/>
                <a:ea typeface="+mn-lt"/>
                <a:cs typeface="+mn-lt"/>
              </a:rPr>
              <a:t>meetingTypeId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 (PK):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Unique meeting type identifier.</a:t>
            </a:r>
          </a:p>
          <a:p>
            <a:pPr algn="just"/>
            <a:r>
              <a:rPr lang="en-US" sz="1800" b="1" err="1">
                <a:latin typeface="Times New Roman"/>
                <a:ea typeface="+mn-lt"/>
                <a:cs typeface="+mn-lt"/>
              </a:rPr>
              <a:t>meetingTypeName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Meeting type (e.g., Conference, Training).</a:t>
            </a:r>
          </a:p>
          <a:p>
            <a:pPr algn="just"/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9. </a:t>
            </a:r>
            <a:r>
              <a:rPr lang="en-US" sz="1800" b="1" err="1">
                <a:latin typeface="Times New Roman"/>
                <a:ea typeface="+mn-lt"/>
                <a:cs typeface="+mn-lt"/>
              </a:rPr>
              <a:t>MeetingTypeRequiredAmenities</a:t>
            </a:r>
            <a:endParaRPr lang="en-US" sz="180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1800" b="1" err="1">
                <a:latin typeface="Times New Roman"/>
                <a:ea typeface="+mn-lt"/>
                <a:cs typeface="+mn-lt"/>
              </a:rPr>
              <a:t>meetingTypeId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, </a:t>
            </a:r>
            <a:r>
              <a:rPr lang="en-US" sz="1800" b="1" err="1">
                <a:latin typeface="Times New Roman"/>
                <a:ea typeface="+mn-lt"/>
                <a:cs typeface="+mn-lt"/>
              </a:rPr>
              <a:t>amenityId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 (Composite PK):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Links meeting types to required amenities.</a:t>
            </a:r>
          </a:p>
          <a:p>
            <a:pPr algn="just"/>
            <a:r>
              <a:rPr lang="en-US" sz="1800" b="1" dirty="0">
                <a:latin typeface="Times New Roman"/>
                <a:ea typeface="+mn-lt"/>
                <a:cs typeface="+mn-lt"/>
              </a:rPr>
              <a:t>count: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Specifies required quantity of amenities.</a:t>
            </a:r>
            <a:endParaRPr lang="en-US" sz="1800">
              <a:latin typeface="Times New Roman"/>
              <a:cs typeface="Times New Roman"/>
            </a:endParaRPr>
          </a:p>
          <a:p>
            <a:pPr algn="just"/>
            <a:endParaRPr lang="en-US" sz="1800" b="1" dirty="0">
              <a:latin typeface="Times New Roman"/>
              <a:cs typeface="Times New Roman"/>
            </a:endParaRPr>
          </a:p>
          <a:p>
            <a:pPr algn="just"/>
            <a:endParaRPr lang="en-US" sz="1800" dirty="0">
              <a:latin typeface="Times New Roman"/>
              <a:cs typeface="Times New Roman"/>
            </a:endParaRPr>
          </a:p>
          <a:p>
            <a:pPr algn="just"/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439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9884-235A-6638-FED5-C0604626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36607"/>
            <a:ext cx="5996619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Sabon Next LT"/>
              </a:rPr>
              <a:t>Front-end Overview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847EBCD-152B-C5BB-357A-DC480B595D02}"/>
              </a:ext>
            </a:extLst>
          </p:cNvPr>
          <p:cNvSpPr txBox="1"/>
          <p:nvPr/>
        </p:nvSpPr>
        <p:spPr>
          <a:xfrm>
            <a:off x="296730" y="1375746"/>
            <a:ext cx="1138363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The Frontend offers an intuitive interface tailored for different roles—Admin, Manager, and Employee—ensuring seamless interactions.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b="1" dirty="0">
                <a:latin typeface="Times New Roman"/>
                <a:ea typeface="+mn-lt"/>
                <a:cs typeface="+mn-lt"/>
              </a:rPr>
              <a:t>1. Login Interface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Common login screen for all roles: Admin, Manager, Employee.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Fields:</a:t>
            </a:r>
            <a:r>
              <a:rPr lang="en-US" dirty="0">
                <a:latin typeface="Times New Roman"/>
                <a:ea typeface="+mn-lt"/>
                <a:cs typeface="+mn-lt"/>
              </a:rPr>
              <a:t> Username, Password (masked).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Validation:</a:t>
            </a:r>
            <a:r>
              <a:rPr lang="en-US" dirty="0">
                <a:latin typeface="Times New Roman"/>
                <a:ea typeface="+mn-lt"/>
                <a:cs typeface="+mn-lt"/>
              </a:rPr>
              <a:t> Both fields required; error message if credentials are incorrect.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Redirects to role-specific dashboards.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b="1" dirty="0">
                <a:latin typeface="Times New Roman"/>
                <a:ea typeface="+mn-lt"/>
                <a:cs typeface="+mn-lt"/>
              </a:rPr>
              <a:t>2. Admin Dashboard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b="1" dirty="0">
                <a:latin typeface="Times New Roman"/>
                <a:ea typeface="+mn-lt"/>
                <a:cs typeface="+mn-lt"/>
              </a:rPr>
              <a:t>Admin Functionalities: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View All Users:</a:t>
            </a:r>
            <a:r>
              <a:rPr lang="en-US" dirty="0">
                <a:latin typeface="Times New Roman"/>
                <a:ea typeface="+mn-lt"/>
                <a:cs typeface="+mn-lt"/>
              </a:rPr>
              <a:t> Displays user details in a table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Add Users:</a:t>
            </a:r>
            <a:r>
              <a:rPr lang="en-US" dirty="0">
                <a:latin typeface="Times New Roman"/>
                <a:ea typeface="+mn-lt"/>
                <a:cs typeface="+mn-lt"/>
              </a:rPr>
              <a:t> Form to add new users 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Check Room Status:</a:t>
            </a:r>
            <a:r>
              <a:rPr lang="en-US" dirty="0">
                <a:latin typeface="Times New Roman"/>
                <a:ea typeface="+mn-lt"/>
                <a:cs typeface="+mn-lt"/>
              </a:rPr>
              <a:t> Calendar view for room availability, displaying booked/free slots.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Manage Room Requests:</a:t>
            </a:r>
            <a:r>
              <a:rPr lang="en-US" dirty="0">
                <a:latin typeface="Times New Roman"/>
                <a:ea typeface="+mn-lt"/>
                <a:cs typeface="+mn-lt"/>
              </a:rPr>
              <a:t> Review, approve/reject pending requests from Managers.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Alter Meeting Rooms:</a:t>
            </a:r>
            <a:r>
              <a:rPr lang="en-US" dirty="0">
                <a:latin typeface="Times New Roman"/>
                <a:ea typeface="+mn-lt"/>
                <a:cs typeface="+mn-lt"/>
              </a:rPr>
              <a:t> Add, update, or delete rooms (Name, Capacity, Amenities).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2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8E96E66E-0B73-FBD4-08B6-D03218D075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l="3536" r="-1" b="-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CE9884-235A-6638-FED5-C0604626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333148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9884-235A-6638-FED5-C0604626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36607"/>
            <a:ext cx="5996619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Sabon Next LT"/>
              </a:rPr>
              <a:t>Design Pattern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847EBCD-152B-C5BB-357A-DC480B595D02}"/>
              </a:ext>
            </a:extLst>
          </p:cNvPr>
          <p:cNvSpPr txBox="1"/>
          <p:nvPr/>
        </p:nvSpPr>
        <p:spPr>
          <a:xfrm>
            <a:off x="296730" y="1375746"/>
            <a:ext cx="1138363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Our project leverages several design patterns to enhance modularity and maintainability: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Factory Pattern:</a:t>
            </a:r>
            <a:endParaRPr lang="en-US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Implemented in the DAO and Service layers.</a:t>
            </a:r>
            <a:endParaRPr lang="en-US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This pattern ensures that object creation is centralized, making it easier to manage dependencies and promote loose coupling.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Proxy Pattern:</a:t>
            </a:r>
            <a:endParaRPr lang="en-US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Applied between the UI and Service layers.</a:t>
            </a:r>
            <a:endParaRPr lang="en-US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When the UI layer requests access to the Service layer, a Service Proxy handles authorization and authentication.</a:t>
            </a:r>
            <a:endParaRPr lang="en-US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Only after successful verification is the actual Service object returned, enhancing security and control over access.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0623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14A1C6-ABE4-4764-8CAC-9D4DFBED3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41F3FA7-366E-43EA-A45E-F80A71356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205DBCF-C4CF-4848-8BDD-A6EB0CF6E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CE9884-235A-6638-FED5-C0604626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799" y="744909"/>
            <a:ext cx="6858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0063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847EBCD-152B-C5BB-357A-DC480B595D02}"/>
              </a:ext>
            </a:extLst>
          </p:cNvPr>
          <p:cNvSpPr txBox="1"/>
          <p:nvPr/>
        </p:nvSpPr>
        <p:spPr>
          <a:xfrm>
            <a:off x="405587" y="1336162"/>
            <a:ext cx="1138363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b="1" dirty="0">
                <a:latin typeface="Times New Roman"/>
                <a:ea typeface="+mn-lt"/>
                <a:cs typeface="+mn-lt"/>
              </a:rPr>
              <a:t>3. Manager Dashboard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b="1" dirty="0">
                <a:latin typeface="Times New Roman"/>
                <a:ea typeface="+mn-lt"/>
                <a:cs typeface="+mn-lt"/>
              </a:rPr>
              <a:t>Manager Functionalities: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Raise Meeting Requests:</a:t>
            </a:r>
            <a:r>
              <a:rPr lang="en-US" dirty="0">
                <a:latin typeface="Times New Roman"/>
                <a:ea typeface="+mn-lt"/>
                <a:cs typeface="+mn-lt"/>
              </a:rPr>
              <a:t> Form with fields like Title, Room, Date, Time, Meeting Type (predefined amenities auto-selected).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Add Users to Meetings:</a:t>
            </a:r>
            <a:r>
              <a:rPr lang="en-US" dirty="0">
                <a:latin typeface="Times New Roman"/>
                <a:ea typeface="+mn-lt"/>
                <a:cs typeface="+mn-lt"/>
              </a:rPr>
              <a:t> Multi-select dropdown to assign attendees.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View Meeting Schedule:</a:t>
            </a:r>
            <a:r>
              <a:rPr lang="en-US" dirty="0">
                <a:latin typeface="Times New Roman"/>
                <a:ea typeface="+mn-lt"/>
                <a:cs typeface="+mn-lt"/>
              </a:rPr>
              <a:t> Calendar and list views with filters for request statuses.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b="1" dirty="0">
                <a:latin typeface="Times New Roman"/>
                <a:ea typeface="+mn-lt"/>
                <a:cs typeface="+mn-lt"/>
              </a:rPr>
              <a:t>4. Employee Dashboard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b="1" dirty="0">
                <a:latin typeface="Times New Roman"/>
                <a:ea typeface="+mn-lt"/>
                <a:cs typeface="+mn-lt"/>
              </a:rPr>
              <a:t>Employee Functionalities: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View Assigned Meetings:</a:t>
            </a:r>
            <a:r>
              <a:rPr lang="en-US" dirty="0">
                <a:latin typeface="Times New Roman"/>
                <a:ea typeface="+mn-lt"/>
                <a:cs typeface="+mn-lt"/>
              </a:rPr>
              <a:t> List of all scheduled meetings with details (Title, Date, Time, Room, Status).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b="1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025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FB2548-F441-491F-B89E-C8122CA41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1A5182-88AD-4DEB-8200-5575BC81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E3E7B46-8463-4264-9E25-CE556788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0775669-500B-4365-AF2B-E5F1F866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2" name="Picture 1" descr="A screen shot of a meeting room&#10;&#10;Description automatically generated">
            <a:extLst>
              <a:ext uri="{FF2B5EF4-FFF2-40B4-BE49-F238E27FC236}">
                <a16:creationId xmlns:a16="http://schemas.microsoft.com/office/drawing/2014/main" id="{732A6D21-AA99-B959-00A1-17E8DD3C4F3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828" b="1"/>
          <a:stretch/>
        </p:blipFill>
        <p:spPr>
          <a:xfrm>
            <a:off x="681228" y="685800"/>
            <a:ext cx="1082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6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FB2548-F441-491F-B89E-C8122CA41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71A5182-88AD-4DEB-8200-5575BC81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E3E7B46-8463-4264-9E25-CE556788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30775669-500B-4365-AF2B-E5F1F866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3" name="Picture 2" descr="A login screen with chairs and a table&#10;&#10;Description automatically generated">
            <a:extLst>
              <a:ext uri="{FF2B5EF4-FFF2-40B4-BE49-F238E27FC236}">
                <a16:creationId xmlns:a16="http://schemas.microsoft.com/office/drawing/2014/main" id="{93872F4E-0F86-4114-4605-C8E4A39D5BD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319" r="1" b="1"/>
          <a:stretch/>
        </p:blipFill>
        <p:spPr>
          <a:xfrm>
            <a:off x="681228" y="685800"/>
            <a:ext cx="1082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0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FB2548-F441-491F-B89E-C8122CA41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71A5182-88AD-4DEB-8200-5575BC81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E3E7B46-8463-4264-9E25-CE556788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30775669-500B-4365-AF2B-E5F1F866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4285D10-AB4E-641B-D18F-0661CB7514A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840"/>
          <a:stretch/>
        </p:blipFill>
        <p:spPr>
          <a:xfrm>
            <a:off x="681228" y="685800"/>
            <a:ext cx="1082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9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FB2548-F441-491F-B89E-C8122CA41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71A5182-88AD-4DEB-8200-5575BC81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E3E7B46-8463-4264-9E25-CE556788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30775669-500B-4365-AF2B-E5F1F866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2" name="Picture 1" descr="A screenshot of a room&#10;&#10;Description automatically generated">
            <a:extLst>
              <a:ext uri="{FF2B5EF4-FFF2-40B4-BE49-F238E27FC236}">
                <a16:creationId xmlns:a16="http://schemas.microsoft.com/office/drawing/2014/main" id="{26319978-847D-0331-2B67-3FCE89D2DD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828" b="1"/>
          <a:stretch/>
        </p:blipFill>
        <p:spPr>
          <a:xfrm>
            <a:off x="681228" y="685800"/>
            <a:ext cx="1082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0FB2548-F441-491F-B89E-C8122CA41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71A5182-88AD-4DEB-8200-5575BC81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6E3E7B46-8463-4264-9E25-CE556788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30775669-500B-4365-AF2B-E5F1F866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3" name="Picture 2" descr="A screenshot of a meeting room&#10;&#10;Description automatically generated">
            <a:extLst>
              <a:ext uri="{FF2B5EF4-FFF2-40B4-BE49-F238E27FC236}">
                <a16:creationId xmlns:a16="http://schemas.microsoft.com/office/drawing/2014/main" id="{57A4A6D1-A786-5293-80FB-2CE12C305C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320" b="1"/>
          <a:stretch/>
        </p:blipFill>
        <p:spPr>
          <a:xfrm>
            <a:off x="681228" y="685800"/>
            <a:ext cx="1082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8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0FB2548-F441-491F-B89E-C8122CA41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71A5182-88AD-4DEB-8200-5575BC81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6E3E7B46-8463-4264-9E25-CE556788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30775669-500B-4365-AF2B-E5F1F866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2EE381B-6F5A-C2B1-1720-1FE7156DEF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333"/>
          <a:stretch/>
        </p:blipFill>
        <p:spPr>
          <a:xfrm>
            <a:off x="681228" y="685800"/>
            <a:ext cx="1082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7193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DappledVTI</vt:lpstr>
      <vt:lpstr>Automated Meeting Room Booking System</vt:lpstr>
      <vt:lpstr>Front-end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Schema Overview</vt:lpstr>
      <vt:lpstr>PowerPoint Presentation</vt:lpstr>
      <vt:lpstr>PowerPoint Presentation</vt:lpstr>
      <vt:lpstr>PowerPoint Presentation</vt:lpstr>
      <vt:lpstr>Design Pattern</vt:lpstr>
      <vt:lpstr>Design Pattern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212</cp:revision>
  <dcterms:created xsi:type="dcterms:W3CDTF">2024-08-25T14:16:34Z</dcterms:created>
  <dcterms:modified xsi:type="dcterms:W3CDTF">2024-08-25T17:55:52Z</dcterms:modified>
</cp:coreProperties>
</file>