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7" r:id="rId10"/>
    <p:sldId id="264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984C-4F62-4934-B2FB-5837A0E95AE5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3618-D453-45BD-B6A5-118985A0095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61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984C-4F62-4934-B2FB-5837A0E95AE5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3618-D453-45BD-B6A5-118985A00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33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984C-4F62-4934-B2FB-5837A0E95AE5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3618-D453-45BD-B6A5-118985A00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75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984C-4F62-4934-B2FB-5837A0E95AE5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3618-D453-45BD-B6A5-118985A00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03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984C-4F62-4934-B2FB-5837A0E95AE5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3618-D453-45BD-B6A5-118985A0095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72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984C-4F62-4934-B2FB-5837A0E95AE5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3618-D453-45BD-B6A5-118985A00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94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984C-4F62-4934-B2FB-5837A0E95AE5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3618-D453-45BD-B6A5-118985A00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60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984C-4F62-4934-B2FB-5837A0E95AE5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3618-D453-45BD-B6A5-118985A00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46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984C-4F62-4934-B2FB-5837A0E95AE5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3618-D453-45BD-B6A5-118985A00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45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CB2984C-4F62-4934-B2FB-5837A0E95AE5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7B3618-D453-45BD-B6A5-118985A00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78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984C-4F62-4934-B2FB-5837A0E95AE5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3618-D453-45BD-B6A5-118985A00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35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B2984C-4F62-4934-B2FB-5837A0E95AE5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7B3618-D453-45BD-B6A5-118985A0095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13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oshmitadey/bagging-v-s-boosting-be765c970fd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3A16-86BC-9364-885B-DCF75980B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 Training Session - 5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0D6E8-1DAC-B11C-40FA-FDE5DEBB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Ada Boost and gradient boosting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669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A79B-44BF-7147-07E1-7E5753BDC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Algorithm</a:t>
            </a:r>
            <a:endParaRPr lang="en-IN" dirty="0"/>
          </a:p>
        </p:txBody>
      </p:sp>
      <p:pic>
        <p:nvPicPr>
          <p:cNvPr id="4098" name="Picture 2" descr="Gradient Boosting In-Depth. Grasp the full concept of the gradient… | by  Fraidoon Omarzai | Medium">
            <a:extLst>
              <a:ext uri="{FF2B5EF4-FFF2-40B4-BE49-F238E27FC236}">
                <a16:creationId xmlns:a16="http://schemas.microsoft.com/office/drawing/2014/main" id="{A6DE578A-7620-2C3B-AAA2-70926F1E1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020" y="2327997"/>
            <a:ext cx="420562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92EC61C-359A-A966-57A2-494ECA2EC269}"/>
              </a:ext>
            </a:extLst>
          </p:cNvPr>
          <p:cNvSpPr txBox="1"/>
          <p:nvPr/>
        </p:nvSpPr>
        <p:spPr>
          <a:xfrm>
            <a:off x="1174173" y="2119745"/>
            <a:ext cx="457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is dependent on Gradient Descent Concept</a:t>
            </a:r>
          </a:p>
          <a:p>
            <a:endParaRPr lang="en-US" dirty="0"/>
          </a:p>
          <a:p>
            <a:r>
              <a:rPr lang="en-US" dirty="0"/>
              <a:t>It takes residuals of each iteration and optimizes a </a:t>
            </a:r>
            <a:r>
              <a:rPr lang="en-US" dirty="0" err="1"/>
              <a:t>Dtree</a:t>
            </a:r>
            <a:r>
              <a:rPr lang="en-US" dirty="0"/>
              <a:t> on the residuals by randomly sampling the records.</a:t>
            </a:r>
          </a:p>
          <a:p>
            <a:endParaRPr lang="en-US" dirty="0"/>
          </a:p>
          <a:p>
            <a:r>
              <a:rPr lang="en-US" dirty="0"/>
              <a:t>Each </a:t>
            </a:r>
            <a:r>
              <a:rPr lang="en-US" dirty="0" err="1"/>
              <a:t>Dtree</a:t>
            </a:r>
            <a:r>
              <a:rPr lang="en-US" dirty="0"/>
              <a:t> built based on </a:t>
            </a:r>
            <a:r>
              <a:rPr lang="en-US" dirty="0" err="1"/>
              <a:t>Dtree</a:t>
            </a:r>
            <a:r>
              <a:rPr lang="en-US" dirty="0"/>
              <a:t> algorithm , I.e., the splits and pruning happens based on </a:t>
            </a:r>
            <a:r>
              <a:rPr lang="en-US" dirty="0" err="1"/>
              <a:t>Dtree</a:t>
            </a:r>
            <a:r>
              <a:rPr lang="en-US" dirty="0"/>
              <a:t> algorithm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4019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BE2E5-0AAE-823F-7209-DF2617C9E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9A6A-AEBE-FE96-D2DD-49E5524D9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99062" cy="1450757"/>
          </a:xfrm>
        </p:spPr>
        <p:txBody>
          <a:bodyPr/>
          <a:lstStyle/>
          <a:p>
            <a:r>
              <a:rPr lang="en-US" dirty="0"/>
              <a:t>Gradient Boosting Algorithm Interpretation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DB0E53-BDFD-4925-F5B4-89C1FD30C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106898"/>
              </p:ext>
            </p:extLst>
          </p:nvPr>
        </p:nvGraphicFramePr>
        <p:xfrm>
          <a:off x="163147" y="2729684"/>
          <a:ext cx="3807225" cy="196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726">
                  <a:extLst>
                    <a:ext uri="{9D8B030D-6E8A-4147-A177-3AD203B41FA5}">
                      <a16:colId xmlns:a16="http://schemas.microsoft.com/office/drawing/2014/main" val="939925814"/>
                    </a:ext>
                  </a:extLst>
                </a:gridCol>
                <a:gridCol w="626164">
                  <a:extLst>
                    <a:ext uri="{9D8B030D-6E8A-4147-A177-3AD203B41FA5}">
                      <a16:colId xmlns:a16="http://schemas.microsoft.com/office/drawing/2014/main" val="2456575981"/>
                    </a:ext>
                  </a:extLst>
                </a:gridCol>
                <a:gridCol w="761445">
                  <a:extLst>
                    <a:ext uri="{9D8B030D-6E8A-4147-A177-3AD203B41FA5}">
                      <a16:colId xmlns:a16="http://schemas.microsoft.com/office/drawing/2014/main" val="2359519578"/>
                    </a:ext>
                  </a:extLst>
                </a:gridCol>
                <a:gridCol w="761445">
                  <a:extLst>
                    <a:ext uri="{9D8B030D-6E8A-4147-A177-3AD203B41FA5}">
                      <a16:colId xmlns:a16="http://schemas.microsoft.com/office/drawing/2014/main" val="357248553"/>
                    </a:ext>
                  </a:extLst>
                </a:gridCol>
                <a:gridCol w="761445">
                  <a:extLst>
                    <a:ext uri="{9D8B030D-6E8A-4147-A177-3AD203B41FA5}">
                      <a16:colId xmlns:a16="http://schemas.microsoft.com/office/drawing/2014/main" val="1433418208"/>
                    </a:ext>
                  </a:extLst>
                </a:gridCol>
              </a:tblGrid>
              <a:tr h="595116">
                <a:tc>
                  <a:txBody>
                    <a:bodyPr/>
                    <a:lstStyle/>
                    <a:p>
                      <a:r>
                        <a:rPr lang="en-US" sz="1050" dirty="0"/>
                        <a:t>CHESTPAIN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BLOOD SUGAR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Hearrate</a:t>
                      </a:r>
                      <a:r>
                        <a:rPr lang="en-US" sz="1050" dirty="0"/>
                        <a:t> &gt;150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Heart Disease</a:t>
                      </a:r>
                      <a:endParaRPr lang="en-IN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Average Prediction</a:t>
                      </a:r>
                      <a:endParaRPr lang="en-IN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04179"/>
                  </a:ext>
                </a:extLst>
              </a:tr>
              <a:tr h="25505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688185"/>
                  </a:ext>
                </a:extLst>
              </a:tr>
              <a:tr h="25505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920001"/>
                  </a:ext>
                </a:extLst>
              </a:tr>
              <a:tr h="25505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965015"/>
                  </a:ext>
                </a:extLst>
              </a:tr>
              <a:tr h="25505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442797"/>
                  </a:ext>
                </a:extLst>
              </a:tr>
              <a:tr h="25505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600708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C1F03AFF-9693-804E-9E11-2A268EAFEA0B}"/>
              </a:ext>
            </a:extLst>
          </p:cNvPr>
          <p:cNvGrpSpPr/>
          <p:nvPr/>
        </p:nvGrpSpPr>
        <p:grpSpPr>
          <a:xfrm>
            <a:off x="4578929" y="2878279"/>
            <a:ext cx="2185554" cy="1450758"/>
            <a:chOff x="5628409" y="2808954"/>
            <a:chExt cx="3415145" cy="166952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B7A5183-D0BF-9575-3D19-56A7087914D8}"/>
                </a:ext>
              </a:extLst>
            </p:cNvPr>
            <p:cNvSpPr/>
            <p:nvPr/>
          </p:nvSpPr>
          <p:spPr>
            <a:xfrm>
              <a:off x="6096000" y="2808954"/>
              <a:ext cx="1995054" cy="5369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Chest Pain</a:t>
              </a:r>
              <a:endParaRPr lang="en-IN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ADA469D-6B75-A7F3-A0B9-A570A363E0F8}"/>
                </a:ext>
              </a:extLst>
            </p:cNvPr>
            <p:cNvSpPr/>
            <p:nvPr/>
          </p:nvSpPr>
          <p:spPr>
            <a:xfrm>
              <a:off x="5628409" y="3865418"/>
              <a:ext cx="1496291" cy="61306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5EDC953-1109-5B76-E6E7-753EB3021178}"/>
                </a:ext>
              </a:extLst>
            </p:cNvPr>
            <p:cNvSpPr/>
            <p:nvPr/>
          </p:nvSpPr>
          <p:spPr>
            <a:xfrm>
              <a:off x="7547263" y="3865417"/>
              <a:ext cx="1496291" cy="61306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372625A-7923-FCC8-89D8-82877636CCDA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6376555" y="3345871"/>
              <a:ext cx="716972" cy="519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2956466-B47D-F4A0-770B-1BC47093F385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7093527" y="3345871"/>
              <a:ext cx="1201882" cy="519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2FC9B3-3BEB-71DE-5FFF-5409EF521038}"/>
                </a:ext>
              </a:extLst>
            </p:cNvPr>
            <p:cNvSpPr txBox="1"/>
            <p:nvPr/>
          </p:nvSpPr>
          <p:spPr>
            <a:xfrm>
              <a:off x="6044046" y="3403897"/>
              <a:ext cx="446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18DE8E-4711-0033-ADC0-A04891E823D6}"/>
                </a:ext>
              </a:extLst>
            </p:cNvPr>
            <p:cNvSpPr txBox="1"/>
            <p:nvPr/>
          </p:nvSpPr>
          <p:spPr>
            <a:xfrm>
              <a:off x="7978489" y="3343710"/>
              <a:ext cx="446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n-IN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49B5809-419C-D353-FFBE-D30E59F248A8}"/>
              </a:ext>
            </a:extLst>
          </p:cNvPr>
          <p:cNvGrpSpPr/>
          <p:nvPr/>
        </p:nvGrpSpPr>
        <p:grpSpPr>
          <a:xfrm>
            <a:off x="7409539" y="2878279"/>
            <a:ext cx="2185554" cy="1450758"/>
            <a:chOff x="5628409" y="2808954"/>
            <a:chExt cx="3415145" cy="1669527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9EEA7DB-D67A-C223-7E59-A144643BE187}"/>
                </a:ext>
              </a:extLst>
            </p:cNvPr>
            <p:cNvSpPr/>
            <p:nvPr/>
          </p:nvSpPr>
          <p:spPr>
            <a:xfrm>
              <a:off x="6096000" y="2808954"/>
              <a:ext cx="1995054" cy="5369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Blood Sugar</a:t>
              </a:r>
              <a:endParaRPr lang="en-IN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13874EF-0029-2ABC-352C-C3BF8D94BA79}"/>
                </a:ext>
              </a:extLst>
            </p:cNvPr>
            <p:cNvSpPr/>
            <p:nvPr/>
          </p:nvSpPr>
          <p:spPr>
            <a:xfrm>
              <a:off x="5628409" y="3865418"/>
              <a:ext cx="1496291" cy="61306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FC7B131-DFE4-E4E8-9AE1-E3B45C81F2CB}"/>
                </a:ext>
              </a:extLst>
            </p:cNvPr>
            <p:cNvSpPr/>
            <p:nvPr/>
          </p:nvSpPr>
          <p:spPr>
            <a:xfrm>
              <a:off x="7547263" y="3865417"/>
              <a:ext cx="1496291" cy="61306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B4AB29F-7475-CFBF-7616-B6D2FC530D54}"/>
                </a:ext>
              </a:extLst>
            </p:cNvPr>
            <p:cNvCxnSpPr>
              <a:stCxn id="14" idx="2"/>
              <a:endCxn id="15" idx="0"/>
            </p:cNvCxnSpPr>
            <p:nvPr/>
          </p:nvCxnSpPr>
          <p:spPr>
            <a:xfrm flipH="1">
              <a:off x="6376555" y="3345871"/>
              <a:ext cx="716972" cy="519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3BF468D-2DF6-875B-9408-DA8C2CEF74FD}"/>
                </a:ext>
              </a:extLst>
            </p:cNvPr>
            <p:cNvCxnSpPr>
              <a:cxnSpLocks/>
              <a:stCxn id="14" idx="2"/>
              <a:endCxn id="16" idx="0"/>
            </p:cNvCxnSpPr>
            <p:nvPr/>
          </p:nvCxnSpPr>
          <p:spPr>
            <a:xfrm>
              <a:off x="7093527" y="3345871"/>
              <a:ext cx="1201882" cy="519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368D99-4464-8D30-82B4-D1C14310334F}"/>
                </a:ext>
              </a:extLst>
            </p:cNvPr>
            <p:cNvSpPr txBox="1"/>
            <p:nvPr/>
          </p:nvSpPr>
          <p:spPr>
            <a:xfrm>
              <a:off x="6044046" y="3403897"/>
              <a:ext cx="446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7EBF1E6-C79D-26FD-679E-28E737CAD5F9}"/>
                </a:ext>
              </a:extLst>
            </p:cNvPr>
            <p:cNvSpPr txBox="1"/>
            <p:nvPr/>
          </p:nvSpPr>
          <p:spPr>
            <a:xfrm>
              <a:off x="7978489" y="3343710"/>
              <a:ext cx="446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n-IN" dirty="0"/>
            </a:p>
          </p:txBody>
        </p:sp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99CCAED-5AE2-5230-431B-4CD9994F37F9}"/>
              </a:ext>
            </a:extLst>
          </p:cNvPr>
          <p:cNvSpPr/>
          <p:nvPr/>
        </p:nvSpPr>
        <p:spPr>
          <a:xfrm>
            <a:off x="4135582" y="3429000"/>
            <a:ext cx="418965" cy="234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Plus Sign 21">
            <a:extLst>
              <a:ext uri="{FF2B5EF4-FFF2-40B4-BE49-F238E27FC236}">
                <a16:creationId xmlns:a16="http://schemas.microsoft.com/office/drawing/2014/main" id="{4DF1E9CE-0268-DF2C-CEEC-636E3E156AE4}"/>
              </a:ext>
            </a:extLst>
          </p:cNvPr>
          <p:cNvSpPr/>
          <p:nvPr/>
        </p:nvSpPr>
        <p:spPr>
          <a:xfrm>
            <a:off x="6764483" y="3395263"/>
            <a:ext cx="566340" cy="451467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025074B-2C98-9A46-0494-22C290ABEE0C}"/>
              </a:ext>
            </a:extLst>
          </p:cNvPr>
          <p:cNvGrpSpPr/>
          <p:nvPr/>
        </p:nvGrpSpPr>
        <p:grpSpPr>
          <a:xfrm>
            <a:off x="10006446" y="2845194"/>
            <a:ext cx="2185554" cy="1450758"/>
            <a:chOff x="5628409" y="2808954"/>
            <a:chExt cx="3415145" cy="1669527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649A5E5-6C7E-BF2F-A98E-933888FB30FB}"/>
                </a:ext>
              </a:extLst>
            </p:cNvPr>
            <p:cNvSpPr/>
            <p:nvPr/>
          </p:nvSpPr>
          <p:spPr>
            <a:xfrm>
              <a:off x="6096000" y="2808954"/>
              <a:ext cx="1995054" cy="5369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Hearrate</a:t>
              </a:r>
              <a:endParaRPr lang="en-IN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1590610-3083-F28C-0658-9DF9DF6E1C4B}"/>
                </a:ext>
              </a:extLst>
            </p:cNvPr>
            <p:cNvSpPr/>
            <p:nvPr/>
          </p:nvSpPr>
          <p:spPr>
            <a:xfrm>
              <a:off x="5628409" y="3865418"/>
              <a:ext cx="1496291" cy="61306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5E3F762-A7EE-19A3-FBCD-0C6B1B7E9F4C}"/>
                </a:ext>
              </a:extLst>
            </p:cNvPr>
            <p:cNvSpPr/>
            <p:nvPr/>
          </p:nvSpPr>
          <p:spPr>
            <a:xfrm>
              <a:off x="7547263" y="3865417"/>
              <a:ext cx="1496291" cy="61306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B680479-A24D-1132-EA7E-8A263BBE8070}"/>
                </a:ext>
              </a:extLst>
            </p:cNvPr>
            <p:cNvCxnSpPr>
              <a:stCxn id="24" idx="2"/>
              <a:endCxn id="25" idx="0"/>
            </p:cNvCxnSpPr>
            <p:nvPr/>
          </p:nvCxnSpPr>
          <p:spPr>
            <a:xfrm flipH="1">
              <a:off x="6376555" y="3345871"/>
              <a:ext cx="716972" cy="519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D1EDFE1-EA3B-1731-0446-A15D8FF7CEB1}"/>
                </a:ext>
              </a:extLst>
            </p:cNvPr>
            <p:cNvCxnSpPr>
              <a:cxnSpLocks/>
              <a:stCxn id="24" idx="2"/>
              <a:endCxn id="26" idx="0"/>
            </p:cNvCxnSpPr>
            <p:nvPr/>
          </p:nvCxnSpPr>
          <p:spPr>
            <a:xfrm>
              <a:off x="7093527" y="3345871"/>
              <a:ext cx="1201882" cy="519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0E528D-169C-FA29-1F9B-2C0D6923E26E}"/>
                </a:ext>
              </a:extLst>
            </p:cNvPr>
            <p:cNvSpPr txBox="1"/>
            <p:nvPr/>
          </p:nvSpPr>
          <p:spPr>
            <a:xfrm>
              <a:off x="6044046" y="3403897"/>
              <a:ext cx="446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BDD67F8-12DF-2BB9-E643-D6D6B7D53114}"/>
                </a:ext>
              </a:extLst>
            </p:cNvPr>
            <p:cNvSpPr txBox="1"/>
            <p:nvPr/>
          </p:nvSpPr>
          <p:spPr>
            <a:xfrm>
              <a:off x="7978489" y="3343710"/>
              <a:ext cx="446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n-IN" dirty="0"/>
            </a:p>
          </p:txBody>
        </p:sp>
      </p:grpSp>
      <p:sp>
        <p:nvSpPr>
          <p:cNvPr id="31" name="Plus Sign 30">
            <a:extLst>
              <a:ext uri="{FF2B5EF4-FFF2-40B4-BE49-F238E27FC236}">
                <a16:creationId xmlns:a16="http://schemas.microsoft.com/office/drawing/2014/main" id="{117841BC-FA75-00AB-ED48-01552E524B88}"/>
              </a:ext>
            </a:extLst>
          </p:cNvPr>
          <p:cNvSpPr/>
          <p:nvPr/>
        </p:nvSpPr>
        <p:spPr>
          <a:xfrm>
            <a:off x="9473822" y="3345782"/>
            <a:ext cx="566340" cy="451467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1A80A-9A86-1429-6E61-AB9CC847ED73}"/>
              </a:ext>
            </a:extLst>
          </p:cNvPr>
          <p:cNvSpPr txBox="1"/>
          <p:nvPr/>
        </p:nvSpPr>
        <p:spPr>
          <a:xfrm>
            <a:off x="602673" y="1963882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Works on learning rate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F69901-150A-2CBC-C4D4-F79B28A8D507}"/>
              </a:ext>
            </a:extLst>
          </p:cNvPr>
          <p:cNvSpPr txBox="1"/>
          <p:nvPr/>
        </p:nvSpPr>
        <p:spPr>
          <a:xfrm>
            <a:off x="1505879" y="5006987"/>
            <a:ext cx="1029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Equation = Average prediction + </a:t>
            </a:r>
            <a:r>
              <a:rPr lang="el-GR" dirty="0"/>
              <a:t>λ</a:t>
            </a:r>
            <a:r>
              <a:rPr lang="en-US" dirty="0"/>
              <a:t> * </a:t>
            </a:r>
            <a:r>
              <a:rPr lang="en-US" dirty="0" err="1"/>
              <a:t>ChestPain</a:t>
            </a:r>
            <a:r>
              <a:rPr lang="en-US" dirty="0"/>
              <a:t> </a:t>
            </a:r>
            <a:r>
              <a:rPr lang="en-US" b="1" dirty="0"/>
              <a:t>Tree</a:t>
            </a:r>
            <a:r>
              <a:rPr lang="en-US" dirty="0"/>
              <a:t> + </a:t>
            </a:r>
            <a:r>
              <a:rPr lang="el-GR" dirty="0"/>
              <a:t>λ</a:t>
            </a:r>
            <a:r>
              <a:rPr lang="en-US" dirty="0"/>
              <a:t> * Blood Sugar </a:t>
            </a:r>
            <a:r>
              <a:rPr lang="en-US" b="1" dirty="0"/>
              <a:t>Tree</a:t>
            </a:r>
            <a:r>
              <a:rPr lang="en-US" dirty="0"/>
              <a:t> + </a:t>
            </a:r>
            <a:r>
              <a:rPr lang="el-GR" dirty="0"/>
              <a:t>λ</a:t>
            </a:r>
            <a:r>
              <a:rPr lang="en-US" dirty="0"/>
              <a:t> * </a:t>
            </a:r>
            <a:r>
              <a:rPr lang="en-US" dirty="0" err="1"/>
              <a:t>HeartRate</a:t>
            </a:r>
            <a:r>
              <a:rPr lang="en-US" dirty="0"/>
              <a:t> </a:t>
            </a:r>
            <a:r>
              <a:rPr lang="en-US" b="1" dirty="0"/>
              <a:t>Tree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461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9F59-99AB-4B73-21DE-FB803A48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Interpretation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564AE-EE43-9556-4B2A-97DCEE1F453B}"/>
              </a:ext>
            </a:extLst>
          </p:cNvPr>
          <p:cNvSpPr txBox="1"/>
          <p:nvPr/>
        </p:nvSpPr>
        <p:spPr>
          <a:xfrm>
            <a:off x="810178" y="2177396"/>
            <a:ext cx="7865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is same for both regressor and classifier </a:t>
            </a:r>
          </a:p>
          <a:p>
            <a:endParaRPr lang="en-US" dirty="0"/>
          </a:p>
          <a:p>
            <a:r>
              <a:rPr lang="en-US" dirty="0"/>
              <a:t>Only change is in classifier , the output of each tree is computed differently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6A7981-3232-36A5-4BCE-46C432F37F56}"/>
              </a:ext>
            </a:extLst>
          </p:cNvPr>
          <p:cNvSpPr txBox="1"/>
          <p:nvPr/>
        </p:nvSpPr>
        <p:spPr>
          <a:xfrm>
            <a:off x="810178" y="34910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To calculate output at leaf = </a:t>
            </a:r>
            <a:r>
              <a:rPr lang="en-IN" dirty="0" err="1"/>
              <a:t>Σresiduals</a:t>
            </a:r>
            <a:r>
              <a:rPr lang="en-IN" dirty="0"/>
              <a:t> in the leaf /Σ(p1*p0)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C267DF-7AC2-6945-4C51-FC3A633C4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97" y="4923477"/>
            <a:ext cx="2606266" cy="6096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1DCAC3-4F31-B133-3DF4-A86BC3E6F3B9}"/>
              </a:ext>
            </a:extLst>
          </p:cNvPr>
          <p:cNvSpPr txBox="1"/>
          <p:nvPr/>
        </p:nvSpPr>
        <p:spPr>
          <a:xfrm>
            <a:off x="810178" y="4142772"/>
            <a:ext cx="10632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, once output is there, we take final output as Fm(x) = Model1 + Learning Rate * (Model2)</a:t>
            </a:r>
          </a:p>
          <a:p>
            <a:endParaRPr lang="en-US" dirty="0"/>
          </a:p>
          <a:p>
            <a:r>
              <a:rPr lang="en-US" dirty="0"/>
              <a:t>To convert the value into probability to find new residuals, we again transform it using sigmoid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214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6AB1-E6F0-BEE9-AC4D-B921AC24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998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DAAE-FC72-C52E-9886-153996DB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– VARIANCE TRADEOFF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64007-6C9B-58FE-6A9E-499CF7CD7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54" y="2234046"/>
            <a:ext cx="5485314" cy="324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CD5189-B56E-A49A-4D92-B5D1BC178BC2}"/>
              </a:ext>
            </a:extLst>
          </p:cNvPr>
          <p:cNvSpPr txBox="1"/>
          <p:nvPr/>
        </p:nvSpPr>
        <p:spPr>
          <a:xfrm>
            <a:off x="1200219" y="1737360"/>
            <a:ext cx="55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Sine Wave with Train , Test and Validation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951130-84A4-C50D-DCF0-3B2650E6A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901" y="2234046"/>
            <a:ext cx="5329945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7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AEE3F-D10F-30C1-5982-46BB4B0D0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BDBDC-D496-8FED-B1A8-5EDD4E0D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– VARIANCE TRADEOFF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7705E-2372-972E-712D-F7EF61335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54" y="2234046"/>
            <a:ext cx="5485314" cy="324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725E63-8965-1B85-77B9-1C0F1B2BF519}"/>
              </a:ext>
            </a:extLst>
          </p:cNvPr>
          <p:cNvSpPr txBox="1"/>
          <p:nvPr/>
        </p:nvSpPr>
        <p:spPr>
          <a:xfrm>
            <a:off x="1200219" y="1737360"/>
            <a:ext cx="55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Sine Wave with Train , Test and Validation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F32C29-4855-C68B-EE2E-948830473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855" y="2234046"/>
            <a:ext cx="5382197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2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86C5-ED46-BFDF-ACF5-EC9C9748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D0A04-076F-032D-E4F0-4515DC1F6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Bias Variance can be traded in every model, by choosing and optimizing the parameters</a:t>
            </a:r>
          </a:p>
          <a:p>
            <a:r>
              <a:rPr lang="en-US" dirty="0"/>
              <a:t>2. Every Model will have a different standing on Bias and Variance</a:t>
            </a:r>
          </a:p>
          <a:p>
            <a:r>
              <a:rPr lang="en-US" dirty="0"/>
              <a:t>Example: Linear Models will have High Bias and Low Variance , Tree Models will have High Variance Low Bias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62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F198-2008-7E4B-7778-D3739F7F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  <a:endParaRPr lang="en-IN" dirty="0"/>
          </a:p>
        </p:txBody>
      </p:sp>
      <p:pic>
        <p:nvPicPr>
          <p:cNvPr id="1026" name="Picture 2" descr="Bootstrapping - Machine Learning Quick Reference [Book]">
            <a:extLst>
              <a:ext uri="{FF2B5EF4-FFF2-40B4-BE49-F238E27FC236}">
                <a16:creationId xmlns:a16="http://schemas.microsoft.com/office/drawing/2014/main" id="{059F8E2A-EA87-2596-AC40-8F3980545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44425"/>
            <a:ext cx="50112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FAF81C-212D-619A-7E06-39C7516E19FE}"/>
              </a:ext>
            </a:extLst>
          </p:cNvPr>
          <p:cNvSpPr txBox="1"/>
          <p:nvPr/>
        </p:nvSpPr>
        <p:spPr>
          <a:xfrm>
            <a:off x="1118062" y="2995017"/>
            <a:ext cx="4305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Sampling with replacement</a:t>
            </a:r>
          </a:p>
          <a:p>
            <a:endParaRPr lang="en-US" dirty="0"/>
          </a:p>
          <a:p>
            <a:r>
              <a:rPr lang="en-US" dirty="0"/>
              <a:t>Here in the example, </a:t>
            </a:r>
          </a:p>
          <a:p>
            <a:r>
              <a:rPr lang="en-US" dirty="0"/>
              <a:t>H is randomly sampled into sample 1 and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727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FB651-03A4-FACD-4659-A9CBCDD2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Boosting?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31C870-8E56-D375-9F0D-A2EFF5B56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336" y="2274838"/>
            <a:ext cx="6149873" cy="3292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EB03FC-78DC-0C8F-B54F-ECD63D1BBC52}"/>
              </a:ext>
            </a:extLst>
          </p:cNvPr>
          <p:cNvSpPr txBox="1"/>
          <p:nvPr/>
        </p:nvSpPr>
        <p:spPr>
          <a:xfrm>
            <a:off x="924791" y="2274838"/>
            <a:ext cx="38342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Bagging</a:t>
            </a:r>
            <a:endParaRPr lang="en-US" dirty="0"/>
          </a:p>
          <a:p>
            <a:r>
              <a:rPr lang="en-US" b="0" i="0" dirty="0">
                <a:solidFill>
                  <a:srgbClr val="191919"/>
                </a:solidFill>
                <a:effectLst/>
              </a:rPr>
              <a:t>Bagging involves training multiple independent models on different subsets of the dataset and then combining their predictions to produce a final output</a:t>
            </a:r>
            <a:endParaRPr lang="en-US" dirty="0"/>
          </a:p>
          <a:p>
            <a:r>
              <a:rPr lang="en-US" b="1" i="1" dirty="0"/>
              <a:t>Bagging helps in reducing Variance</a:t>
            </a:r>
          </a:p>
          <a:p>
            <a:endParaRPr lang="en-US" dirty="0"/>
          </a:p>
          <a:p>
            <a:r>
              <a:rPr lang="en-US" b="1" dirty="0"/>
              <a:t>Boosting</a:t>
            </a:r>
          </a:p>
          <a:p>
            <a:r>
              <a:rPr lang="en-US" b="0" i="0" dirty="0">
                <a:solidFill>
                  <a:srgbClr val="191919"/>
                </a:solidFill>
                <a:effectLst/>
              </a:rPr>
              <a:t>Boosting is to train models sequentially, where each new model tries to correct the errors made by the previous models</a:t>
            </a:r>
            <a:endParaRPr lang="en-US" dirty="0"/>
          </a:p>
          <a:p>
            <a:r>
              <a:rPr lang="en-US" b="1" i="1" dirty="0"/>
              <a:t>Boosting helps in reducing Bias</a:t>
            </a:r>
            <a:endParaRPr lang="en-IN" b="1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DB1C6-ED59-D16C-1A9F-8257CD2CF362}"/>
              </a:ext>
            </a:extLst>
          </p:cNvPr>
          <p:cNvSpPr txBox="1"/>
          <p:nvPr/>
        </p:nvSpPr>
        <p:spPr>
          <a:xfrm>
            <a:off x="6096000" y="5566963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Source to read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A980-F328-6F16-759C-CE0613B6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 Boost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5F9D4-376E-D760-E4EA-C603960B0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589" y="2728961"/>
            <a:ext cx="3900747" cy="2726266"/>
          </a:xfrm>
        </p:spPr>
        <p:txBody>
          <a:bodyPr/>
          <a:lstStyle/>
          <a:p>
            <a:r>
              <a:rPr lang="en-US" dirty="0"/>
              <a:t>Algorithm was developed in 1996</a:t>
            </a:r>
          </a:p>
          <a:p>
            <a:r>
              <a:rPr lang="en-US" dirty="0"/>
              <a:t>Idea is to create multiple small weak learners ordered sequentially so that the final model is going to be a highly accurate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6" name="Picture 4" descr="Adaboost - an overview | ScienceDirect Topics">
            <a:extLst>
              <a:ext uri="{FF2B5EF4-FFF2-40B4-BE49-F238E27FC236}">
                <a16:creationId xmlns:a16="http://schemas.microsoft.com/office/drawing/2014/main" id="{3F31A3E3-B4B2-2081-2830-177A1CFBC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593398"/>
            <a:ext cx="42481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620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B1B2-01AA-6020-A19F-F8E1D52F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 Boost </a:t>
            </a:r>
            <a:r>
              <a:rPr lang="en-US" dirty="0" err="1"/>
              <a:t>Algotrithm</a:t>
            </a:r>
            <a:r>
              <a:rPr lang="en-US" dirty="0"/>
              <a:t> Interpretation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2DB197-DA02-8BC3-38DA-5D7D50D99DB9}"/>
              </a:ext>
            </a:extLst>
          </p:cNvPr>
          <p:cNvSpPr txBox="1"/>
          <p:nvPr/>
        </p:nvSpPr>
        <p:spPr>
          <a:xfrm>
            <a:off x="267056" y="1986537"/>
            <a:ext cx="511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42424"/>
                </a:solidFill>
                <a:effectLst/>
                <a:latin typeface="source-serif-pro"/>
              </a:rPr>
              <a:t>Stagewise Additive </a:t>
            </a:r>
            <a:r>
              <a:rPr lang="en-IN" b="1" i="0" dirty="0" err="1">
                <a:solidFill>
                  <a:srgbClr val="242424"/>
                </a:solidFill>
                <a:effectLst/>
                <a:latin typeface="source-serif-pro"/>
              </a:rPr>
              <a:t>Modeling</a:t>
            </a:r>
            <a:r>
              <a:rPr lang="en-IN" b="1" i="0" dirty="0">
                <a:solidFill>
                  <a:srgbClr val="242424"/>
                </a:solidFill>
                <a:effectLst/>
                <a:latin typeface="source-serif-pro"/>
              </a:rPr>
              <a:t> (SAMME)</a:t>
            </a:r>
            <a:endParaRPr lang="en-IN" b="1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D59E7F6-5AC9-EE7F-FAD8-5FE675E3D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112414"/>
              </p:ext>
            </p:extLst>
          </p:nvPr>
        </p:nvGraphicFramePr>
        <p:xfrm>
          <a:off x="100801" y="4225973"/>
          <a:ext cx="3807225" cy="196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726">
                  <a:extLst>
                    <a:ext uri="{9D8B030D-6E8A-4147-A177-3AD203B41FA5}">
                      <a16:colId xmlns:a16="http://schemas.microsoft.com/office/drawing/2014/main" val="939925814"/>
                    </a:ext>
                  </a:extLst>
                </a:gridCol>
                <a:gridCol w="626164">
                  <a:extLst>
                    <a:ext uri="{9D8B030D-6E8A-4147-A177-3AD203B41FA5}">
                      <a16:colId xmlns:a16="http://schemas.microsoft.com/office/drawing/2014/main" val="2456575981"/>
                    </a:ext>
                  </a:extLst>
                </a:gridCol>
                <a:gridCol w="761445">
                  <a:extLst>
                    <a:ext uri="{9D8B030D-6E8A-4147-A177-3AD203B41FA5}">
                      <a16:colId xmlns:a16="http://schemas.microsoft.com/office/drawing/2014/main" val="2359519578"/>
                    </a:ext>
                  </a:extLst>
                </a:gridCol>
                <a:gridCol w="761445">
                  <a:extLst>
                    <a:ext uri="{9D8B030D-6E8A-4147-A177-3AD203B41FA5}">
                      <a16:colId xmlns:a16="http://schemas.microsoft.com/office/drawing/2014/main" val="357248553"/>
                    </a:ext>
                  </a:extLst>
                </a:gridCol>
                <a:gridCol w="761445">
                  <a:extLst>
                    <a:ext uri="{9D8B030D-6E8A-4147-A177-3AD203B41FA5}">
                      <a16:colId xmlns:a16="http://schemas.microsoft.com/office/drawing/2014/main" val="1433418208"/>
                    </a:ext>
                  </a:extLst>
                </a:gridCol>
              </a:tblGrid>
              <a:tr h="595116">
                <a:tc>
                  <a:txBody>
                    <a:bodyPr/>
                    <a:lstStyle/>
                    <a:p>
                      <a:r>
                        <a:rPr lang="en-US" sz="1050" dirty="0"/>
                        <a:t>CHESTPAIN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BLOOD SUGAR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Hearrate</a:t>
                      </a:r>
                      <a:r>
                        <a:rPr lang="en-US" sz="1050" dirty="0"/>
                        <a:t> &gt;150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Heart Disease</a:t>
                      </a:r>
                      <a:endParaRPr lang="en-IN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Sample weight</a:t>
                      </a:r>
                      <a:endParaRPr lang="en-IN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04179"/>
                  </a:ext>
                </a:extLst>
              </a:tr>
              <a:tr h="25505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688185"/>
                  </a:ext>
                </a:extLst>
              </a:tr>
              <a:tr h="25505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920001"/>
                  </a:ext>
                </a:extLst>
              </a:tr>
              <a:tr h="25505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965015"/>
                  </a:ext>
                </a:extLst>
              </a:tr>
              <a:tr h="25505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442797"/>
                  </a:ext>
                </a:extLst>
              </a:tr>
              <a:tr h="25505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600708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035BD388-328A-C45B-103E-8EE5FFF259FE}"/>
              </a:ext>
            </a:extLst>
          </p:cNvPr>
          <p:cNvGrpSpPr/>
          <p:nvPr/>
        </p:nvGrpSpPr>
        <p:grpSpPr>
          <a:xfrm>
            <a:off x="4516583" y="4374568"/>
            <a:ext cx="2185554" cy="1450758"/>
            <a:chOff x="5628409" y="2808954"/>
            <a:chExt cx="3415145" cy="166952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24C7AC8-2320-1BA1-68FE-1437CB539540}"/>
                </a:ext>
              </a:extLst>
            </p:cNvPr>
            <p:cNvSpPr/>
            <p:nvPr/>
          </p:nvSpPr>
          <p:spPr>
            <a:xfrm>
              <a:off x="6096000" y="2808954"/>
              <a:ext cx="1995054" cy="5369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Chest Pain</a:t>
              </a:r>
              <a:endParaRPr lang="en-IN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C2C17B4-8E5F-4EE2-086A-0226A0CBCDC5}"/>
                </a:ext>
              </a:extLst>
            </p:cNvPr>
            <p:cNvSpPr/>
            <p:nvPr/>
          </p:nvSpPr>
          <p:spPr>
            <a:xfrm>
              <a:off x="5628409" y="3865418"/>
              <a:ext cx="1496291" cy="61306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6666F0A-D10A-C31E-6A41-ABF43D68BFC5}"/>
                </a:ext>
              </a:extLst>
            </p:cNvPr>
            <p:cNvSpPr/>
            <p:nvPr/>
          </p:nvSpPr>
          <p:spPr>
            <a:xfrm>
              <a:off x="7547263" y="3865417"/>
              <a:ext cx="1496291" cy="61306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60BED9A-51C6-6E2A-8176-326A0B846DC2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 flipH="1">
              <a:off x="6376555" y="3345871"/>
              <a:ext cx="716972" cy="519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311E92E-7256-1A42-E872-F8B2DB100243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7093527" y="3345871"/>
              <a:ext cx="1201882" cy="519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1B1568-4C15-066A-264B-B81F76DD353D}"/>
                </a:ext>
              </a:extLst>
            </p:cNvPr>
            <p:cNvSpPr txBox="1"/>
            <p:nvPr/>
          </p:nvSpPr>
          <p:spPr>
            <a:xfrm>
              <a:off x="6044046" y="3403897"/>
              <a:ext cx="446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164D9E-CCB1-173A-35AC-128BF5041FEC}"/>
                </a:ext>
              </a:extLst>
            </p:cNvPr>
            <p:cNvSpPr txBox="1"/>
            <p:nvPr/>
          </p:nvSpPr>
          <p:spPr>
            <a:xfrm>
              <a:off x="7978489" y="3343710"/>
              <a:ext cx="446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n-IN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1481AEB-051B-CB54-D21C-508DC8B8462E}"/>
              </a:ext>
            </a:extLst>
          </p:cNvPr>
          <p:cNvGrpSpPr/>
          <p:nvPr/>
        </p:nvGrpSpPr>
        <p:grpSpPr>
          <a:xfrm>
            <a:off x="7347193" y="4374568"/>
            <a:ext cx="2185554" cy="1450758"/>
            <a:chOff x="5628409" y="2808954"/>
            <a:chExt cx="3415145" cy="1669527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05CF010-6AD5-9499-2219-AC75C878EE8D}"/>
                </a:ext>
              </a:extLst>
            </p:cNvPr>
            <p:cNvSpPr/>
            <p:nvPr/>
          </p:nvSpPr>
          <p:spPr>
            <a:xfrm>
              <a:off x="6096000" y="2808954"/>
              <a:ext cx="1995054" cy="5369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Hearrate</a:t>
              </a:r>
              <a:endParaRPr lang="en-IN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71F20C6-B87F-8DD8-F2DF-3474E9C2C833}"/>
                </a:ext>
              </a:extLst>
            </p:cNvPr>
            <p:cNvSpPr/>
            <p:nvPr/>
          </p:nvSpPr>
          <p:spPr>
            <a:xfrm>
              <a:off x="5628409" y="3865418"/>
              <a:ext cx="1496291" cy="61306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96BC2D8-2D2A-A148-C239-541DBCB701C8}"/>
                </a:ext>
              </a:extLst>
            </p:cNvPr>
            <p:cNvSpPr/>
            <p:nvPr/>
          </p:nvSpPr>
          <p:spPr>
            <a:xfrm>
              <a:off x="7547263" y="3865417"/>
              <a:ext cx="1496291" cy="61306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B59542B-41A1-31FF-B89A-7F09C95CF252}"/>
                </a:ext>
              </a:extLst>
            </p:cNvPr>
            <p:cNvCxnSpPr>
              <a:stCxn id="29" idx="2"/>
              <a:endCxn id="30" idx="0"/>
            </p:cNvCxnSpPr>
            <p:nvPr/>
          </p:nvCxnSpPr>
          <p:spPr>
            <a:xfrm flipH="1">
              <a:off x="6376555" y="3345871"/>
              <a:ext cx="716972" cy="519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19F6DF1-8F8D-0FE2-69C4-9FF97DF5E1A9}"/>
                </a:ext>
              </a:extLst>
            </p:cNvPr>
            <p:cNvCxnSpPr>
              <a:cxnSpLocks/>
              <a:stCxn id="29" idx="2"/>
              <a:endCxn id="31" idx="0"/>
            </p:cNvCxnSpPr>
            <p:nvPr/>
          </p:nvCxnSpPr>
          <p:spPr>
            <a:xfrm>
              <a:off x="7093527" y="3345871"/>
              <a:ext cx="1201882" cy="519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379CFEA-FD68-CBE3-6F4A-EA3466586D3F}"/>
                </a:ext>
              </a:extLst>
            </p:cNvPr>
            <p:cNvSpPr txBox="1"/>
            <p:nvPr/>
          </p:nvSpPr>
          <p:spPr>
            <a:xfrm>
              <a:off x="6044046" y="3403897"/>
              <a:ext cx="446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01E352-65F4-04AD-632C-88B4DDADAFAA}"/>
                </a:ext>
              </a:extLst>
            </p:cNvPr>
            <p:cNvSpPr txBox="1"/>
            <p:nvPr/>
          </p:nvSpPr>
          <p:spPr>
            <a:xfrm>
              <a:off x="7978489" y="3343710"/>
              <a:ext cx="446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n-IN" dirty="0"/>
            </a:p>
          </p:txBody>
        </p: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98FB6B20-7503-49FA-F588-7AF63F0D2428}"/>
              </a:ext>
            </a:extLst>
          </p:cNvPr>
          <p:cNvSpPr/>
          <p:nvPr/>
        </p:nvSpPr>
        <p:spPr>
          <a:xfrm>
            <a:off x="4073236" y="4925289"/>
            <a:ext cx="418965" cy="234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0692A7C-D8F7-A637-04F4-FFD72C63040F}"/>
              </a:ext>
            </a:extLst>
          </p:cNvPr>
          <p:cNvGrpSpPr/>
          <p:nvPr/>
        </p:nvGrpSpPr>
        <p:grpSpPr>
          <a:xfrm>
            <a:off x="9944100" y="4341483"/>
            <a:ext cx="2185554" cy="1450758"/>
            <a:chOff x="5628409" y="2808954"/>
            <a:chExt cx="3415145" cy="1669527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B573CBC9-1ADD-8B55-A430-0E6E3784C95D}"/>
                </a:ext>
              </a:extLst>
            </p:cNvPr>
            <p:cNvSpPr/>
            <p:nvPr/>
          </p:nvSpPr>
          <p:spPr>
            <a:xfrm>
              <a:off x="6096000" y="2808954"/>
              <a:ext cx="1995054" cy="5369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Bsugar</a:t>
              </a:r>
              <a:endParaRPr lang="en-IN" dirty="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B5B73E2-C330-D085-66CB-04F90494C8F1}"/>
                </a:ext>
              </a:extLst>
            </p:cNvPr>
            <p:cNvSpPr/>
            <p:nvPr/>
          </p:nvSpPr>
          <p:spPr>
            <a:xfrm>
              <a:off x="5628409" y="3865418"/>
              <a:ext cx="1496291" cy="61306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BD54BD1-3CA7-B5E0-0BCF-2E6578281C74}"/>
                </a:ext>
              </a:extLst>
            </p:cNvPr>
            <p:cNvSpPr/>
            <p:nvPr/>
          </p:nvSpPr>
          <p:spPr>
            <a:xfrm>
              <a:off x="7547263" y="3865417"/>
              <a:ext cx="1496291" cy="61306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A6BF3F4-5DC4-86EB-6AF1-C7CD2B225F80}"/>
                </a:ext>
              </a:extLst>
            </p:cNvPr>
            <p:cNvCxnSpPr>
              <a:stCxn id="40" idx="2"/>
              <a:endCxn id="41" idx="0"/>
            </p:cNvCxnSpPr>
            <p:nvPr/>
          </p:nvCxnSpPr>
          <p:spPr>
            <a:xfrm flipH="1">
              <a:off x="6376555" y="3345871"/>
              <a:ext cx="716972" cy="519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4DE9D46-D478-FA37-43D7-19BFFBF42BCB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>
              <a:off x="7093527" y="3345871"/>
              <a:ext cx="1201882" cy="519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ABE0C4-CAF8-F7A7-5286-95AE4D4120A1}"/>
                </a:ext>
              </a:extLst>
            </p:cNvPr>
            <p:cNvSpPr txBox="1"/>
            <p:nvPr/>
          </p:nvSpPr>
          <p:spPr>
            <a:xfrm>
              <a:off x="6044046" y="3403897"/>
              <a:ext cx="446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CD8A9BB-4A66-B131-C252-FFBACB716030}"/>
                </a:ext>
              </a:extLst>
            </p:cNvPr>
            <p:cNvSpPr txBox="1"/>
            <p:nvPr/>
          </p:nvSpPr>
          <p:spPr>
            <a:xfrm>
              <a:off x="7978489" y="3343710"/>
              <a:ext cx="446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n-IN" dirty="0"/>
            </a:p>
          </p:txBody>
        </p:sp>
      </p:grp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A0840F00-8397-8301-8C79-3EA4F38BB71F}"/>
              </a:ext>
            </a:extLst>
          </p:cNvPr>
          <p:cNvSpPr/>
          <p:nvPr/>
        </p:nvSpPr>
        <p:spPr>
          <a:xfrm>
            <a:off x="6833246" y="4931587"/>
            <a:ext cx="418965" cy="234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4B3BD752-3A91-948B-3A61-0E16BBDDC527}"/>
              </a:ext>
            </a:extLst>
          </p:cNvPr>
          <p:cNvSpPr/>
          <p:nvPr/>
        </p:nvSpPr>
        <p:spPr>
          <a:xfrm>
            <a:off x="9511266" y="4904708"/>
            <a:ext cx="418965" cy="234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EB2CA4-A4F3-2111-E1CE-ABA9FBAF8932}"/>
              </a:ext>
            </a:extLst>
          </p:cNvPr>
          <p:cNvSpPr txBox="1"/>
          <p:nvPr/>
        </p:nvSpPr>
        <p:spPr>
          <a:xfrm>
            <a:off x="7819168" y="2614978"/>
            <a:ext cx="3196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Tries to give maximum weightage to the samples that have high residual errors in each iteration</a:t>
            </a:r>
            <a:endParaRPr lang="en-IN" dirty="0"/>
          </a:p>
        </p:txBody>
      </p:sp>
      <p:sp>
        <p:nvSpPr>
          <p:cNvPr id="52" name="Arrow: Curved Down 51">
            <a:extLst>
              <a:ext uri="{FF2B5EF4-FFF2-40B4-BE49-F238E27FC236}">
                <a16:creationId xmlns:a16="http://schemas.microsoft.com/office/drawing/2014/main" id="{9DA5964D-32FD-B043-4AB4-034FA81414FA}"/>
              </a:ext>
            </a:extLst>
          </p:cNvPr>
          <p:cNvSpPr/>
          <p:nvPr/>
        </p:nvSpPr>
        <p:spPr>
          <a:xfrm flipH="1">
            <a:off x="3086361" y="2596739"/>
            <a:ext cx="3890914" cy="1582379"/>
          </a:xfrm>
          <a:prstGeom prst="curvedDownArrow">
            <a:avLst>
              <a:gd name="adj1" fmla="val 2574"/>
              <a:gd name="adj2" fmla="val 27685"/>
              <a:gd name="adj3" fmla="val 2832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02EE57-D8C9-D55A-E09A-E2810364053B}"/>
              </a:ext>
            </a:extLst>
          </p:cNvPr>
          <p:cNvSpPr txBox="1"/>
          <p:nvPr/>
        </p:nvSpPr>
        <p:spPr>
          <a:xfrm>
            <a:off x="3990111" y="2878694"/>
            <a:ext cx="2233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Revise the sample weight for next tree 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AC134B-E186-2AF9-96C4-DBF49041916E}"/>
              </a:ext>
            </a:extLst>
          </p:cNvPr>
          <p:cNvSpPr txBox="1"/>
          <p:nvPr/>
        </p:nvSpPr>
        <p:spPr>
          <a:xfrm>
            <a:off x="6306479" y="4341483"/>
            <a:ext cx="120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Residuals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6AA49F-A7DE-7501-A2D7-62802FB34168}"/>
              </a:ext>
            </a:extLst>
          </p:cNvPr>
          <p:cNvSpPr txBox="1"/>
          <p:nvPr/>
        </p:nvSpPr>
        <p:spPr>
          <a:xfrm>
            <a:off x="9001738" y="4397088"/>
            <a:ext cx="120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126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00799-6D42-D3F5-9020-D73288D9F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578F0-F34D-79DE-E10D-DEAC2ABB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 Boost Algorithm Interpretation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09DA3-0654-BCBC-384E-466A24A8E757}"/>
              </a:ext>
            </a:extLst>
          </p:cNvPr>
          <p:cNvSpPr txBox="1"/>
          <p:nvPr/>
        </p:nvSpPr>
        <p:spPr>
          <a:xfrm>
            <a:off x="3788526" y="2822908"/>
            <a:ext cx="40524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Classifier</a:t>
            </a:r>
          </a:p>
          <a:p>
            <a:r>
              <a:rPr lang="en-US" dirty="0"/>
              <a:t>Classifier uses GINI and Entropy. Normally GINI is used</a:t>
            </a:r>
          </a:p>
          <a:p>
            <a:endParaRPr lang="en-US" dirty="0"/>
          </a:p>
          <a:p>
            <a:r>
              <a:rPr lang="en-US" b="1" dirty="0"/>
              <a:t>Regressor</a:t>
            </a:r>
          </a:p>
          <a:p>
            <a:r>
              <a:rPr lang="en-US" dirty="0"/>
              <a:t>Regressor uses MSE, RMSE, MAE. Normally MSE is used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AC19A3-FA24-0D81-E31C-2C78385A5EB6}"/>
              </a:ext>
            </a:extLst>
          </p:cNvPr>
          <p:cNvSpPr txBox="1"/>
          <p:nvPr/>
        </p:nvSpPr>
        <p:spPr>
          <a:xfrm>
            <a:off x="3638897" y="2018799"/>
            <a:ext cx="346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Loss Functions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124B2-EFB9-9C53-BF7B-660D70893281}"/>
              </a:ext>
            </a:extLst>
          </p:cNvPr>
          <p:cNvSpPr txBox="1"/>
          <p:nvPr/>
        </p:nvSpPr>
        <p:spPr>
          <a:xfrm>
            <a:off x="7328363" y="1999519"/>
            <a:ext cx="346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Performance Metrics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835A32-7981-E527-06FA-74A56AC0C8B3}"/>
              </a:ext>
            </a:extLst>
          </p:cNvPr>
          <p:cNvSpPr txBox="1"/>
          <p:nvPr/>
        </p:nvSpPr>
        <p:spPr>
          <a:xfrm>
            <a:off x="7328363" y="2961407"/>
            <a:ext cx="40524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Classifier</a:t>
            </a:r>
          </a:p>
          <a:p>
            <a:r>
              <a:rPr lang="en-US" dirty="0"/>
              <a:t>Precision, Recall, F1 Score, ROC-AUC, ROC-PR</a:t>
            </a:r>
          </a:p>
          <a:p>
            <a:endParaRPr lang="en-US" dirty="0"/>
          </a:p>
          <a:p>
            <a:r>
              <a:rPr lang="en-US" b="1" dirty="0"/>
              <a:t>Regressor</a:t>
            </a:r>
          </a:p>
          <a:p>
            <a:r>
              <a:rPr lang="en-US" dirty="0"/>
              <a:t>MSE, RMSE, MAE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D799EA-2305-0901-730B-9ED399D81294}"/>
              </a:ext>
            </a:extLst>
          </p:cNvPr>
          <p:cNvCxnSpPr/>
          <p:nvPr/>
        </p:nvCxnSpPr>
        <p:spPr>
          <a:xfrm>
            <a:off x="7200900" y="1999519"/>
            <a:ext cx="0" cy="396486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20C16D-A7BF-EC26-ABD8-E18438DF123C}"/>
              </a:ext>
            </a:extLst>
          </p:cNvPr>
          <p:cNvCxnSpPr/>
          <p:nvPr/>
        </p:nvCxnSpPr>
        <p:spPr>
          <a:xfrm>
            <a:off x="3560618" y="1999518"/>
            <a:ext cx="0" cy="396486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454A57-B1F7-6221-D530-48EC4325B28E}"/>
              </a:ext>
            </a:extLst>
          </p:cNvPr>
          <p:cNvSpPr txBox="1"/>
          <p:nvPr/>
        </p:nvSpPr>
        <p:spPr>
          <a:xfrm>
            <a:off x="615229" y="3094145"/>
            <a:ext cx="255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Performance of Stump (weightage of stump)</a:t>
            </a:r>
            <a:endParaRPr lang="en-IN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A2345B-B05D-43F7-53E4-30DADFC10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88" y="3898254"/>
            <a:ext cx="2179509" cy="63251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D715D76-6F2C-1050-9440-ACC66000E7DD}"/>
              </a:ext>
            </a:extLst>
          </p:cNvPr>
          <p:cNvGrpSpPr/>
          <p:nvPr/>
        </p:nvGrpSpPr>
        <p:grpSpPr>
          <a:xfrm>
            <a:off x="1098063" y="4618645"/>
            <a:ext cx="2065664" cy="369332"/>
            <a:chOff x="1262152" y="3543299"/>
            <a:chExt cx="2065664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05195A-A790-6717-6240-F07700037C39}"/>
                </a:ext>
              </a:extLst>
            </p:cNvPr>
            <p:cNvSpPr txBox="1"/>
            <p:nvPr/>
          </p:nvSpPr>
          <p:spPr>
            <a:xfrm>
              <a:off x="1391553" y="3543299"/>
              <a:ext cx="1936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is total error</a:t>
              </a:r>
              <a:endParaRPr lang="en-IN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490CA0E-4B7E-DD2F-0DFD-9FDE1EA1E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2152" y="3644138"/>
              <a:ext cx="167655" cy="167655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FF0226D-1EA7-6444-46AC-6C870A96AEBF}"/>
              </a:ext>
            </a:extLst>
          </p:cNvPr>
          <p:cNvSpPr txBox="1"/>
          <p:nvPr/>
        </p:nvSpPr>
        <p:spPr>
          <a:xfrm>
            <a:off x="575599" y="1954087"/>
            <a:ext cx="2383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Error </a:t>
            </a:r>
            <a:r>
              <a:rPr lang="en-US" dirty="0"/>
              <a:t> Sum of weights of misclassified records</a:t>
            </a:r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830222C-C2C5-9668-C090-4E8372298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67" y="5405992"/>
            <a:ext cx="2872989" cy="5791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9395F19-ABE1-3C80-C2A5-E8E8599B2E11}"/>
              </a:ext>
            </a:extLst>
          </p:cNvPr>
          <p:cNvSpPr txBox="1"/>
          <p:nvPr/>
        </p:nvSpPr>
        <p:spPr>
          <a:xfrm>
            <a:off x="575599" y="4987977"/>
            <a:ext cx="285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Calculate New weights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262244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307</TotalTime>
  <Words>559</Words>
  <Application>Microsoft Office PowerPoint</Application>
  <PresentationFormat>Widescreen</PresentationFormat>
  <Paragraphs>146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source-serif-pro</vt:lpstr>
      <vt:lpstr>Retrospect</vt:lpstr>
      <vt:lpstr>ML Training Session - 5</vt:lpstr>
      <vt:lpstr>BIAS – VARIANCE TRADEOFF</vt:lpstr>
      <vt:lpstr>BIAS – VARIANCE TRADEOFF</vt:lpstr>
      <vt:lpstr>Inference</vt:lpstr>
      <vt:lpstr>Bootstrapping</vt:lpstr>
      <vt:lpstr>What is Boosting?</vt:lpstr>
      <vt:lpstr>ADA Boost Algorithm</vt:lpstr>
      <vt:lpstr>ADA Boost Algotrithm Interpretation</vt:lpstr>
      <vt:lpstr>ADA Boost Algorithm Interpretation</vt:lpstr>
      <vt:lpstr>Gradient Boosting Algorithm</vt:lpstr>
      <vt:lpstr>Gradient Boosting Algorithm Interpretation</vt:lpstr>
      <vt:lpstr>Gradient Boosting Interpretation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vamsikrishna.sahini@outlook.com</dc:creator>
  <cp:lastModifiedBy>vamsikrishna.sahini@outlook.com</cp:lastModifiedBy>
  <cp:revision>23</cp:revision>
  <dcterms:created xsi:type="dcterms:W3CDTF">2025-01-31T03:42:38Z</dcterms:created>
  <dcterms:modified xsi:type="dcterms:W3CDTF">2025-01-31T08:50:11Z</dcterms:modified>
</cp:coreProperties>
</file>