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2/5/2025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2/5/2025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2/5/2025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medium.com/@prathameshsonawane/xgboost-how-does-this-work-e1cae7c5b6c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python/python_api.html#xgboost.XGBRegressor" TargetMode="External"/><Relationship Id="rId2" Type="http://schemas.openxmlformats.org/officeDocument/2006/relationships/hyperlink" Target="https://xgboost.readthedocs.io/en/latest/python/python_api.html#xgboost.XGBClassifi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Training Session-7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823-32EE-618C-DA56-49F47E6D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0D85-FA08-7036-9862-9EBCC181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different from Gradient Boosting</a:t>
            </a:r>
          </a:p>
          <a:p>
            <a:pPr lvl="1"/>
            <a:r>
              <a:rPr lang="en-US" dirty="0"/>
              <a:t>Regularization can be done while splitting trees</a:t>
            </a:r>
          </a:p>
          <a:p>
            <a:pPr lvl="1"/>
            <a:r>
              <a:rPr lang="en-US" dirty="0"/>
              <a:t>Cost complexity Pruning and gamma </a:t>
            </a:r>
          </a:p>
          <a:p>
            <a:pPr lvl="1"/>
            <a:r>
              <a:rPr lang="en-US" dirty="0"/>
              <a:t>Approximate greedy algorithm</a:t>
            </a:r>
          </a:p>
          <a:p>
            <a:pPr lvl="1"/>
            <a:r>
              <a:rPr lang="en-US" dirty="0"/>
              <a:t>Weighted Quantile Binning</a:t>
            </a:r>
          </a:p>
          <a:p>
            <a:pPr lvl="1"/>
            <a:r>
              <a:rPr lang="en-US" dirty="0"/>
              <a:t>Sparsity Split for missing values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1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7564-0730-278C-0046-D79D68A8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Algorithm</a:t>
            </a:r>
            <a:endParaRPr lang="en-IN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EAD0CD7-DA25-D2C1-EF38-70ED3B608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59272"/>
              </p:ext>
            </p:extLst>
          </p:nvPr>
        </p:nvGraphicFramePr>
        <p:xfrm>
          <a:off x="1253538" y="2661402"/>
          <a:ext cx="2898098" cy="186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96">
                  <a:extLst>
                    <a:ext uri="{9D8B030D-6E8A-4147-A177-3AD203B41FA5}">
                      <a16:colId xmlns:a16="http://schemas.microsoft.com/office/drawing/2014/main" val="939925814"/>
                    </a:ext>
                  </a:extLst>
                </a:gridCol>
                <a:gridCol w="476642">
                  <a:extLst>
                    <a:ext uri="{9D8B030D-6E8A-4147-A177-3AD203B41FA5}">
                      <a16:colId xmlns:a16="http://schemas.microsoft.com/office/drawing/2014/main" val="2456575981"/>
                    </a:ext>
                  </a:extLst>
                </a:gridCol>
                <a:gridCol w="579620">
                  <a:extLst>
                    <a:ext uri="{9D8B030D-6E8A-4147-A177-3AD203B41FA5}">
                      <a16:colId xmlns:a16="http://schemas.microsoft.com/office/drawing/2014/main" val="2359519578"/>
                    </a:ext>
                  </a:extLst>
                </a:gridCol>
                <a:gridCol w="579620">
                  <a:extLst>
                    <a:ext uri="{9D8B030D-6E8A-4147-A177-3AD203B41FA5}">
                      <a16:colId xmlns:a16="http://schemas.microsoft.com/office/drawing/2014/main" val="357248553"/>
                    </a:ext>
                  </a:extLst>
                </a:gridCol>
                <a:gridCol w="579620">
                  <a:extLst>
                    <a:ext uri="{9D8B030D-6E8A-4147-A177-3AD203B41FA5}">
                      <a16:colId xmlns:a16="http://schemas.microsoft.com/office/drawing/2014/main" val="1433418208"/>
                    </a:ext>
                  </a:extLst>
                </a:gridCol>
              </a:tblGrid>
              <a:tr h="592895">
                <a:tc>
                  <a:txBody>
                    <a:bodyPr/>
                    <a:lstStyle/>
                    <a:p>
                      <a:r>
                        <a:rPr lang="en-US" sz="800" dirty="0"/>
                        <a:t>CHESTPAIN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BLOOD SUGAR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Hearrate</a:t>
                      </a:r>
                      <a:r>
                        <a:rPr lang="en-US" sz="800" dirty="0"/>
                        <a:t> &gt;150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Heart Disease</a:t>
                      </a:r>
                      <a:endParaRPr lang="en-IN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Average Prediction</a:t>
                      </a:r>
                      <a:endParaRPr lang="en-IN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4179"/>
                  </a:ext>
                </a:extLst>
              </a:tr>
              <a:tr h="254098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688185"/>
                  </a:ext>
                </a:extLst>
              </a:tr>
              <a:tr h="254098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20001"/>
                  </a:ext>
                </a:extLst>
              </a:tr>
              <a:tr h="254098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65015"/>
                  </a:ext>
                </a:extLst>
              </a:tr>
              <a:tr h="254098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42797"/>
                  </a:ext>
                </a:extLst>
              </a:tr>
              <a:tr h="254098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00708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24B1C01-1943-E01A-E70C-AD5B407FE7F5}"/>
              </a:ext>
            </a:extLst>
          </p:cNvPr>
          <p:cNvGrpSpPr/>
          <p:nvPr/>
        </p:nvGrpSpPr>
        <p:grpSpPr>
          <a:xfrm>
            <a:off x="4662097" y="2878281"/>
            <a:ext cx="1969932" cy="1239838"/>
            <a:chOff x="4578929" y="2878280"/>
            <a:chExt cx="2185553" cy="1450759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49397C7-A933-42D8-2657-32733C78AB54}"/>
                </a:ext>
              </a:extLst>
            </p:cNvPr>
            <p:cNvSpPr/>
            <p:nvPr/>
          </p:nvSpPr>
          <p:spPr>
            <a:xfrm>
              <a:off x="4878168" y="2878280"/>
              <a:ext cx="1276753" cy="4665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Chest Pain</a:t>
              </a:r>
              <a:endParaRPr lang="en-IN" sz="90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7B752C-2CB3-8C15-5E7A-23AAB6285CC8}"/>
                </a:ext>
              </a:extLst>
            </p:cNvPr>
            <p:cNvSpPr/>
            <p:nvPr/>
          </p:nvSpPr>
          <p:spPr>
            <a:xfrm>
              <a:off x="4578929" y="3796310"/>
              <a:ext cx="957565" cy="5327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16934AC-FF37-DEA3-1FD3-7E969C80FBA8}"/>
                </a:ext>
              </a:extLst>
            </p:cNvPr>
            <p:cNvSpPr/>
            <p:nvPr/>
          </p:nvSpPr>
          <p:spPr>
            <a:xfrm>
              <a:off x="5806917" y="3796308"/>
              <a:ext cx="957565" cy="5327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8191B8-CA14-779A-ADD0-0A2CDF584A24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flipH="1">
              <a:off x="5057711" y="3344840"/>
              <a:ext cx="458833" cy="451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FF5ED2-D93A-63E0-3FA8-FB57C839835E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>
              <a:off x="5516544" y="3344840"/>
              <a:ext cx="769156" cy="451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0A13A0-7FB6-854D-B7BE-342E082FD433}"/>
                </a:ext>
              </a:extLst>
            </p:cNvPr>
            <p:cNvSpPr txBox="1"/>
            <p:nvPr/>
          </p:nvSpPr>
          <p:spPr>
            <a:xfrm>
              <a:off x="4844919" y="3395264"/>
              <a:ext cx="285940" cy="320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107130-CBA7-EBD9-E2A2-827E9F329B25}"/>
                </a:ext>
              </a:extLst>
            </p:cNvPr>
            <p:cNvSpPr txBox="1"/>
            <p:nvPr/>
          </p:nvSpPr>
          <p:spPr>
            <a:xfrm>
              <a:off x="6082879" y="3342962"/>
              <a:ext cx="285940" cy="320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C5F214-2FAE-2313-0D47-B82884CEA44C}"/>
              </a:ext>
            </a:extLst>
          </p:cNvPr>
          <p:cNvGrpSpPr/>
          <p:nvPr/>
        </p:nvGrpSpPr>
        <p:grpSpPr>
          <a:xfrm>
            <a:off x="7492707" y="2878281"/>
            <a:ext cx="1898548" cy="1239836"/>
            <a:chOff x="7409539" y="2878280"/>
            <a:chExt cx="2185553" cy="145075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0CD0DB3-00F5-10EA-DD9D-ABF135E0E2FC}"/>
                </a:ext>
              </a:extLst>
            </p:cNvPr>
            <p:cNvSpPr/>
            <p:nvPr/>
          </p:nvSpPr>
          <p:spPr>
            <a:xfrm>
              <a:off x="7708778" y="2878280"/>
              <a:ext cx="1276753" cy="4665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Blood Sugar</a:t>
              </a:r>
              <a:endParaRPr lang="en-IN" sz="900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5A02585-00E8-45C2-5306-267BB29EF754}"/>
                </a:ext>
              </a:extLst>
            </p:cNvPr>
            <p:cNvSpPr/>
            <p:nvPr/>
          </p:nvSpPr>
          <p:spPr>
            <a:xfrm>
              <a:off x="7409539" y="3796310"/>
              <a:ext cx="957565" cy="5327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E7796ED-CDDF-954C-7E05-A908028DD332}"/>
                </a:ext>
              </a:extLst>
            </p:cNvPr>
            <p:cNvSpPr/>
            <p:nvPr/>
          </p:nvSpPr>
          <p:spPr>
            <a:xfrm>
              <a:off x="8637527" y="3796308"/>
              <a:ext cx="957565" cy="5327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A6878B-B24A-3C0E-50A9-4041EBD8CDDE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 flipH="1">
              <a:off x="7888321" y="3344840"/>
              <a:ext cx="458833" cy="451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F185C8F-1997-786C-D316-7AF2871B02B2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8347154" y="3344840"/>
              <a:ext cx="769156" cy="451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BD7366-B444-74AC-3D2E-7DA1A000C15E}"/>
                </a:ext>
              </a:extLst>
            </p:cNvPr>
            <p:cNvSpPr txBox="1"/>
            <p:nvPr/>
          </p:nvSpPr>
          <p:spPr>
            <a:xfrm>
              <a:off x="7675529" y="3395264"/>
              <a:ext cx="285940" cy="320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A26EEC-979C-8274-EDC9-9B8B0F2873E3}"/>
                </a:ext>
              </a:extLst>
            </p:cNvPr>
            <p:cNvSpPr txBox="1"/>
            <p:nvPr/>
          </p:nvSpPr>
          <p:spPr>
            <a:xfrm>
              <a:off x="8913489" y="3342962"/>
              <a:ext cx="285940" cy="320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DB2CF6D-1972-6613-68CF-85ED3BF7A6B1}"/>
              </a:ext>
            </a:extLst>
          </p:cNvPr>
          <p:cNvSpPr/>
          <p:nvPr/>
        </p:nvSpPr>
        <p:spPr>
          <a:xfrm>
            <a:off x="4218749" y="3429000"/>
            <a:ext cx="418965" cy="234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AEA61574-DBF4-996F-D11E-6E7D1F66A5E2}"/>
              </a:ext>
            </a:extLst>
          </p:cNvPr>
          <p:cNvSpPr/>
          <p:nvPr/>
        </p:nvSpPr>
        <p:spPr>
          <a:xfrm>
            <a:off x="6847650" y="3395263"/>
            <a:ext cx="566340" cy="45146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DA78EC-B40C-552C-4938-7CBA212A9DEC}"/>
              </a:ext>
            </a:extLst>
          </p:cNvPr>
          <p:cNvGrpSpPr/>
          <p:nvPr/>
        </p:nvGrpSpPr>
        <p:grpSpPr>
          <a:xfrm>
            <a:off x="10089614" y="2845196"/>
            <a:ext cx="1693430" cy="1272922"/>
            <a:chOff x="10006446" y="2845195"/>
            <a:chExt cx="2185553" cy="145075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425BC53-61E4-84C6-3D0B-E9F3B59B9DC2}"/>
                </a:ext>
              </a:extLst>
            </p:cNvPr>
            <p:cNvSpPr/>
            <p:nvPr/>
          </p:nvSpPr>
          <p:spPr>
            <a:xfrm>
              <a:off x="10305685" y="2845195"/>
              <a:ext cx="1276753" cy="4665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Hearrate</a:t>
              </a:r>
              <a:endParaRPr lang="en-IN" sz="900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DC0E891-ABE2-6CA0-D55F-C72EA38F681B}"/>
                </a:ext>
              </a:extLst>
            </p:cNvPr>
            <p:cNvSpPr/>
            <p:nvPr/>
          </p:nvSpPr>
          <p:spPr>
            <a:xfrm>
              <a:off x="10006446" y="3763225"/>
              <a:ext cx="957565" cy="5327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49C3CB7-2684-891D-9D6D-CE45E01FFEF7}"/>
                </a:ext>
              </a:extLst>
            </p:cNvPr>
            <p:cNvSpPr/>
            <p:nvPr/>
          </p:nvSpPr>
          <p:spPr>
            <a:xfrm>
              <a:off x="11234434" y="3763223"/>
              <a:ext cx="957565" cy="5327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EF38EF-906B-EF1B-2974-A6316EC4F509}"/>
                </a:ext>
              </a:extLst>
            </p:cNvPr>
            <p:cNvCxnSpPr>
              <a:stCxn id="53" idx="2"/>
              <a:endCxn id="54" idx="0"/>
            </p:cNvCxnSpPr>
            <p:nvPr/>
          </p:nvCxnSpPr>
          <p:spPr>
            <a:xfrm flipH="1">
              <a:off x="10485228" y="3311755"/>
              <a:ext cx="458833" cy="451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22AC122-D2F3-0059-BF63-166C91A50D31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>
              <a:off x="10944061" y="3311755"/>
              <a:ext cx="769156" cy="451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89C4BA-9A86-DAFA-1C19-47C41F8F59A8}"/>
                </a:ext>
              </a:extLst>
            </p:cNvPr>
            <p:cNvSpPr txBox="1"/>
            <p:nvPr/>
          </p:nvSpPr>
          <p:spPr>
            <a:xfrm>
              <a:off x="10272436" y="3362179"/>
              <a:ext cx="285940" cy="320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FF3593-D960-EB9B-59D7-CAF282FF5079}"/>
                </a:ext>
              </a:extLst>
            </p:cNvPr>
            <p:cNvSpPr txBox="1"/>
            <p:nvPr/>
          </p:nvSpPr>
          <p:spPr>
            <a:xfrm>
              <a:off x="11510396" y="3309877"/>
              <a:ext cx="285940" cy="320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</p:grpSp>
      <p:sp>
        <p:nvSpPr>
          <p:cNvPr id="60" name="Plus Sign 59">
            <a:extLst>
              <a:ext uri="{FF2B5EF4-FFF2-40B4-BE49-F238E27FC236}">
                <a16:creationId xmlns:a16="http://schemas.microsoft.com/office/drawing/2014/main" id="{C10B61F8-8254-F74A-45DC-788E4D06E1FF}"/>
              </a:ext>
            </a:extLst>
          </p:cNvPr>
          <p:cNvSpPr/>
          <p:nvPr/>
        </p:nvSpPr>
        <p:spPr>
          <a:xfrm>
            <a:off x="9556989" y="3345782"/>
            <a:ext cx="566340" cy="45146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04AD6F-9A31-51A4-51CE-BCF5C56576F9}"/>
              </a:ext>
            </a:extLst>
          </p:cNvPr>
          <p:cNvSpPr txBox="1"/>
          <p:nvPr/>
        </p:nvSpPr>
        <p:spPr>
          <a:xfrm>
            <a:off x="1525318" y="1937173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 on learning rate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CC1766-D85A-B41D-0BA1-47913DF8BD3B}"/>
              </a:ext>
            </a:extLst>
          </p:cNvPr>
          <p:cNvSpPr txBox="1"/>
          <p:nvPr/>
        </p:nvSpPr>
        <p:spPr>
          <a:xfrm>
            <a:off x="1407555" y="5006987"/>
            <a:ext cx="1029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Equation = Average prediction + </a:t>
            </a:r>
            <a:r>
              <a:rPr lang="el-GR" dirty="0"/>
              <a:t>λ</a:t>
            </a:r>
            <a:r>
              <a:rPr lang="en-US" dirty="0"/>
              <a:t> * </a:t>
            </a:r>
            <a:r>
              <a:rPr lang="en-US" dirty="0" err="1"/>
              <a:t>ChestPain</a:t>
            </a:r>
            <a:r>
              <a:rPr lang="en-US" dirty="0"/>
              <a:t> </a:t>
            </a:r>
            <a:r>
              <a:rPr lang="en-US" b="1" dirty="0"/>
              <a:t>Tree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dirty="0"/>
              <a:t> * Blood Sugar </a:t>
            </a:r>
            <a:r>
              <a:rPr lang="en-US" b="1" dirty="0"/>
              <a:t>Tree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dirty="0"/>
              <a:t> * </a:t>
            </a:r>
            <a:r>
              <a:rPr lang="en-US" dirty="0" err="1"/>
              <a:t>HeartRate</a:t>
            </a:r>
            <a:r>
              <a:rPr lang="en-US" dirty="0"/>
              <a:t> </a:t>
            </a:r>
            <a:r>
              <a:rPr lang="en-US" b="1" dirty="0"/>
              <a:t>Tree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2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3968-FC94-6F9B-942A-7BCFF38A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Regressor Algorithm </a:t>
            </a:r>
            <a:r>
              <a:rPr lang="en-US" dirty="0" err="1"/>
              <a:t>Intrepretation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916A31-95FA-0EE3-0ED6-A7896279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096" y="3068960"/>
            <a:ext cx="4552950" cy="280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2F0B5-4DE4-9487-B44C-C8AFB6AF2F86}"/>
              </a:ext>
            </a:extLst>
          </p:cNvPr>
          <p:cNvSpPr txBox="1"/>
          <p:nvPr/>
        </p:nvSpPr>
        <p:spPr>
          <a:xfrm>
            <a:off x="1593436" y="2204864"/>
            <a:ext cx="45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Dtree</a:t>
            </a:r>
            <a:r>
              <a:rPr lang="en-US" dirty="0"/>
              <a:t> Regression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BE592-82ED-291A-3A4D-ED7990096DD6}"/>
              </a:ext>
            </a:extLst>
          </p:cNvPr>
          <p:cNvSpPr/>
          <p:nvPr/>
        </p:nvSpPr>
        <p:spPr>
          <a:xfrm>
            <a:off x="1989956" y="3068960"/>
            <a:ext cx="151216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D25C3E-1274-0A37-A60C-CF5E2428B552}"/>
              </a:ext>
            </a:extLst>
          </p:cNvPr>
          <p:cNvSpPr/>
          <p:nvPr/>
        </p:nvSpPr>
        <p:spPr>
          <a:xfrm>
            <a:off x="3286100" y="4225519"/>
            <a:ext cx="2088232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939C9-5FA4-E88E-0F27-54A2CD70184B}"/>
              </a:ext>
            </a:extLst>
          </p:cNvPr>
          <p:cNvSpPr txBox="1"/>
          <p:nvPr/>
        </p:nvSpPr>
        <p:spPr>
          <a:xfrm>
            <a:off x="7471813" y="3025190"/>
            <a:ext cx="3580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is split at value 4, so average for values below 4 go to Leaf1 and average for Values above 4 goes to leaf 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09D33-6F11-A041-14FC-707C64C59B75}"/>
              </a:ext>
            </a:extLst>
          </p:cNvPr>
          <p:cNvSpPr txBox="1"/>
          <p:nvPr/>
        </p:nvSpPr>
        <p:spPr>
          <a:xfrm>
            <a:off x="2061964" y="275538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1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5B66-F481-783E-46C8-3CDEAE18CD3D}"/>
              </a:ext>
            </a:extLst>
          </p:cNvPr>
          <p:cNvSpPr txBox="1"/>
          <p:nvPr/>
        </p:nvSpPr>
        <p:spPr>
          <a:xfrm>
            <a:off x="4222204" y="48015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21E75-4344-2A66-D3BD-4F9CD8416165}"/>
              </a:ext>
            </a:extLst>
          </p:cNvPr>
          <p:cNvSpPr txBox="1"/>
          <p:nvPr/>
        </p:nvSpPr>
        <p:spPr>
          <a:xfrm>
            <a:off x="7496051" y="4513551"/>
            <a:ext cx="291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1 o/p </a:t>
            </a:r>
            <a:r>
              <a:rPr lang="en-US" dirty="0">
                <a:sym typeface="Wingdings" panose="05000000000000000000" pitchFamily="2" charset="2"/>
              </a:rPr>
              <a:t> 0.8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Leaf 2 o/p </a:t>
            </a:r>
            <a:r>
              <a:rPr lang="en-US" dirty="0">
                <a:sym typeface="Wingdings" panose="05000000000000000000" pitchFamily="2" charset="2"/>
              </a:rPr>
              <a:t> 0.3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53FA6-9869-C046-449B-3D1D3EBF1A38}"/>
              </a:ext>
            </a:extLst>
          </p:cNvPr>
          <p:cNvSpPr txBox="1"/>
          <p:nvPr/>
        </p:nvSpPr>
        <p:spPr>
          <a:xfrm>
            <a:off x="7471812" y="2066364"/>
            <a:ext cx="358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happens based on least MSE for 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9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564C-E832-B628-7B8A-BD4CAB90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Tree for Classifier and Regressor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936E7-9009-3819-60AF-23B4A07291A4}"/>
              </a:ext>
            </a:extLst>
          </p:cNvPr>
          <p:cNvSpPr txBox="1"/>
          <p:nvPr/>
        </p:nvSpPr>
        <p:spPr>
          <a:xfrm>
            <a:off x="1624979" y="184482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happens based on Similarity Score or Similarity Weight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8748EF-4E5B-490D-7EFC-1F1CA060481E}"/>
              </a:ext>
            </a:extLst>
          </p:cNvPr>
          <p:cNvGrpSpPr/>
          <p:nvPr/>
        </p:nvGrpSpPr>
        <p:grpSpPr>
          <a:xfrm>
            <a:off x="1637049" y="2983229"/>
            <a:ext cx="5112568" cy="834007"/>
            <a:chOff x="1701924" y="3150137"/>
            <a:chExt cx="5112568" cy="8340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A7C35F-1746-558B-E4F1-607925D9FDBD}"/>
                </a:ext>
              </a:extLst>
            </p:cNvPr>
            <p:cNvSpPr txBox="1"/>
            <p:nvPr/>
          </p:nvSpPr>
          <p:spPr>
            <a:xfrm>
              <a:off x="1701924" y="334595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Similarity Score =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3CBE17-5F76-D02C-95D8-9277EC14C252}"/>
                </a:ext>
              </a:extLst>
            </p:cNvPr>
            <p:cNvSpPr txBox="1"/>
            <p:nvPr/>
          </p:nvSpPr>
          <p:spPr>
            <a:xfrm>
              <a:off x="3718148" y="3150137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 of residuals squared</a:t>
              </a:r>
              <a:endParaRPr lang="en-IN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0A141A1-4C64-D13E-58E3-E5D635A8B70B}"/>
                </a:ext>
              </a:extLst>
            </p:cNvPr>
            <p:cNvCxnSpPr/>
            <p:nvPr/>
          </p:nvCxnSpPr>
          <p:spPr>
            <a:xfrm>
              <a:off x="3718148" y="3519469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BB2368-C892-D59D-8605-2A330F4BEAAB}"/>
                </a:ext>
              </a:extLst>
            </p:cNvPr>
            <p:cNvSpPr txBox="1"/>
            <p:nvPr/>
          </p:nvSpPr>
          <p:spPr>
            <a:xfrm>
              <a:off x="3718148" y="3614812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residuals + </a:t>
              </a:r>
              <a:r>
                <a:rPr lang="el-G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8D41FF3-CF10-1BD0-C8D7-F3AFB15FCB84}"/>
              </a:ext>
            </a:extLst>
          </p:cNvPr>
          <p:cNvSpPr txBox="1"/>
          <p:nvPr/>
        </p:nvSpPr>
        <p:spPr>
          <a:xfrm>
            <a:off x="7678588" y="298322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is parameter for regularization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17494F-6BE6-FE2C-EC39-60435AADA2E2}"/>
              </a:ext>
            </a:extLst>
          </p:cNvPr>
          <p:cNvGrpSpPr/>
          <p:nvPr/>
        </p:nvGrpSpPr>
        <p:grpSpPr>
          <a:xfrm>
            <a:off x="1593436" y="5157192"/>
            <a:ext cx="5112568" cy="834007"/>
            <a:chOff x="1701924" y="3150137"/>
            <a:chExt cx="5112568" cy="8340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B8D5F2-4010-F0BC-1133-D1D72C22B3A8}"/>
                </a:ext>
              </a:extLst>
            </p:cNvPr>
            <p:cNvSpPr txBox="1"/>
            <p:nvPr/>
          </p:nvSpPr>
          <p:spPr>
            <a:xfrm>
              <a:off x="1701924" y="334595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Similarity Score =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F9083-4C96-A223-56CB-DD91D370F1A9}"/>
                </a:ext>
              </a:extLst>
            </p:cNvPr>
            <p:cNvSpPr txBox="1"/>
            <p:nvPr/>
          </p:nvSpPr>
          <p:spPr>
            <a:xfrm>
              <a:off x="3718148" y="3150137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 of residuals squared</a:t>
              </a:r>
              <a:endParaRPr lang="en-IN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488611-7723-B5E7-7B52-B63EC04EB9E6}"/>
                </a:ext>
              </a:extLst>
            </p:cNvPr>
            <p:cNvCxnSpPr/>
            <p:nvPr/>
          </p:nvCxnSpPr>
          <p:spPr>
            <a:xfrm>
              <a:off x="3718148" y="3519469"/>
              <a:ext cx="30963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9A3B3A-57CE-620E-4C80-80A171443304}"/>
                </a:ext>
              </a:extLst>
            </p:cNvPr>
            <p:cNvSpPr txBox="1"/>
            <p:nvPr/>
          </p:nvSpPr>
          <p:spPr>
            <a:xfrm>
              <a:off x="3718148" y="3614812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ptos Narrow" panose="020B0004020202020204" pitchFamily="34" charset="0"/>
                </a:rPr>
                <a:t>Σ(p *(1-p))</a:t>
              </a:r>
              <a:r>
                <a:rPr lang="en-US" dirty="0"/>
                <a:t>+ </a:t>
              </a:r>
              <a:r>
                <a:rPr lang="el-G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6A06E89-9C8C-4BE5-16EE-F817A16D9D68}"/>
              </a:ext>
            </a:extLst>
          </p:cNvPr>
          <p:cNvSpPr txBox="1"/>
          <p:nvPr/>
        </p:nvSpPr>
        <p:spPr>
          <a:xfrm>
            <a:off x="1560272" y="42957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Classifier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07DE31-5B2F-E5AC-94AF-D1AC0B39AC57}"/>
              </a:ext>
            </a:extLst>
          </p:cNvPr>
          <p:cNvSpPr txBox="1"/>
          <p:nvPr/>
        </p:nvSpPr>
        <p:spPr>
          <a:xfrm>
            <a:off x="1610982" y="254756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Regressor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08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3EA6-98D0-BF01-E8BB-B2809152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Gamma Interpretation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B71BB-B459-1C5A-A860-6DBCBA6ADA04}"/>
              </a:ext>
            </a:extLst>
          </p:cNvPr>
          <p:cNvSpPr txBox="1"/>
          <p:nvPr/>
        </p:nvSpPr>
        <p:spPr>
          <a:xfrm>
            <a:off x="8542684" y="314096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 of Gamma(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 )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If Gain –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 &gt;0 , then split happens,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Gain – γ &lt;0, then split won’t happen</a:t>
            </a:r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35985-F604-90A1-BF9B-DF050C977BC9}"/>
              </a:ext>
            </a:extLst>
          </p:cNvPr>
          <p:cNvSpPr txBox="1"/>
          <p:nvPr/>
        </p:nvSpPr>
        <p:spPr>
          <a:xfrm>
            <a:off x="1485900" y="1988840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 parameter in the model helps in auto pruning the trees such that it reduces the complexity in the tree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77E045-611E-871F-45FA-B5BFD05E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027" y="5295902"/>
            <a:ext cx="3101609" cy="1318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5F495-98C7-7E85-63AD-08C32288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70" y="2780928"/>
            <a:ext cx="5738357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2391-1F94-A208-CE68-A938D99E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Gain Function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2637E9-941C-6A5F-9BC0-B226CEBC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00" y="2420888"/>
            <a:ext cx="4549534" cy="701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D786B-39FB-F0FC-67BE-B4CA94406F88}"/>
              </a:ext>
            </a:extLst>
          </p:cNvPr>
          <p:cNvSpPr txBox="1"/>
          <p:nvPr/>
        </p:nvSpPr>
        <p:spPr>
          <a:xfrm>
            <a:off x="1485900" y="3645024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G here means Gradient of loss function</a:t>
            </a:r>
          </a:p>
          <a:p>
            <a:endParaRPr lang="en-US" dirty="0"/>
          </a:p>
          <a:p>
            <a:r>
              <a:rPr lang="en-US" dirty="0"/>
              <a:t>H is </a:t>
            </a:r>
            <a:r>
              <a:rPr lang="en-US" dirty="0" err="1"/>
              <a:t>hessiant</a:t>
            </a:r>
            <a:r>
              <a:rPr lang="en-US" dirty="0"/>
              <a:t> of loss function </a:t>
            </a:r>
          </a:p>
          <a:p>
            <a:endParaRPr lang="en-US" dirty="0"/>
          </a:p>
          <a:p>
            <a:r>
              <a:rPr lang="en-US" dirty="0"/>
              <a:t>Lambda is regularization parameter</a:t>
            </a:r>
          </a:p>
          <a:p>
            <a:endParaRPr lang="en-US" dirty="0"/>
          </a:p>
          <a:p>
            <a:r>
              <a:rPr lang="en-US" dirty="0"/>
              <a:t>Gamma is the cost complexity pruning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1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F96-6D72-47F6-B10A-425EC61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Maths</a:t>
            </a:r>
            <a:r>
              <a:rPr lang="en-US" dirty="0"/>
              <a:t> behind </a:t>
            </a:r>
            <a:r>
              <a:rPr lang="en-US" dirty="0" err="1"/>
              <a:t>XGBoost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27DFE-BA9A-DF57-B611-72C614D1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17" y="1868789"/>
            <a:ext cx="3186674" cy="669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E8C4E-30E2-4631-C4B2-43A3EF24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17" y="2692519"/>
            <a:ext cx="2941503" cy="321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DD75A-C2BB-8301-3ED9-A913E4D38134}"/>
              </a:ext>
            </a:extLst>
          </p:cNvPr>
          <p:cNvSpPr txBox="1"/>
          <p:nvPr/>
        </p:nvSpPr>
        <p:spPr>
          <a:xfrm>
            <a:off x="2411762" y="583998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48A690-D3AF-9E62-68BB-21DA30F5B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884" y="3893873"/>
            <a:ext cx="4168501" cy="1272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DE21E5-7E6B-ECB4-CE90-A74C35103631}"/>
              </a:ext>
            </a:extLst>
          </p:cNvPr>
          <p:cNvSpPr txBox="1"/>
          <p:nvPr/>
        </p:nvSpPr>
        <p:spPr>
          <a:xfrm>
            <a:off x="1424717" y="144191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 for regressor and classifier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158E3-5071-A08E-C377-FA7E594E31EF}"/>
              </a:ext>
            </a:extLst>
          </p:cNvPr>
          <p:cNvSpPr txBox="1"/>
          <p:nvPr/>
        </p:nvSpPr>
        <p:spPr>
          <a:xfrm>
            <a:off x="1424717" y="3356992"/>
            <a:ext cx="42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function to be optimized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1FA8512-1A55-2B92-AD5B-F2BCFA7F2881}"/>
              </a:ext>
            </a:extLst>
          </p:cNvPr>
          <p:cNvSpPr/>
          <p:nvPr/>
        </p:nvSpPr>
        <p:spPr>
          <a:xfrm>
            <a:off x="6094412" y="4509120"/>
            <a:ext cx="1584176" cy="2787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1E0A8D-428F-79FB-860C-A3A21842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23" y="108203"/>
            <a:ext cx="2521080" cy="664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97FE-566F-9C11-ACD3-3A83C62E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Explanation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6A33C7-FE22-8F10-719C-42D146DD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1052736"/>
            <a:ext cx="4501767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E5469-5BDE-48DA-41A5-20525EA2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2710507"/>
            <a:ext cx="416850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CC69-DCE2-39A7-A0CD-A5611230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used in </a:t>
            </a:r>
            <a:r>
              <a:rPr lang="en-US" dirty="0" err="1"/>
              <a:t>XGBoost</a:t>
            </a:r>
            <a:r>
              <a:rPr lang="en-US" dirty="0"/>
              <a:t> Algorithm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2C0F7-FEC5-5312-C46F-04103983B1C5}"/>
              </a:ext>
            </a:extLst>
          </p:cNvPr>
          <p:cNvSpPr txBox="1"/>
          <p:nvPr/>
        </p:nvSpPr>
        <p:spPr>
          <a:xfrm>
            <a:off x="1593436" y="1916832"/>
            <a:ext cx="87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Python API Reference — </a:t>
            </a:r>
            <a:r>
              <a:rPr lang="en-IN" dirty="0" err="1">
                <a:hlinkClick r:id="rId2"/>
              </a:rPr>
              <a:t>xgboost</a:t>
            </a:r>
            <a:r>
              <a:rPr lang="en-IN" dirty="0">
                <a:hlinkClick r:id="rId2"/>
              </a:rPr>
              <a:t> 2.1.3 documentation</a:t>
            </a:r>
            <a:r>
              <a:rPr lang="en-IN" dirty="0"/>
              <a:t> - Classifier</a:t>
            </a:r>
          </a:p>
          <a:p>
            <a:r>
              <a:rPr lang="en-IN" dirty="0">
                <a:hlinkClick r:id="rId3"/>
              </a:rPr>
              <a:t>Python API Reference — </a:t>
            </a:r>
            <a:r>
              <a:rPr lang="en-IN" dirty="0" err="1">
                <a:hlinkClick r:id="rId3"/>
              </a:rPr>
              <a:t>xgboost</a:t>
            </a:r>
            <a:r>
              <a:rPr lang="en-IN" dirty="0">
                <a:hlinkClick r:id="rId3"/>
              </a:rPr>
              <a:t> 2.1.3 documentation</a:t>
            </a:r>
            <a:r>
              <a:rPr lang="en-IN" dirty="0"/>
              <a:t> - regressor</a:t>
            </a:r>
          </a:p>
        </p:txBody>
      </p:sp>
    </p:spTree>
    <p:extLst>
      <p:ext uri="{BB962C8B-B14F-4D97-AF65-F5344CB8AC3E}">
        <p14:creationId xmlns:p14="http://schemas.microsoft.com/office/powerpoint/2010/main" val="9180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175</TotalTime>
  <Words>336</Words>
  <Application>Microsoft Office PowerPoint</Application>
  <PresentationFormat>Custom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 Narrow</vt:lpstr>
      <vt:lpstr>Arial</vt:lpstr>
      <vt:lpstr>Calibri</vt:lpstr>
      <vt:lpstr>Euphemia</vt:lpstr>
      <vt:lpstr>Wingdings</vt:lpstr>
      <vt:lpstr>Math 16x9</vt:lpstr>
      <vt:lpstr>ML Training Session-7</vt:lpstr>
      <vt:lpstr>XGBoost Algorithm</vt:lpstr>
      <vt:lpstr>XGBoost Regressor Algorithm Intrepretation</vt:lpstr>
      <vt:lpstr>XGBoost Tree for Classifier and Regressor</vt:lpstr>
      <vt:lpstr>XGBoost Gamma Interpretation</vt:lpstr>
      <vt:lpstr>Final Gain Function</vt:lpstr>
      <vt:lpstr>Maths behind XGBoost</vt:lpstr>
      <vt:lpstr>Classifier Explanation</vt:lpstr>
      <vt:lpstr>Parameters used in XGBoost Algorithm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vamsikrishna.sahini@outlook.com</dc:creator>
  <cp:lastModifiedBy>vamsikrishna.sahini@outlook.com</cp:lastModifiedBy>
  <cp:revision>9</cp:revision>
  <dcterms:created xsi:type="dcterms:W3CDTF">2025-02-05T04:33:57Z</dcterms:created>
  <dcterms:modified xsi:type="dcterms:W3CDTF">2025-02-05T07:29:21Z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