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9" r:id="rId10"/>
    <p:sldId id="267" r:id="rId11"/>
    <p:sldId id="271" r:id="rId12"/>
    <p:sldId id="265" r:id="rId13"/>
    <p:sldId id="266" r:id="rId14"/>
  </p:sldIdLst>
  <p:sldSz cx="18288000" cy="10287000"/>
  <p:notesSz cx="6858000" cy="9144000"/>
  <p:embeddedFontLst>
    <p:embeddedFont>
      <p:font typeface="Clear Sans Regular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64" autoAdjust="0"/>
    <p:restoredTop sz="70697" autoAdjust="0"/>
  </p:normalViewPr>
  <p:slideViewPr>
    <p:cSldViewPr>
      <p:cViewPr varScale="1">
        <p:scale>
          <a:sx n="40" d="100"/>
          <a:sy n="40" d="100"/>
        </p:scale>
        <p:origin x="259"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Power%20BI\Power%20Bi%20Projects\A-2\Task-2\Final%20Fil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Power%20BI\Power%20Bi%20Projects\A-2\Task-2\Final%20File.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Power%20BI\Power%20Bi%20Projects\A-2\Task-2\Final%20File.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4400"/>
              <a:t>5 most popular Categories</a:t>
            </a:r>
          </a:p>
        </c:rich>
      </c:tx>
      <c:overlay val="0"/>
      <c:spPr>
        <a:noFill/>
        <a:ln>
          <a:noFill/>
        </a:ln>
        <a:effectLst/>
      </c:spPr>
      <c:txPr>
        <a:bodyPr rot="0" spcFirstLastPara="1" vertOverflow="ellipsis" vert="horz" wrap="square" anchor="ctr" anchorCtr="1"/>
        <a:lstStyle/>
        <a:p>
          <a:pPr>
            <a:defRPr sz="4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Sheet1!$F$2</c:f>
              <c:strCache>
                <c:ptCount val="1"/>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Sheet1!$E$3:$E$7</c:f>
              <c:strCache>
                <c:ptCount val="5"/>
                <c:pt idx="0">
                  <c:v>Animals</c:v>
                </c:pt>
                <c:pt idx="1">
                  <c:v>science</c:v>
                </c:pt>
                <c:pt idx="2">
                  <c:v>healthy eating</c:v>
                </c:pt>
                <c:pt idx="3">
                  <c:v>technology</c:v>
                </c:pt>
                <c:pt idx="4">
                  <c:v>food</c:v>
                </c:pt>
              </c:strCache>
            </c:strRef>
          </c:cat>
          <c:val>
            <c:numRef>
              <c:f>Sheet1!$F$3:$F$7</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2A17-482E-AA48-3AC6CB6063DA}"/>
            </c:ext>
          </c:extLst>
        </c:ser>
        <c:dLbls>
          <c:dLblPos val="outEnd"/>
          <c:showLegendKey val="0"/>
          <c:showVal val="1"/>
          <c:showCatName val="0"/>
          <c:showSerName val="0"/>
          <c:showPercent val="0"/>
          <c:showBubbleSize val="0"/>
        </c:dLbls>
        <c:gapWidth val="100"/>
        <c:overlap val="-24"/>
        <c:axId val="1195324416"/>
        <c:axId val="1195342656"/>
      </c:barChart>
      <c:catAx>
        <c:axId val="119532441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crossAx val="1195342656"/>
        <c:crosses val="autoZero"/>
        <c:auto val="1"/>
        <c:lblAlgn val="ctr"/>
        <c:lblOffset val="100"/>
        <c:noMultiLvlLbl val="0"/>
      </c:catAx>
      <c:valAx>
        <c:axId val="11953426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119532441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2800" b="1" i="0" u="none" strike="noStrike" kern="1200" cap="all" spc="100" normalizeH="0" baseline="0">
              <a:solidFill>
                <a:schemeClr val="lt1"/>
              </a:solidFill>
              <a:latin typeface="+mn-lt"/>
              <a:ea typeface="+mn-ea"/>
              <a:cs typeface="+mn-cs"/>
            </a:defRPr>
          </a:pPr>
          <a:endParaRPr lang="en-US"/>
        </a:p>
      </c:txPr>
    </c:title>
    <c:autoTitleDeleted val="0"/>
    <c:plotArea>
      <c:layout/>
      <c:lineChart>
        <c:grouping val="standard"/>
        <c:varyColors val="0"/>
        <c:ser>
          <c:idx val="0"/>
          <c:order val="0"/>
          <c:tx>
            <c:strRef>
              <c:f>'Counting post By month'!$C$2</c:f>
              <c:strCache>
                <c:ptCount val="1"/>
                <c:pt idx="0">
                  <c:v>Counting Post By Month</c:v>
                </c:pt>
              </c:strCache>
            </c:strRef>
          </c:tx>
          <c:spPr>
            <a:ln w="34925" cap="rnd">
              <a:solidFill>
                <a:schemeClr val="lt1"/>
              </a:solidFill>
              <a:round/>
            </a:ln>
            <a:effectLst>
              <a:outerShdw dist="25400" dir="2700000" algn="tl" rotWithShape="0">
                <a:schemeClr val="dk1">
                  <a:tint val="88500"/>
                </a:scheme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tint val="88500"/>
                          <a:lumMod val="60000"/>
                          <a:lumOff val="40000"/>
                        </a:schemeClr>
                      </a:solidFill>
                    </a:ln>
                    <a:effectLst/>
                  </c:spPr>
                </c15:leaderLines>
              </c:ext>
            </c:extLst>
          </c:dLbls>
          <c:cat>
            <c:strRef>
              <c:f>'Counting post By month'!$B$3:$B$14</c:f>
              <c:strCache>
                <c:ptCount val="12"/>
                <c:pt idx="0">
                  <c:v>December</c:v>
                </c:pt>
                <c:pt idx="1">
                  <c:v>November</c:v>
                </c:pt>
                <c:pt idx="2">
                  <c:v>October</c:v>
                </c:pt>
                <c:pt idx="3">
                  <c:v>September</c:v>
                </c:pt>
                <c:pt idx="4">
                  <c:v>August</c:v>
                </c:pt>
                <c:pt idx="5">
                  <c:v>July</c:v>
                </c:pt>
                <c:pt idx="6">
                  <c:v>June</c:v>
                </c:pt>
                <c:pt idx="7">
                  <c:v>May</c:v>
                </c:pt>
                <c:pt idx="8">
                  <c:v>April</c:v>
                </c:pt>
                <c:pt idx="9">
                  <c:v>March</c:v>
                </c:pt>
                <c:pt idx="10">
                  <c:v>February</c:v>
                </c:pt>
                <c:pt idx="11">
                  <c:v>January</c:v>
                </c:pt>
              </c:strCache>
            </c:strRef>
          </c:cat>
          <c:val>
            <c:numRef>
              <c:f>'Counting post By month'!$C$3:$C$14</c:f>
              <c:numCache>
                <c:formatCode>General</c:formatCode>
                <c:ptCount val="12"/>
                <c:pt idx="0">
                  <c:v>2092</c:v>
                </c:pt>
                <c:pt idx="1">
                  <c:v>2034</c:v>
                </c:pt>
                <c:pt idx="2">
                  <c:v>2056</c:v>
                </c:pt>
                <c:pt idx="3">
                  <c:v>2022</c:v>
                </c:pt>
                <c:pt idx="4">
                  <c:v>2114</c:v>
                </c:pt>
                <c:pt idx="5">
                  <c:v>2070</c:v>
                </c:pt>
                <c:pt idx="6">
                  <c:v>2021</c:v>
                </c:pt>
                <c:pt idx="7">
                  <c:v>2138</c:v>
                </c:pt>
                <c:pt idx="8">
                  <c:v>1974</c:v>
                </c:pt>
                <c:pt idx="9">
                  <c:v>2012</c:v>
                </c:pt>
                <c:pt idx="10">
                  <c:v>1914</c:v>
                </c:pt>
                <c:pt idx="11">
                  <c:v>2126</c:v>
                </c:pt>
              </c:numCache>
            </c:numRef>
          </c:val>
          <c:smooth val="0"/>
          <c:extLst>
            <c:ext xmlns:c16="http://schemas.microsoft.com/office/drawing/2014/chart" uri="{C3380CC4-5D6E-409C-BE32-E72D297353CC}">
              <c16:uniqueId val="{00000000-A8B0-40F5-A11B-EE0807432E91}"/>
            </c:ext>
          </c:extLst>
        </c:ser>
        <c:dLbls>
          <c:dLblPos val="t"/>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smooth val="0"/>
        <c:axId val="1157949472"/>
        <c:axId val="1157953792"/>
      </c:lineChart>
      <c:catAx>
        <c:axId val="1157949472"/>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2000" b="0" i="0" u="none" strike="noStrike" kern="1200" spc="100" baseline="0">
                <a:solidFill>
                  <a:schemeClr val="lt1"/>
                </a:solidFill>
                <a:latin typeface="+mn-lt"/>
                <a:ea typeface="+mn-ea"/>
                <a:cs typeface="+mn-cs"/>
              </a:defRPr>
            </a:pPr>
            <a:endParaRPr lang="en-US"/>
          </a:p>
        </c:txPr>
        <c:crossAx val="1157953792"/>
        <c:crosses val="autoZero"/>
        <c:auto val="1"/>
        <c:lblAlgn val="ctr"/>
        <c:lblOffset val="100"/>
        <c:noMultiLvlLbl val="0"/>
      </c:catAx>
      <c:valAx>
        <c:axId val="115795379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800" b="0" i="0" u="none" strike="noStrike" kern="1200" baseline="0">
                <a:solidFill>
                  <a:schemeClr val="lt1"/>
                </a:solidFill>
                <a:latin typeface="+mn-lt"/>
                <a:ea typeface="+mn-ea"/>
                <a:cs typeface="+mn-cs"/>
              </a:defRPr>
            </a:pPr>
            <a:endParaRPr lang="en-US"/>
          </a:p>
        </c:txPr>
        <c:crossAx val="1157949472"/>
        <c:crosses val="autoZero"/>
        <c:crossBetween val="between"/>
      </c:valAx>
      <c:spPr>
        <a:noFill/>
        <a:ln>
          <a:noFill/>
        </a:ln>
        <a:effectLst/>
      </c:spPr>
    </c:plotArea>
    <c:plotVisOnly val="1"/>
    <c:dispBlanksAs val="gap"/>
    <c:showDLblsOverMax val="0"/>
  </c:chart>
  <c:spPr>
    <a:solidFill>
      <a:schemeClr val="dk1">
        <a:tint val="88500"/>
      </a:schemeClr>
    </a:solidFill>
    <a:ln w="9525" cap="flat" cmpd="sng" algn="ctr">
      <a:solidFill>
        <a:schemeClr val="dk1">
          <a:tint val="885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4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4000"/>
              <a:t>Content Type</a:t>
            </a:r>
          </a:p>
        </c:rich>
      </c:tx>
      <c:overlay val="0"/>
      <c:spPr>
        <a:noFill/>
        <a:ln>
          <a:noFill/>
        </a:ln>
        <a:effectLst/>
      </c:spPr>
      <c:txPr>
        <a:bodyPr rot="0" spcFirstLastPara="1" vertOverflow="ellipsis" vert="horz" wrap="square" anchor="ctr" anchorCtr="1"/>
        <a:lstStyle/>
        <a:p>
          <a:pPr>
            <a:defRPr sz="4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4A9-4F7D-9B6C-5F9358C29B1D}"/>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4A9-4F7D-9B6C-5F9358C29B1D}"/>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94A9-4F7D-9B6C-5F9358C29B1D}"/>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4A9-4F7D-9B6C-5F9358C29B1D}"/>
              </c:ext>
            </c:extLst>
          </c:dPt>
          <c:dLbls>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'Conent Type'!$A$2:$A$5</c:f>
              <c:strCache>
                <c:ptCount val="4"/>
                <c:pt idx="0">
                  <c:v>photo</c:v>
                </c:pt>
                <c:pt idx="1">
                  <c:v>video</c:v>
                </c:pt>
                <c:pt idx="2">
                  <c:v>GIF</c:v>
                </c:pt>
                <c:pt idx="3">
                  <c:v>audio</c:v>
                </c:pt>
              </c:strCache>
            </c:strRef>
          </c:cat>
          <c:val>
            <c:numRef>
              <c:f>'Conent Type'!$B$2:$B$5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8-94A9-4F7D-9B6C-5F9358C29B1D}"/>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32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4400" dirty="0"/>
              <a:t>Contest</a:t>
            </a:r>
            <a:r>
              <a:rPr lang="en-IN" sz="4400" baseline="0" dirty="0"/>
              <a:t> Sentiment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'Conent Type'!$B$1</c:f>
              <c:strCache>
                <c:ptCount val="1"/>
                <c:pt idx="0">
                  <c:v>Count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'Conent Type'!$A$2:$A$5</c:f>
              <c:strCache>
                <c:ptCount val="4"/>
                <c:pt idx="0">
                  <c:v>photo</c:v>
                </c:pt>
                <c:pt idx="1">
                  <c:v>video</c:v>
                </c:pt>
                <c:pt idx="2">
                  <c:v>GIF</c:v>
                </c:pt>
                <c:pt idx="3">
                  <c:v>audio</c:v>
                </c:pt>
              </c:strCache>
            </c:strRef>
          </c:cat>
          <c:val>
            <c:numRef>
              <c:f>'Conent Type'!$B$2:$B$5</c:f>
              <c:numCache>
                <c:formatCode>General</c:formatCode>
                <c:ptCount val="4"/>
                <c:pt idx="0">
                  <c:v>6589</c:v>
                </c:pt>
                <c:pt idx="1">
                  <c:v>6245</c:v>
                </c:pt>
                <c:pt idx="2">
                  <c:v>6079</c:v>
                </c:pt>
                <c:pt idx="3">
                  <c:v>5660</c:v>
                </c:pt>
              </c:numCache>
            </c:numRef>
          </c:val>
          <c:extLst>
            <c:ext xmlns:c16="http://schemas.microsoft.com/office/drawing/2014/chart" uri="{C3380CC4-5D6E-409C-BE32-E72D297353CC}">
              <c16:uniqueId val="{00000000-ED3F-4733-B3A8-984BF3219264}"/>
            </c:ext>
          </c:extLst>
        </c:ser>
        <c:ser>
          <c:idx val="1"/>
          <c:order val="1"/>
          <c:tx>
            <c:strRef>
              <c:f>'Conent Type'!$C$1</c:f>
              <c:strCache>
                <c:ptCount val="1"/>
                <c:pt idx="0">
                  <c:v>Positive Score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'Conent Type'!$A$2:$A$5</c:f>
              <c:strCache>
                <c:ptCount val="4"/>
                <c:pt idx="0">
                  <c:v>photo</c:v>
                </c:pt>
                <c:pt idx="1">
                  <c:v>video</c:v>
                </c:pt>
                <c:pt idx="2">
                  <c:v>GIF</c:v>
                </c:pt>
                <c:pt idx="3">
                  <c:v>audio</c:v>
                </c:pt>
              </c:strCache>
            </c:strRef>
          </c:cat>
          <c:val>
            <c:numRef>
              <c:f>'Conent Type'!$C$2:$C$5</c:f>
              <c:numCache>
                <c:formatCode>General</c:formatCode>
                <c:ptCount val="4"/>
                <c:pt idx="0">
                  <c:v>3700</c:v>
                </c:pt>
                <c:pt idx="1">
                  <c:v>3510</c:v>
                </c:pt>
                <c:pt idx="2">
                  <c:v>3381</c:v>
                </c:pt>
                <c:pt idx="3">
                  <c:v>3216</c:v>
                </c:pt>
              </c:numCache>
            </c:numRef>
          </c:val>
          <c:extLst>
            <c:ext xmlns:c16="http://schemas.microsoft.com/office/drawing/2014/chart" uri="{C3380CC4-5D6E-409C-BE32-E72D297353CC}">
              <c16:uniqueId val="{00000001-ED3F-4733-B3A8-984BF3219264}"/>
            </c:ext>
          </c:extLst>
        </c:ser>
        <c:ser>
          <c:idx val="2"/>
          <c:order val="2"/>
          <c:tx>
            <c:strRef>
              <c:f>'Conent Type'!$D$1</c:f>
              <c:strCache>
                <c:ptCount val="1"/>
                <c:pt idx="0">
                  <c:v>Negative Score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'Conent Type'!$A$2:$A$5</c:f>
              <c:strCache>
                <c:ptCount val="4"/>
                <c:pt idx="0">
                  <c:v>photo</c:v>
                </c:pt>
                <c:pt idx="1">
                  <c:v>video</c:v>
                </c:pt>
                <c:pt idx="2">
                  <c:v>GIF</c:v>
                </c:pt>
                <c:pt idx="3">
                  <c:v>audio</c:v>
                </c:pt>
              </c:strCache>
            </c:strRef>
          </c:cat>
          <c:val>
            <c:numRef>
              <c:f>'Conent Type'!$D$2:$D$5</c:f>
              <c:numCache>
                <c:formatCode>General</c:formatCode>
                <c:ptCount val="4"/>
                <c:pt idx="0">
                  <c:v>2057</c:v>
                </c:pt>
                <c:pt idx="1">
                  <c:v>1943</c:v>
                </c:pt>
                <c:pt idx="2">
                  <c:v>1924</c:v>
                </c:pt>
                <c:pt idx="3">
                  <c:v>1771</c:v>
                </c:pt>
              </c:numCache>
            </c:numRef>
          </c:val>
          <c:extLst>
            <c:ext xmlns:c16="http://schemas.microsoft.com/office/drawing/2014/chart" uri="{C3380CC4-5D6E-409C-BE32-E72D297353CC}">
              <c16:uniqueId val="{00000002-ED3F-4733-B3A8-984BF3219264}"/>
            </c:ext>
          </c:extLst>
        </c:ser>
        <c:ser>
          <c:idx val="3"/>
          <c:order val="3"/>
          <c:tx>
            <c:strRef>
              <c:f>'Conent Type'!$E$1</c:f>
              <c:strCache>
                <c:ptCount val="1"/>
                <c:pt idx="0">
                  <c:v>Neautral Score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'Conent Type'!$A$2:$A$5</c:f>
              <c:strCache>
                <c:ptCount val="4"/>
                <c:pt idx="0">
                  <c:v>photo</c:v>
                </c:pt>
                <c:pt idx="1">
                  <c:v>video</c:v>
                </c:pt>
                <c:pt idx="2">
                  <c:v>GIF</c:v>
                </c:pt>
                <c:pt idx="3">
                  <c:v>audio</c:v>
                </c:pt>
              </c:strCache>
            </c:strRef>
          </c:cat>
          <c:val>
            <c:numRef>
              <c:f>'Conent Type'!$E$2:$E$5</c:f>
              <c:numCache>
                <c:formatCode>General</c:formatCode>
                <c:ptCount val="4"/>
                <c:pt idx="0">
                  <c:v>832</c:v>
                </c:pt>
                <c:pt idx="1">
                  <c:v>792</c:v>
                </c:pt>
                <c:pt idx="2">
                  <c:v>774</c:v>
                </c:pt>
                <c:pt idx="3">
                  <c:v>673</c:v>
                </c:pt>
              </c:numCache>
            </c:numRef>
          </c:val>
          <c:extLst>
            <c:ext xmlns:c16="http://schemas.microsoft.com/office/drawing/2014/chart" uri="{C3380CC4-5D6E-409C-BE32-E72D297353CC}">
              <c16:uniqueId val="{00000003-ED3F-4733-B3A8-984BF3219264}"/>
            </c:ext>
          </c:extLst>
        </c:ser>
        <c:dLbls>
          <c:dLblPos val="outEnd"/>
          <c:showLegendKey val="0"/>
          <c:showVal val="1"/>
          <c:showCatName val="0"/>
          <c:showSerName val="0"/>
          <c:showPercent val="0"/>
          <c:showBubbleSize val="0"/>
        </c:dLbls>
        <c:gapWidth val="100"/>
        <c:overlap val="-24"/>
        <c:axId val="1195327296"/>
        <c:axId val="1195327776"/>
      </c:barChart>
      <c:catAx>
        <c:axId val="119532729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1195327776"/>
        <c:crosses val="autoZero"/>
        <c:auto val="1"/>
        <c:lblAlgn val="ctr"/>
        <c:lblOffset val="100"/>
        <c:noMultiLvlLbl val="0"/>
      </c:catAx>
      <c:valAx>
        <c:axId val="119532777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crossAx val="11953272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a:t>
            </a:r>
            <a:r>
              <a:rPr lang="en-US" dirty="0" err="1"/>
              <a:t>Gourav</a:t>
            </a:r>
            <a:r>
              <a:rPr lang="en-US" dirty="0"/>
              <a:t>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10</a:t>
            </a:fld>
            <a:endParaRPr lang="cs-CZ"/>
          </a:p>
        </p:txBody>
      </p:sp>
    </p:spTree>
    <p:extLst>
      <p:ext uri="{BB962C8B-B14F-4D97-AF65-F5344CB8AC3E}">
        <p14:creationId xmlns:p14="http://schemas.microsoft.com/office/powerpoint/2010/main" val="78473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2878F-2EA1-7C99-D6DC-7EC99CCB479D}"/>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2FF4F138-AE6C-812C-4156-FBBA915AC245}"/>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B98760DB-6546-0C72-4106-E3F08A0D009C}"/>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a:extLst>
              <a:ext uri="{FF2B5EF4-FFF2-40B4-BE49-F238E27FC236}">
                <a16:creationId xmlns:a16="http://schemas.microsoft.com/office/drawing/2014/main" id="{EB5C71CC-833A-DB37-31F0-262738350985}"/>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5864C038-8B7D-AAA5-EAEE-9EA0DA1CEEF3}"/>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each of them, food only outperforms culture by 0.4% within the top 5.</a:t>
            </a:r>
          </a:p>
          <a:p>
            <a:pPr lvl="0"/>
            <a:endParaRPr lang="en-US" dirty="0"/>
          </a:p>
          <a:p>
            <a:pPr lvl="0"/>
            <a:r>
              <a:rPr lang="en-US" dirty="0"/>
              <a:t>However the difference between the 4th most popular, cooking, and the 5th most popular, animals, is much larger at 1.3%</a:t>
            </a:r>
          </a:p>
          <a:p>
            <a:pPr lvl="0"/>
            <a:endParaRPr lang="en-US" dirty="0"/>
          </a:p>
          <a:p>
            <a:pPr lvl="0"/>
            <a:r>
              <a:rPr lang="en-US" dirty="0"/>
              <a:t>This tells me that the categories sorted by popularity is weighted towards categories at the top. This means that it exhibits a "greedy" effect, the most popular categories get more popular whilst as you drop down the popularity rankings, you may see that they fall away drastically.</a:t>
            </a:r>
          </a:p>
          <a:p>
            <a:pPr lvl="0"/>
            <a:endParaRPr lang="en-US" dirty="0"/>
          </a:p>
        </p:txBody>
      </p:sp>
      <p:sp>
        <p:nvSpPr>
          <p:cNvPr id="6" name="Footer Placeholder 5">
            <a:extLst>
              <a:ext uri="{FF2B5EF4-FFF2-40B4-BE49-F238E27FC236}">
                <a16:creationId xmlns:a16="http://schemas.microsoft.com/office/drawing/2014/main" id="{D0B0C283-8B4E-9B90-CBE7-78726F142BDE}"/>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16990C18-C20B-A561-B2E7-799B134CB2A2}"/>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11</a:t>
            </a:fld>
            <a:endParaRPr lang="cs-CZ"/>
          </a:p>
        </p:txBody>
      </p:sp>
    </p:spTree>
    <p:extLst>
      <p:ext uri="{BB962C8B-B14F-4D97-AF65-F5344CB8AC3E}">
        <p14:creationId xmlns:p14="http://schemas.microsoft.com/office/powerpoint/2010/main" val="6641637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food and culture are the two most popular categories, suggesting that users like "real-life" content</a:t>
            </a:r>
          </a:p>
          <a:p>
            <a:pPr lvl="0"/>
            <a:r>
              <a:rPr lang="en-US" dirty="0"/>
              <a:t>- We also found that soccer was the third most popular, perhaps due to the tournament coming up. This presents a massive opportunity for Social Buzz to ride on this global event, as all eyes will be on it as well as the players.</a:t>
            </a:r>
          </a:p>
          <a:p>
            <a:pPr lvl="0"/>
            <a:r>
              <a:rPr lang="en-US" dirty="0"/>
              <a:t>- As much as this analysis was insightful, we are ready to take it to the next stage and we have the expertise within Accenture to help you realize these kinds of insights in production across your organization and in real 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12</a:t>
            </a:fld>
            <a:endParaRPr lang="cs-CZ"/>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13</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visualizations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data expert has worked with the worlds biggest clients on solving their data problems and was heavily involved in the data engineering side of this project.</a:t>
            </a:r>
          </a:p>
          <a:p>
            <a:pPr lvl="0"/>
            <a:endParaRPr lang="en-US" dirty="0"/>
          </a:p>
          <a:p>
            <a:pPr lvl="0"/>
            <a:r>
              <a:rPr lang="en-US" dirty="0"/>
              <a:t>And finally myself, </a:t>
            </a:r>
            <a:r>
              <a:rPr lang="en-US" dirty="0" err="1"/>
              <a:t>Gourav</a:t>
            </a:r>
            <a:r>
              <a:rPr lang="en-US" dirty="0"/>
              <a:t>,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extraction - after understanding your business, we then architected what an ideal dataset should look like for this problem and extracted it from the relevant data sources.</a:t>
            </a:r>
          </a:p>
          <a:p>
            <a:pPr lvl="0"/>
            <a:r>
              <a:rPr lang="en-US" dirty="0"/>
              <a:t>3. After extracting the raw data, we needed to process and model this data into a dataset that can precisely answer the business questions and produce analytics.</a:t>
            </a:r>
          </a:p>
          <a:p>
            <a:pPr lvl="0"/>
            <a:r>
              <a:rPr lang="en-US" dirty="0"/>
              <a:t>4.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was 1091 posts from just the Food category alone! People obviously really like food!</a:t>
            </a:r>
          </a:p>
          <a:p>
            <a:pPr lvl="0"/>
            <a:endParaRPr lang="en-US" dirty="0"/>
          </a:p>
          <a:p>
            <a:pPr lvl="0"/>
            <a:r>
              <a:rPr lang="en-US" dirty="0"/>
              <a:t>And also the most common month for users to post within was December, since this is such a seasonal month with so many holidays and events, this is interesting to know that people are most active during this month!</a:t>
            </a:r>
          </a:p>
          <a:p>
            <a:pPr lvl="0"/>
            <a:endParaRPr lang="en-US" dirty="0"/>
          </a:p>
          <a:p>
            <a:pPr lvl="0"/>
            <a:r>
              <a:rPr lang="en-US" dirty="0"/>
              <a:t>But now, onto the main question... which is... what were the top 5 most popular categories of posts?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7B378-3749-E679-1568-05A57D403D71}"/>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47E671-F012-1CB7-294B-F8503E135504}"/>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1F443FB7-A9E0-92FC-1CBF-1F238C615046}"/>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pPr/>
              <a:t>15.01.2025</a:t>
            </a:fld>
            <a:endParaRPr lang="cs-CZ"/>
          </a:p>
        </p:txBody>
      </p:sp>
      <p:sp>
        <p:nvSpPr>
          <p:cNvPr id="4" name="Slide Image Placeholder 3">
            <a:extLst>
              <a:ext uri="{FF2B5EF4-FFF2-40B4-BE49-F238E27FC236}">
                <a16:creationId xmlns:a16="http://schemas.microsoft.com/office/drawing/2014/main" id="{FE7E9628-3B64-E700-38A2-54760FCEAAD2}"/>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9EF9E938-BAF8-2B2E-EA08-E744D9010C64}"/>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food, culture, soccer, cooking and animals in descending order.</a:t>
            </a:r>
          </a:p>
          <a:p>
            <a:pPr lvl="0"/>
            <a:endParaRPr lang="en-US" dirty="0"/>
          </a:p>
          <a:p>
            <a:pPr lvl="0"/>
            <a:r>
              <a:rPr lang="en-US" dirty="0"/>
              <a:t>Food had an aggregate popularity score of almost 1100. It is very interesting to see both food and cooking within the top 5, it really shows what people enjoy consuming as content. But also interesting to see culture too. Clearly users favor "real-life" content on this platform.</a:t>
            </a:r>
          </a:p>
          <a:p>
            <a:pPr lvl="0"/>
            <a:endParaRPr lang="en-US" dirty="0"/>
          </a:p>
          <a:p>
            <a:pPr lvl="0"/>
            <a:r>
              <a:rPr lang="en-US" dirty="0"/>
              <a:t>Furthermore soccer is an interesting category because there is the European championships being played very soon. This presents a huge opportunity for you to differentiate your platform and to run specific content or events linked to this global spectacle.</a:t>
            </a:r>
          </a:p>
          <a:p>
            <a:pPr lvl="0"/>
            <a:endParaRPr lang="en-US" dirty="0"/>
          </a:p>
        </p:txBody>
      </p:sp>
      <p:sp>
        <p:nvSpPr>
          <p:cNvPr id="6" name="Footer Placeholder 5">
            <a:extLst>
              <a:ext uri="{FF2B5EF4-FFF2-40B4-BE49-F238E27FC236}">
                <a16:creationId xmlns:a16="http://schemas.microsoft.com/office/drawing/2014/main" id="{20F4B3E7-1D1B-70BB-429A-CC45E5270412}"/>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711D7614-B0B3-484D-D4A4-282C4CE0E519}"/>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pPr/>
              <a:t>9</a:t>
            </a:fld>
            <a:endParaRPr lang="cs-CZ"/>
          </a:p>
        </p:txBody>
      </p:sp>
    </p:spTree>
    <p:extLst>
      <p:ext uri="{BB962C8B-B14F-4D97-AF65-F5344CB8AC3E}">
        <p14:creationId xmlns:p14="http://schemas.microsoft.com/office/powerpoint/2010/main" val="3783864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8.sv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8.jpeg"/><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9.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2826539"/>
            <a:ext cx="5482998" cy="4270400"/>
          </a:xfrm>
          <a:prstGeom prst="rect">
            <a:avLst/>
          </a:prstGeom>
        </p:spPr>
        <p:txBody>
          <a:bodyPr lIns="0" tIns="0" rIns="0" bIns="0" rtlCol="0" anchor="t">
            <a:spAutoFit/>
          </a:bodyPr>
          <a:lstStyle/>
          <a:p>
            <a:pPr algn="ctr">
              <a:lnSpc>
                <a:spcPts val="11059"/>
              </a:lnSpc>
            </a:pPr>
            <a:r>
              <a:rPr lang="en-US" sz="9600" spc="-105" dirty="0">
                <a:solidFill>
                  <a:srgbClr val="FFFFFF"/>
                </a:solidFill>
                <a:latin typeface="Graphik Regular" panose="020B0503030202060203" pitchFamily="34" charset="0"/>
              </a:rPr>
              <a:t>Social Buzz</a:t>
            </a:r>
            <a:br>
              <a:rPr lang="en-US" sz="9600" spc="-105" dirty="0">
                <a:solidFill>
                  <a:srgbClr val="FFFFFF"/>
                </a:solidFill>
                <a:latin typeface="Graphik Regular" panose="020B0503030202060203" pitchFamily="34" charset="0"/>
              </a:rPr>
            </a:br>
            <a:r>
              <a:rPr lang="en-US" sz="9600" spc="-105" dirty="0">
                <a:solidFill>
                  <a:srgbClr val="FFFFFF"/>
                </a:solidFill>
                <a:latin typeface="Graphik Regular" panose="020B0503030202060203" pitchFamily="34" charset="0"/>
              </a:rPr>
              <a:t>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80B24580-98FD-65DD-7849-15489DB5E38A}"/>
              </a:ext>
            </a:extLst>
          </p:cNvPr>
          <p:cNvGraphicFramePr>
            <a:graphicFrameLocks/>
          </p:cNvGraphicFramePr>
          <p:nvPr>
            <p:extLst>
              <p:ext uri="{D42A27DB-BD31-4B8C-83A1-F6EECF244321}">
                <p14:modId xmlns:p14="http://schemas.microsoft.com/office/powerpoint/2010/main" val="1659412524"/>
              </p:ext>
            </p:extLst>
          </p:nvPr>
        </p:nvGraphicFramePr>
        <p:xfrm>
          <a:off x="2724117" y="1525752"/>
          <a:ext cx="14941264" cy="766391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59FF4-CF52-D6CA-69CC-5276E1D9765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41432D7-E0E0-0DF6-1153-721335D53D4B}"/>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0002665A-6011-7241-F936-7837F68C87B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D35D43D1-3C39-AB4C-0145-2EF551E3C3C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09B8601A-6EDD-A998-0466-F6A82166570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F84F03C9-1F5E-D127-D707-78A260539BC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EA6A840C-712D-A16E-8ADF-28F179ED044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3061A2D2-0DD9-5946-95E5-D0B2071BA3A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9B656EA8-8A45-340E-7813-846EF8F2C99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7AC7C93A-77E6-4D76-E2E1-095C54F84FB3}"/>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20E24CB4-0BAD-C7AC-3FBE-EDF33E0FFCA5}"/>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817E9C91-2817-B714-C05C-7DF161036CB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68633F62-66C8-1D24-79F2-308493C48EAA}"/>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33E95690-C9B9-04D0-2E5B-5DB733FC7AC4}"/>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AD9F478D-2472-D421-8733-EF23AA4756A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2B294662-419C-2DCA-1616-7711A94705F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7AA58C29-6D76-F44F-06E8-5665D9FEABE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9850E180-C32C-C237-C938-CCF203E4F33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6460B91E-DBEA-797A-9301-75F3779F071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C74A227A-9C72-C869-F5E6-F0FA84AE5E9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8BBFF569-A995-30DF-C321-47026031217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7591D121-1783-6CB9-88F1-157BDD7AF6E2}"/>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109184DA-CA72-784D-1827-2362832CBABC}"/>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809ED891-40A1-20A5-0791-A41DAE9D9785}"/>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223820D2-9AC4-DBD9-0E03-834840DD5F5E}"/>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53995DE8-337A-C614-D47C-B4A106D0337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8EF1300A-6519-0E9D-E21D-888BB7C12DDB}"/>
              </a:ext>
            </a:extLst>
          </p:cNvPr>
          <p:cNvGraphicFramePr>
            <a:graphicFrameLocks/>
          </p:cNvGraphicFramePr>
          <p:nvPr>
            <p:extLst>
              <p:ext uri="{D42A27DB-BD31-4B8C-83A1-F6EECF244321}">
                <p14:modId xmlns:p14="http://schemas.microsoft.com/office/powerpoint/2010/main" val="1788165845"/>
              </p:ext>
            </p:extLst>
          </p:nvPr>
        </p:nvGraphicFramePr>
        <p:xfrm>
          <a:off x="2514600" y="1685151"/>
          <a:ext cx="15150782" cy="7542875"/>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72294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26" name="TextBox 25">
            <a:extLst>
              <a:ext uri="{FF2B5EF4-FFF2-40B4-BE49-F238E27FC236}">
                <a16:creationId xmlns:a16="http://schemas.microsoft.com/office/drawing/2014/main" id="{88A0E0B2-4FD7-42ED-8644-E7ED386857D4}"/>
              </a:ext>
            </a:extLst>
          </p:cNvPr>
          <p:cNvSpPr txBox="1"/>
          <p:nvPr/>
        </p:nvSpPr>
        <p:spPr>
          <a:xfrm>
            <a:off x="10752597" y="871774"/>
            <a:ext cx="7230602" cy="1938992"/>
          </a:xfrm>
          <a:prstGeom prst="rect">
            <a:avLst/>
          </a:prstGeom>
          <a:noFill/>
        </p:spPr>
        <p:txBody>
          <a:bodyPr wrap="square" rtlCol="0">
            <a:spAutoFit/>
          </a:bodyPr>
          <a:lstStyle/>
          <a:p>
            <a:r>
              <a:rPr lang="en-US" sz="2400" b="1" dirty="0">
                <a:solidFill>
                  <a:srgbClr val="A100FF"/>
                </a:solidFill>
              </a:rPr>
              <a:t>ANALYSIS</a:t>
            </a:r>
          </a:p>
          <a:p>
            <a:endParaRPr lang="en-US" sz="2400" dirty="0"/>
          </a:p>
          <a:p>
            <a:pPr algn="just"/>
            <a:r>
              <a:rPr lang="en-US" sz="2400" dirty="0"/>
              <a:t>Science and Technology  are the most popular categories of content showing that people enjoy “real-life” and “factual” content the most.</a:t>
            </a:r>
            <a:endParaRPr lang="en-IN" sz="2400" dirty="0"/>
          </a:p>
        </p:txBody>
      </p:sp>
      <p:sp>
        <p:nvSpPr>
          <p:cNvPr id="27" name="TextBox 26">
            <a:extLst>
              <a:ext uri="{FF2B5EF4-FFF2-40B4-BE49-F238E27FC236}">
                <a16:creationId xmlns:a16="http://schemas.microsoft.com/office/drawing/2014/main" id="{4B9B2EF6-9013-4214-B3B3-6B3127EE4829}"/>
              </a:ext>
            </a:extLst>
          </p:cNvPr>
          <p:cNvSpPr txBox="1"/>
          <p:nvPr/>
        </p:nvSpPr>
        <p:spPr>
          <a:xfrm>
            <a:off x="10752597" y="3032455"/>
            <a:ext cx="7230602" cy="3046988"/>
          </a:xfrm>
          <a:prstGeom prst="rect">
            <a:avLst/>
          </a:prstGeom>
          <a:noFill/>
        </p:spPr>
        <p:txBody>
          <a:bodyPr wrap="square" rtlCol="0">
            <a:spAutoFit/>
          </a:bodyPr>
          <a:lstStyle/>
          <a:p>
            <a:r>
              <a:rPr lang="en-US" sz="2400" b="1" dirty="0">
                <a:solidFill>
                  <a:srgbClr val="A100FF"/>
                </a:solidFill>
              </a:rPr>
              <a:t>INSIGHT</a:t>
            </a:r>
            <a:br>
              <a:rPr lang="en-US" sz="2400" b="1" dirty="0"/>
            </a:br>
            <a:endParaRPr lang="en-US" sz="2400" b="1" dirty="0"/>
          </a:p>
          <a:p>
            <a:pPr marL="342900" indent="-342900">
              <a:buFont typeface="Wingdings" panose="05000000000000000000" pitchFamily="2" charset="2"/>
              <a:buChar char="§"/>
            </a:pPr>
            <a:r>
              <a:rPr lang="en-US" sz="2400" dirty="0"/>
              <a:t>There are a total of 16 distinct content categories.</a:t>
            </a:r>
          </a:p>
          <a:p>
            <a:pPr marL="342900" indent="-342900">
              <a:buFont typeface="Wingdings" panose="05000000000000000000" pitchFamily="2" charset="2"/>
              <a:buChar char="§"/>
            </a:pPr>
            <a:r>
              <a:rPr lang="en-US" sz="2400" dirty="0"/>
              <a:t>Out of which animal and Science categories are the most popular ones.</a:t>
            </a:r>
          </a:p>
          <a:p>
            <a:pPr marL="342900" indent="-342900">
              <a:buFont typeface="Wingdings" panose="05000000000000000000" pitchFamily="2" charset="2"/>
              <a:buChar char="§"/>
            </a:pPr>
            <a:r>
              <a:rPr lang="en-US" sz="2400" dirty="0"/>
              <a:t>4 types of content, Video, Gif, and Audio.</a:t>
            </a:r>
          </a:p>
          <a:p>
            <a:pPr marL="342900" indent="-342900">
              <a:buFont typeface="Wingdings" panose="05000000000000000000" pitchFamily="2" charset="2"/>
              <a:buChar char="§"/>
            </a:pPr>
            <a:r>
              <a:rPr lang="en-US" sz="2400" dirty="0"/>
              <a:t>Out of which people prefer photo and video.</a:t>
            </a:r>
          </a:p>
          <a:p>
            <a:pPr marL="342900" indent="-342900">
              <a:buFont typeface="Wingdings" panose="05000000000000000000" pitchFamily="2" charset="2"/>
              <a:buChar char="§"/>
            </a:pPr>
            <a:r>
              <a:rPr lang="en-US" sz="2400" dirty="0"/>
              <a:t>May month has the highest number of posts.      </a:t>
            </a:r>
          </a:p>
        </p:txBody>
      </p:sp>
      <p:sp>
        <p:nvSpPr>
          <p:cNvPr id="28" name="TextBox 27">
            <a:extLst>
              <a:ext uri="{FF2B5EF4-FFF2-40B4-BE49-F238E27FC236}">
                <a16:creationId xmlns:a16="http://schemas.microsoft.com/office/drawing/2014/main" id="{91188726-8B56-4BDF-9AF4-67FBE5291FD1}"/>
              </a:ext>
            </a:extLst>
          </p:cNvPr>
          <p:cNvSpPr txBox="1"/>
          <p:nvPr/>
        </p:nvSpPr>
        <p:spPr>
          <a:xfrm>
            <a:off x="10752597" y="6301132"/>
            <a:ext cx="7208371" cy="3416320"/>
          </a:xfrm>
          <a:prstGeom prst="rect">
            <a:avLst/>
          </a:prstGeom>
          <a:noFill/>
        </p:spPr>
        <p:txBody>
          <a:bodyPr wrap="square" rtlCol="0">
            <a:spAutoFit/>
          </a:bodyPr>
          <a:lstStyle/>
          <a:p>
            <a:r>
              <a:rPr lang="en-US" sz="2400" b="1" dirty="0">
                <a:solidFill>
                  <a:srgbClr val="A100FF"/>
                </a:solidFill>
              </a:rPr>
              <a:t>NEXT STEPS</a:t>
            </a:r>
            <a:br>
              <a:rPr lang="en-US" sz="2400" b="1" dirty="0"/>
            </a:br>
            <a:endParaRPr lang="en-US" sz="2400" b="1" dirty="0"/>
          </a:p>
          <a:p>
            <a:pPr marL="342900" indent="-342900">
              <a:buFont typeface="Wingdings" panose="05000000000000000000" pitchFamily="2" charset="2"/>
              <a:buChar char="§"/>
            </a:pPr>
            <a:r>
              <a:rPr lang="en-US" sz="2400" dirty="0"/>
              <a:t>Should focus more on the top 5 categories: animal, technology, Science, Healthy eating, and food.</a:t>
            </a:r>
          </a:p>
          <a:p>
            <a:pPr marL="342900" indent="-342900">
              <a:buFont typeface="Wingdings" panose="05000000000000000000" pitchFamily="2" charset="2"/>
              <a:buChar char="§"/>
            </a:pPr>
            <a:r>
              <a:rPr lang="en-US" sz="2400" dirty="0"/>
              <a:t>Create a Campaign </a:t>
            </a:r>
            <a:r>
              <a:rPr lang="en-IN" sz="2400" dirty="0"/>
              <a:t>to target those audiences specifically.</a:t>
            </a:r>
          </a:p>
          <a:p>
            <a:pPr marL="342900" indent="-342900">
              <a:buFont typeface="Wingdings" panose="05000000000000000000" pitchFamily="2" charset="2"/>
              <a:buChar char="§"/>
            </a:pPr>
            <a:r>
              <a:rPr lang="en-IN" sz="2400" dirty="0"/>
              <a:t>Need to maximize in the month of January, May and </a:t>
            </a:r>
          </a:p>
          <a:p>
            <a:pPr marL="342900" indent="-342900">
              <a:buFont typeface="Wingdings" panose="05000000000000000000" pitchFamily="2" charset="2"/>
              <a:buChar char="§"/>
            </a:pPr>
            <a:r>
              <a:rPr lang="en-IN" sz="2400" dirty="0"/>
              <a:t> August as the number of posts in these months is the highest.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4678280"/>
            <a:chOff x="0" y="0"/>
            <a:chExt cx="11564591" cy="623770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3939539"/>
            </a:xfrm>
            <a:prstGeom prst="rect">
              <a:avLst/>
            </a:prstGeom>
          </p:spPr>
          <p:txBody>
            <a:bodyPr lIns="0" tIns="0" rIns="0" bIns="0" rtlCol="0" anchor="t">
              <a:spAutoFit/>
            </a:bodyPr>
            <a:lstStyle/>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Project recap</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Problem</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The Analytics team</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Process</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Insights</a:t>
              </a:r>
            </a:p>
            <a:p>
              <a:pPr marL="457200" indent="-457200">
                <a:buFont typeface="Wingdings" panose="05000000000000000000" pitchFamily="2" charset="2"/>
                <a:buChar char="§"/>
              </a:pPr>
              <a:r>
                <a:rPr lang="en-US" sz="3200" b="1"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584600"/>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572000" y="1909667"/>
            <a:ext cx="11717179" cy="6371750"/>
          </a:xfrm>
          <a:prstGeom prst="rect">
            <a:avLst/>
          </a:prstGeom>
          <a:solidFill>
            <a:schemeClr val="bg1"/>
          </a:solidFill>
        </p:spPr>
        <p:txBody>
          <a:bodyPr/>
          <a:lstStyle/>
          <a:p>
            <a:r>
              <a:rPr lang="en-US" dirty="0"/>
              <a:t>S</a:t>
            </a:r>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73205" y="1909666"/>
            <a:ext cx="6551057" cy="6467667"/>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FC46CD66-AC13-47A2-BDFC-B729BBDB5F2D}"/>
              </a:ext>
            </a:extLst>
          </p:cNvPr>
          <p:cNvSpPr txBox="1"/>
          <p:nvPr/>
        </p:nvSpPr>
        <p:spPr>
          <a:xfrm>
            <a:off x="8719948" y="2941116"/>
            <a:ext cx="7434451" cy="3970318"/>
          </a:xfrm>
          <a:prstGeom prst="rect">
            <a:avLst/>
          </a:prstGeom>
          <a:noFill/>
        </p:spPr>
        <p:txBody>
          <a:bodyPr wrap="square" rtlCol="0">
            <a:spAutoFit/>
          </a:bodyPr>
          <a:lstStyle/>
          <a:p>
            <a:r>
              <a:rPr lang="en-US" sz="2800" dirty="0"/>
              <a:t>Social Buzz is a fast growing technology unicorn that need to adapt quickly to it’s </a:t>
            </a:r>
            <a:r>
              <a:rPr lang="en-US" sz="2800" dirty="0" err="1"/>
              <a:t>globle</a:t>
            </a:r>
            <a:r>
              <a:rPr lang="en-US" sz="2800" dirty="0"/>
              <a:t> scale.</a:t>
            </a:r>
          </a:p>
          <a:p>
            <a:r>
              <a:rPr lang="en-US" sz="2800" dirty="0"/>
              <a:t>Accenture has begun a 3 month POC focusing on these tasks:</a:t>
            </a:r>
          </a:p>
          <a:p>
            <a:endParaRPr lang="en-US" sz="2800" dirty="0"/>
          </a:p>
          <a:p>
            <a:pPr marL="342900" indent="-342900">
              <a:buFont typeface="Arial" panose="020B0604020202020204" pitchFamily="34" charset="0"/>
              <a:buChar char="•"/>
            </a:pPr>
            <a:r>
              <a:rPr lang="en-US" sz="2800" dirty="0"/>
              <a:t>An audit of Social Buzz’s  big data practice </a:t>
            </a:r>
          </a:p>
          <a:p>
            <a:pPr marL="342900" indent="-342900">
              <a:buFont typeface="Arial" panose="020B0604020202020204" pitchFamily="34" charset="0"/>
              <a:buChar char="•"/>
            </a:pPr>
            <a:r>
              <a:rPr lang="en-US" sz="2800" dirty="0"/>
              <a:t>Recommendations for a successful IPO</a:t>
            </a:r>
          </a:p>
          <a:p>
            <a:pPr marL="342900" indent="-342900">
              <a:buFont typeface="Arial" panose="020B0604020202020204" pitchFamily="34" charset="0"/>
              <a:buChar char="•"/>
            </a:pPr>
            <a:r>
              <a:rPr lang="en-US" sz="2800" dirty="0"/>
              <a:t>Analysis to find Social Buzz’s top 5 most popular categories of content</a:t>
            </a:r>
            <a:endParaRPr lang="en-IN"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18176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57B857D-702A-49C1-94D1-1579893C1503}"/>
              </a:ext>
            </a:extLst>
          </p:cNvPr>
          <p:cNvSpPr txBox="1"/>
          <p:nvPr/>
        </p:nvSpPr>
        <p:spPr>
          <a:xfrm>
            <a:off x="2507087" y="5021200"/>
            <a:ext cx="7457395" cy="4339650"/>
          </a:xfrm>
          <a:prstGeom prst="rect">
            <a:avLst/>
          </a:prstGeom>
          <a:noFill/>
        </p:spPr>
        <p:txBody>
          <a:bodyPr wrap="square" rtlCol="0">
            <a:spAutoFit/>
          </a:bodyPr>
          <a:lstStyle/>
          <a:p>
            <a:r>
              <a:rPr lang="en-US" sz="3600" dirty="0">
                <a:solidFill>
                  <a:schemeClr val="bg1"/>
                </a:solidFill>
              </a:rPr>
              <a:t>Over </a:t>
            </a:r>
            <a:r>
              <a:rPr lang="en-US" sz="3600" u="sng" dirty="0">
                <a:solidFill>
                  <a:schemeClr val="bg1"/>
                </a:solidFill>
              </a:rPr>
              <a:t>100000</a:t>
            </a:r>
            <a:r>
              <a:rPr lang="en-US" sz="3600" dirty="0">
                <a:solidFill>
                  <a:schemeClr val="bg1"/>
                </a:solidFill>
              </a:rPr>
              <a:t> posts per day</a:t>
            </a:r>
          </a:p>
          <a:p>
            <a:endParaRPr lang="en-US" sz="3600" dirty="0">
              <a:solidFill>
                <a:schemeClr val="bg1"/>
              </a:solidFill>
            </a:endParaRPr>
          </a:p>
          <a:p>
            <a:r>
              <a:rPr lang="en-US" sz="3600" u="sng" dirty="0">
                <a:solidFill>
                  <a:schemeClr val="bg1"/>
                </a:solidFill>
              </a:rPr>
              <a:t>36,500,000 </a:t>
            </a:r>
            <a:r>
              <a:rPr lang="en-US" sz="3600" dirty="0">
                <a:solidFill>
                  <a:schemeClr val="bg1"/>
                </a:solidFill>
              </a:rPr>
              <a:t>pieces of content per year!</a:t>
            </a:r>
          </a:p>
          <a:p>
            <a:endParaRPr lang="en-US" sz="3600" dirty="0">
              <a:solidFill>
                <a:schemeClr val="bg1"/>
              </a:solidFill>
            </a:endParaRPr>
          </a:p>
          <a:p>
            <a:endParaRPr lang="en-US" sz="3600" dirty="0">
              <a:solidFill>
                <a:schemeClr val="bg1"/>
              </a:solidFill>
            </a:endParaRPr>
          </a:p>
          <a:p>
            <a:r>
              <a:rPr lang="en-US" sz="2400" dirty="0">
                <a:solidFill>
                  <a:schemeClr val="bg1"/>
                </a:solidFill>
              </a:rPr>
              <a:t>But how to Capitalize on it when there is so much?</a:t>
            </a:r>
          </a:p>
          <a:p>
            <a:endParaRPr lang="en-US" sz="2400" dirty="0">
              <a:solidFill>
                <a:schemeClr val="bg1"/>
              </a:solidFill>
            </a:endParaRPr>
          </a:p>
          <a:p>
            <a:r>
              <a:rPr lang="en-US" sz="2400" u="sng" dirty="0">
                <a:solidFill>
                  <a:schemeClr val="bg1"/>
                </a:solidFill>
              </a:rPr>
              <a:t>Analysis to find Social Buzz’s top 5 most popular categories of content</a:t>
            </a:r>
            <a:endParaRPr lang="en-IN" sz="2400" u="sng"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6"/>
          <p:cNvGrpSpPr>
            <a:grpSpLocks noChangeAspect="1"/>
          </p:cNvGrpSpPr>
          <p:nvPr/>
        </p:nvGrpSpPr>
        <p:grpSpPr>
          <a:xfrm>
            <a:off x="11734800" y="1333500"/>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60355"/>
            <a:ext cx="6750815" cy="6635945"/>
          </a:xfrm>
          <a:prstGeom prst="rect">
            <a:avLst/>
          </a:prstGeom>
          <a:solidFill>
            <a:srgbClr val="FFFFFF"/>
          </a:solidFill>
        </p:spPr>
      </p:sp>
      <p:grpSp>
        <p:nvGrpSpPr>
          <p:cNvPr id="16" name="Group 16"/>
          <p:cNvGrpSpPr>
            <a:grpSpLocks noChangeAspect="1"/>
          </p:cNvGrpSpPr>
          <p:nvPr/>
        </p:nvGrpSpPr>
        <p:grpSpPr>
          <a:xfrm>
            <a:off x="11811000" y="7353300"/>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277600" y="1181100"/>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cstate="print"/>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5" y="4274206"/>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411515" y="4002073"/>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cstate="print"/>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8" name="Group 28"/>
          <p:cNvGrpSpPr>
            <a:grpSpLocks noChangeAspect="1"/>
          </p:cNvGrpSpPr>
          <p:nvPr/>
        </p:nvGrpSpPr>
        <p:grpSpPr>
          <a:xfrm>
            <a:off x="11277600" y="7048500"/>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cstate="print"/>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5EDC0190-11E3-41EB-8EFE-A4135C0C08AE}"/>
              </a:ext>
            </a:extLst>
          </p:cNvPr>
          <p:cNvSpPr txBox="1"/>
          <p:nvPr/>
        </p:nvSpPr>
        <p:spPr>
          <a:xfrm>
            <a:off x="14447029" y="1506989"/>
            <a:ext cx="3048000" cy="1200329"/>
          </a:xfrm>
          <a:prstGeom prst="rect">
            <a:avLst/>
          </a:prstGeom>
          <a:noFill/>
        </p:spPr>
        <p:txBody>
          <a:bodyPr wrap="square" rtlCol="0">
            <a:spAutoFit/>
          </a:bodyPr>
          <a:lstStyle/>
          <a:p>
            <a:r>
              <a:rPr lang="en-US" sz="2400" b="1" dirty="0"/>
              <a:t>ANDREW FLEMING</a:t>
            </a:r>
          </a:p>
          <a:p>
            <a:r>
              <a:rPr lang="en-US" sz="2400" b="1" dirty="0"/>
              <a:t>Chief Technology Architect</a:t>
            </a:r>
            <a:endParaRPr lang="en-IN" sz="2400" b="1" dirty="0"/>
          </a:p>
        </p:txBody>
      </p:sp>
      <p:sp>
        <p:nvSpPr>
          <p:cNvPr id="33" name="TextBox 32">
            <a:extLst>
              <a:ext uri="{FF2B5EF4-FFF2-40B4-BE49-F238E27FC236}">
                <a16:creationId xmlns:a16="http://schemas.microsoft.com/office/drawing/2014/main" id="{EE8491CD-87DC-4668-9B13-15657995981C}"/>
              </a:ext>
            </a:extLst>
          </p:cNvPr>
          <p:cNvSpPr txBox="1"/>
          <p:nvPr/>
        </p:nvSpPr>
        <p:spPr>
          <a:xfrm>
            <a:off x="14422376" y="4494263"/>
            <a:ext cx="2725464" cy="830997"/>
          </a:xfrm>
          <a:prstGeom prst="rect">
            <a:avLst/>
          </a:prstGeom>
          <a:noFill/>
        </p:spPr>
        <p:txBody>
          <a:bodyPr wrap="square" rtlCol="0">
            <a:spAutoFit/>
          </a:bodyPr>
          <a:lstStyle/>
          <a:p>
            <a:r>
              <a:rPr lang="en-US" sz="2400" b="1" dirty="0"/>
              <a:t>MARCUS</a:t>
            </a:r>
            <a:r>
              <a:rPr lang="en-US" sz="2000" b="1" dirty="0"/>
              <a:t> </a:t>
            </a:r>
            <a:r>
              <a:rPr lang="en-US" sz="2400" b="1" dirty="0"/>
              <a:t>ROMPTON</a:t>
            </a:r>
            <a:endParaRPr lang="en-US" sz="2000" b="1" dirty="0"/>
          </a:p>
          <a:p>
            <a:r>
              <a:rPr lang="en-US" sz="2400" b="1" dirty="0"/>
              <a:t>Senior Principal</a:t>
            </a:r>
            <a:endParaRPr lang="en-IN" sz="2400" b="1" dirty="0"/>
          </a:p>
        </p:txBody>
      </p:sp>
      <p:sp>
        <p:nvSpPr>
          <p:cNvPr id="34" name="TextBox 33">
            <a:extLst>
              <a:ext uri="{FF2B5EF4-FFF2-40B4-BE49-F238E27FC236}">
                <a16:creationId xmlns:a16="http://schemas.microsoft.com/office/drawing/2014/main" id="{F416C8E8-7AB8-4134-B77A-4ADE4F9807B5}"/>
              </a:ext>
            </a:extLst>
          </p:cNvPr>
          <p:cNvSpPr txBox="1"/>
          <p:nvPr/>
        </p:nvSpPr>
        <p:spPr>
          <a:xfrm>
            <a:off x="14542853" y="7567606"/>
            <a:ext cx="2667000" cy="830997"/>
          </a:xfrm>
          <a:prstGeom prst="rect">
            <a:avLst/>
          </a:prstGeom>
          <a:noFill/>
        </p:spPr>
        <p:txBody>
          <a:bodyPr wrap="square" rtlCol="0">
            <a:spAutoFit/>
          </a:bodyPr>
          <a:lstStyle/>
          <a:p>
            <a:r>
              <a:rPr lang="en-US" sz="2400" b="1" dirty="0"/>
              <a:t>GOURAV SINHA</a:t>
            </a:r>
          </a:p>
          <a:p>
            <a:r>
              <a:rPr lang="en-US" sz="2400" b="1" dirty="0"/>
              <a:t>Data Analyst</a:t>
            </a:r>
            <a:endParaRPr lang="en-IN" sz="24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834FAC5E-314C-4B7E-86B2-4BC67498A897}"/>
              </a:ext>
            </a:extLst>
          </p:cNvPr>
          <p:cNvSpPr txBox="1"/>
          <p:nvPr/>
        </p:nvSpPr>
        <p:spPr>
          <a:xfrm>
            <a:off x="4056664" y="1348113"/>
            <a:ext cx="5493759" cy="523220"/>
          </a:xfrm>
          <a:prstGeom prst="rect">
            <a:avLst/>
          </a:prstGeom>
          <a:noFill/>
        </p:spPr>
        <p:txBody>
          <a:bodyPr wrap="square" rtlCol="0">
            <a:spAutoFit/>
          </a:bodyPr>
          <a:lstStyle/>
          <a:p>
            <a:r>
              <a:rPr lang="en-US" sz="2800" dirty="0">
                <a:solidFill>
                  <a:schemeClr val="bg1"/>
                </a:solidFill>
              </a:rPr>
              <a:t>Data Understanding</a:t>
            </a:r>
            <a:endParaRPr lang="en-IN" sz="2800" dirty="0">
              <a:solidFill>
                <a:schemeClr val="bg1"/>
              </a:solidFill>
            </a:endParaRPr>
          </a:p>
        </p:txBody>
      </p:sp>
      <p:sp>
        <p:nvSpPr>
          <p:cNvPr id="40" name="TextBox 39">
            <a:extLst>
              <a:ext uri="{FF2B5EF4-FFF2-40B4-BE49-F238E27FC236}">
                <a16:creationId xmlns:a16="http://schemas.microsoft.com/office/drawing/2014/main" id="{8991B625-5E65-4399-B7EF-A90E482B29E0}"/>
              </a:ext>
            </a:extLst>
          </p:cNvPr>
          <p:cNvSpPr txBox="1"/>
          <p:nvPr/>
        </p:nvSpPr>
        <p:spPr>
          <a:xfrm>
            <a:off x="5764133" y="3107154"/>
            <a:ext cx="2429747" cy="523220"/>
          </a:xfrm>
          <a:prstGeom prst="rect">
            <a:avLst/>
          </a:prstGeom>
          <a:noFill/>
        </p:spPr>
        <p:txBody>
          <a:bodyPr wrap="square" rtlCol="0">
            <a:spAutoFit/>
          </a:bodyPr>
          <a:lstStyle/>
          <a:p>
            <a:r>
              <a:rPr lang="en-US" sz="2800" dirty="0">
                <a:solidFill>
                  <a:schemeClr val="bg1"/>
                </a:solidFill>
              </a:rPr>
              <a:t>Data Cleaning</a:t>
            </a:r>
            <a:endParaRPr lang="en-IN" sz="2800" dirty="0">
              <a:solidFill>
                <a:schemeClr val="bg1"/>
              </a:solidFill>
            </a:endParaRPr>
          </a:p>
        </p:txBody>
      </p:sp>
      <p:sp>
        <p:nvSpPr>
          <p:cNvPr id="41" name="TextBox 40">
            <a:extLst>
              <a:ext uri="{FF2B5EF4-FFF2-40B4-BE49-F238E27FC236}">
                <a16:creationId xmlns:a16="http://schemas.microsoft.com/office/drawing/2014/main" id="{8FA6C4FC-CA89-4909-914E-10821BC58210}"/>
              </a:ext>
            </a:extLst>
          </p:cNvPr>
          <p:cNvSpPr txBox="1"/>
          <p:nvPr/>
        </p:nvSpPr>
        <p:spPr>
          <a:xfrm>
            <a:off x="7803225" y="4781368"/>
            <a:ext cx="2429747" cy="523220"/>
          </a:xfrm>
          <a:prstGeom prst="rect">
            <a:avLst/>
          </a:prstGeom>
          <a:noFill/>
        </p:spPr>
        <p:txBody>
          <a:bodyPr wrap="square" rtlCol="0">
            <a:spAutoFit/>
          </a:bodyPr>
          <a:lstStyle/>
          <a:p>
            <a:r>
              <a:rPr lang="en-US" sz="2800" dirty="0">
                <a:solidFill>
                  <a:schemeClr val="bg1"/>
                </a:solidFill>
              </a:rPr>
              <a:t>Data Modelling</a:t>
            </a:r>
            <a:endParaRPr lang="en-IN" sz="2800" dirty="0">
              <a:solidFill>
                <a:schemeClr val="bg1"/>
              </a:solidFill>
            </a:endParaRPr>
          </a:p>
        </p:txBody>
      </p:sp>
      <p:sp>
        <p:nvSpPr>
          <p:cNvPr id="42" name="TextBox 41">
            <a:extLst>
              <a:ext uri="{FF2B5EF4-FFF2-40B4-BE49-F238E27FC236}">
                <a16:creationId xmlns:a16="http://schemas.microsoft.com/office/drawing/2014/main" id="{F2BF4D85-42CE-4C07-A46F-225FCAA25954}"/>
              </a:ext>
            </a:extLst>
          </p:cNvPr>
          <p:cNvSpPr txBox="1"/>
          <p:nvPr/>
        </p:nvSpPr>
        <p:spPr>
          <a:xfrm>
            <a:off x="9725885" y="6206233"/>
            <a:ext cx="2429747" cy="523220"/>
          </a:xfrm>
          <a:prstGeom prst="rect">
            <a:avLst/>
          </a:prstGeom>
          <a:noFill/>
        </p:spPr>
        <p:txBody>
          <a:bodyPr wrap="square" rtlCol="0">
            <a:spAutoFit/>
          </a:bodyPr>
          <a:lstStyle/>
          <a:p>
            <a:r>
              <a:rPr lang="en-US" sz="2800" dirty="0">
                <a:solidFill>
                  <a:schemeClr val="bg1"/>
                </a:solidFill>
              </a:rPr>
              <a:t>Data Analysis</a:t>
            </a:r>
            <a:endParaRPr lang="en-IN" sz="2800" dirty="0">
              <a:solidFill>
                <a:schemeClr val="bg1"/>
              </a:solidFill>
            </a:endParaRPr>
          </a:p>
        </p:txBody>
      </p:sp>
      <p:sp>
        <p:nvSpPr>
          <p:cNvPr id="43" name="TextBox 42">
            <a:extLst>
              <a:ext uri="{FF2B5EF4-FFF2-40B4-BE49-F238E27FC236}">
                <a16:creationId xmlns:a16="http://schemas.microsoft.com/office/drawing/2014/main" id="{1AC58DA2-8A77-4978-A07E-95D1583F33C6}"/>
              </a:ext>
            </a:extLst>
          </p:cNvPr>
          <p:cNvSpPr txBox="1"/>
          <p:nvPr/>
        </p:nvSpPr>
        <p:spPr>
          <a:xfrm>
            <a:off x="11337710" y="8037333"/>
            <a:ext cx="2941236" cy="523220"/>
          </a:xfrm>
          <a:prstGeom prst="rect">
            <a:avLst/>
          </a:prstGeom>
          <a:noFill/>
        </p:spPr>
        <p:txBody>
          <a:bodyPr wrap="square" rtlCol="0">
            <a:spAutoFit/>
          </a:bodyPr>
          <a:lstStyle/>
          <a:p>
            <a:r>
              <a:rPr lang="en-US" sz="2800" dirty="0">
                <a:solidFill>
                  <a:schemeClr val="bg1"/>
                </a:solidFill>
              </a:rPr>
              <a:t>Uncover Insights</a:t>
            </a:r>
            <a:endParaRPr lang="en-IN" sz="2800"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5" name="TextBox 14">
            <a:extLst>
              <a:ext uri="{FF2B5EF4-FFF2-40B4-BE49-F238E27FC236}">
                <a16:creationId xmlns:a16="http://schemas.microsoft.com/office/drawing/2014/main" id="{959791F5-88FE-45E3-8923-DACE504A3BC3}"/>
              </a:ext>
            </a:extLst>
          </p:cNvPr>
          <p:cNvSpPr txBox="1"/>
          <p:nvPr/>
        </p:nvSpPr>
        <p:spPr>
          <a:xfrm>
            <a:off x="2851268" y="4058699"/>
            <a:ext cx="1524000" cy="2031325"/>
          </a:xfrm>
          <a:prstGeom prst="rect">
            <a:avLst/>
          </a:prstGeom>
          <a:noFill/>
        </p:spPr>
        <p:txBody>
          <a:bodyPr wrap="square" rtlCol="0">
            <a:spAutoFit/>
          </a:bodyPr>
          <a:lstStyle/>
          <a:p>
            <a:pPr algn="ctr"/>
            <a:r>
              <a:rPr lang="en-US" sz="5400" dirty="0">
                <a:solidFill>
                  <a:srgbClr val="A100FF"/>
                </a:solidFill>
              </a:rPr>
              <a:t>16</a:t>
            </a:r>
          </a:p>
          <a:p>
            <a:pPr algn="ctr"/>
            <a:endParaRPr lang="en-US" sz="2400" dirty="0"/>
          </a:p>
          <a:p>
            <a:pPr algn="ctr"/>
            <a:r>
              <a:rPr lang="en-US" sz="2400" dirty="0"/>
              <a:t>Unique Categories</a:t>
            </a:r>
            <a:endParaRPr lang="en-IN" sz="2400" dirty="0"/>
          </a:p>
        </p:txBody>
      </p:sp>
      <p:sp>
        <p:nvSpPr>
          <p:cNvPr id="17" name="TextBox 16">
            <a:extLst>
              <a:ext uri="{FF2B5EF4-FFF2-40B4-BE49-F238E27FC236}">
                <a16:creationId xmlns:a16="http://schemas.microsoft.com/office/drawing/2014/main" id="{E1615619-1B82-46C0-8A9C-43A8D8691A88}"/>
              </a:ext>
            </a:extLst>
          </p:cNvPr>
          <p:cNvSpPr txBox="1"/>
          <p:nvPr/>
        </p:nvSpPr>
        <p:spPr>
          <a:xfrm>
            <a:off x="7714306" y="4058699"/>
            <a:ext cx="1886894" cy="2031325"/>
          </a:xfrm>
          <a:prstGeom prst="rect">
            <a:avLst/>
          </a:prstGeom>
          <a:noFill/>
        </p:spPr>
        <p:txBody>
          <a:bodyPr wrap="square" rtlCol="0">
            <a:spAutoFit/>
          </a:bodyPr>
          <a:lstStyle/>
          <a:p>
            <a:pPr algn="ctr"/>
            <a:r>
              <a:rPr lang="en-US" sz="5400" dirty="0">
                <a:solidFill>
                  <a:srgbClr val="A100FF"/>
                </a:solidFill>
              </a:rPr>
              <a:t>1091</a:t>
            </a:r>
          </a:p>
          <a:p>
            <a:pPr algn="ctr"/>
            <a:endParaRPr lang="en-US" sz="2400" dirty="0"/>
          </a:p>
          <a:p>
            <a:pPr algn="ctr"/>
            <a:r>
              <a:rPr lang="en-US" sz="2400" dirty="0"/>
              <a:t>Reactions to  “Food” posts</a:t>
            </a:r>
            <a:endParaRPr lang="en-IN" sz="2400" dirty="0"/>
          </a:p>
        </p:txBody>
      </p:sp>
      <p:sp>
        <p:nvSpPr>
          <p:cNvPr id="18" name="TextBox 17">
            <a:extLst>
              <a:ext uri="{FF2B5EF4-FFF2-40B4-BE49-F238E27FC236}">
                <a16:creationId xmlns:a16="http://schemas.microsoft.com/office/drawing/2014/main" id="{FE2AB508-FCED-4BE7-98AA-90390FA7F8FD}"/>
              </a:ext>
            </a:extLst>
          </p:cNvPr>
          <p:cNvSpPr txBox="1"/>
          <p:nvPr/>
        </p:nvSpPr>
        <p:spPr>
          <a:xfrm>
            <a:off x="13768703" y="4108015"/>
            <a:ext cx="3336058" cy="1292662"/>
          </a:xfrm>
          <a:prstGeom prst="rect">
            <a:avLst/>
          </a:prstGeom>
          <a:noFill/>
        </p:spPr>
        <p:txBody>
          <a:bodyPr wrap="square" rtlCol="0">
            <a:spAutoFit/>
          </a:bodyPr>
          <a:lstStyle/>
          <a:p>
            <a:pPr algn="ctr"/>
            <a:endParaRPr lang="en-US" sz="5400" dirty="0"/>
          </a:p>
          <a:p>
            <a:pPr algn="ctr"/>
            <a:endParaRPr lang="en-IN" sz="2400" dirty="0"/>
          </a:p>
        </p:txBody>
      </p:sp>
      <p:sp>
        <p:nvSpPr>
          <p:cNvPr id="19" name="TextBox 18">
            <a:extLst>
              <a:ext uri="{FF2B5EF4-FFF2-40B4-BE49-F238E27FC236}">
                <a16:creationId xmlns:a16="http://schemas.microsoft.com/office/drawing/2014/main" id="{DED1CC85-9035-45EE-ACF1-34DB411300CA}"/>
              </a:ext>
            </a:extLst>
          </p:cNvPr>
          <p:cNvSpPr txBox="1"/>
          <p:nvPr/>
        </p:nvSpPr>
        <p:spPr>
          <a:xfrm>
            <a:off x="12345302" y="4064943"/>
            <a:ext cx="3622298" cy="2031325"/>
          </a:xfrm>
          <a:prstGeom prst="rect">
            <a:avLst/>
          </a:prstGeom>
          <a:noFill/>
        </p:spPr>
        <p:txBody>
          <a:bodyPr wrap="square" rtlCol="0">
            <a:spAutoFit/>
          </a:bodyPr>
          <a:lstStyle/>
          <a:p>
            <a:pPr algn="ctr"/>
            <a:r>
              <a:rPr lang="en-US" sz="5400" dirty="0">
                <a:solidFill>
                  <a:srgbClr val="A100FF"/>
                </a:solidFill>
              </a:rPr>
              <a:t>February</a:t>
            </a:r>
          </a:p>
          <a:p>
            <a:pPr algn="ctr"/>
            <a:endParaRPr lang="en-US" sz="2400" dirty="0"/>
          </a:p>
          <a:p>
            <a:pPr algn="ctr"/>
            <a:r>
              <a:rPr lang="en-US" sz="2400" dirty="0"/>
              <a:t>Month with</a:t>
            </a:r>
          </a:p>
          <a:p>
            <a:pPr algn="ctr"/>
            <a:r>
              <a:rPr lang="en-US" sz="2400" dirty="0"/>
              <a:t> most posts</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7" name="Chart 26">
            <a:extLst>
              <a:ext uri="{FF2B5EF4-FFF2-40B4-BE49-F238E27FC236}">
                <a16:creationId xmlns:a16="http://schemas.microsoft.com/office/drawing/2014/main" id="{FAFCB965-271F-DE61-06D9-C603FA802C73}"/>
              </a:ext>
            </a:extLst>
          </p:cNvPr>
          <p:cNvGraphicFramePr>
            <a:graphicFrameLocks/>
          </p:cNvGraphicFramePr>
          <p:nvPr>
            <p:extLst>
              <p:ext uri="{D42A27DB-BD31-4B8C-83A1-F6EECF244321}">
                <p14:modId xmlns:p14="http://schemas.microsoft.com/office/powerpoint/2010/main" val="1545265908"/>
              </p:ext>
            </p:extLst>
          </p:nvPr>
        </p:nvGraphicFramePr>
        <p:xfrm>
          <a:off x="2724115" y="1685150"/>
          <a:ext cx="14420885" cy="7467485"/>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EB30E-A047-61E3-00F7-696D6035594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D10EBE7-CA26-2826-E939-D66F1DCD1C6B}"/>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32ABA300-5097-BC27-2ADD-CC3C74B4576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5F64AC86-C3B5-2701-3A31-00513AF64D8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4CDE38EB-3832-1D48-7196-67BEA21D0C7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AD7CE711-781C-0904-7BB9-46B76F04936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21BE3D93-6584-5E80-E62E-D36643DC7C7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DB7C874C-A703-884E-924C-7F429D6E8CE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89E68693-CEC3-2F00-C080-7FC68B78071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DD9CF2E5-EE13-4934-E6D7-8F8999B3FD09}"/>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D5A87FA8-EFE4-BF7C-6FB7-4182ACA777DB}"/>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A0052236-455C-B93A-1063-B2792CE027F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a:extLst>
                <a:ext uri="{FF2B5EF4-FFF2-40B4-BE49-F238E27FC236}">
                  <a16:creationId xmlns:a16="http://schemas.microsoft.com/office/drawing/2014/main" id="{C1E6625B-4692-AF34-06F5-2679F82C3C2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F78822CC-923C-D7BD-2ECD-4BBAA12A88C4}"/>
              </a:ext>
            </a:extLst>
          </p:cNvPr>
          <p:cNvGrpSpPr/>
          <p:nvPr/>
        </p:nvGrpSpPr>
        <p:grpSpPr>
          <a:xfrm>
            <a:off x="655751" y="-710238"/>
            <a:ext cx="17253775" cy="2017079"/>
            <a:chOff x="0" y="0"/>
            <a:chExt cx="23005033" cy="2689439"/>
          </a:xfrm>
        </p:grpSpPr>
        <p:pic>
          <p:nvPicPr>
            <p:cNvPr id="15" name="Picture 15">
              <a:extLst>
                <a:ext uri="{FF2B5EF4-FFF2-40B4-BE49-F238E27FC236}">
                  <a16:creationId xmlns:a16="http://schemas.microsoft.com/office/drawing/2014/main" id="{4672F0B7-2EA6-EACE-0B56-6F9B42ECC9F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BC7B6F6E-6719-D459-C83C-05FBB94B04B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53C7F995-FC2A-FB14-A311-384C5044E91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8023CB07-1BE7-CCB0-F86D-7D74E4B7E71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CDF9BA8B-8CE2-6F6D-6BF8-8CF575DA0DA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6D5B3DE0-D237-78F3-AE25-38C8ACDA20A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4A3BBADD-A05F-5C87-E5DE-F80C9CAC031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7465A9E1-18E0-FF3F-4123-BD74B7A0268E}"/>
              </a:ext>
            </a:extLst>
          </p:cNvPr>
          <p:cNvSpPr/>
          <p:nvPr/>
        </p:nvSpPr>
        <p:spPr>
          <a:xfrm>
            <a:off x="0" y="0"/>
            <a:ext cx="2386482" cy="10287000"/>
          </a:xfrm>
          <a:prstGeom prst="rect">
            <a:avLst/>
          </a:prstGeom>
          <a:solidFill>
            <a:srgbClr val="A100FF"/>
          </a:solidFill>
        </p:spPr>
      </p:sp>
      <p:grpSp>
        <p:nvGrpSpPr>
          <p:cNvPr id="23" name="Group 23">
            <a:extLst>
              <a:ext uri="{FF2B5EF4-FFF2-40B4-BE49-F238E27FC236}">
                <a16:creationId xmlns:a16="http://schemas.microsoft.com/office/drawing/2014/main" id="{87678913-0B71-D75D-FC8F-D09AC54E9467}"/>
              </a:ext>
            </a:extLst>
          </p:cNvPr>
          <p:cNvGrpSpPr/>
          <p:nvPr/>
        </p:nvGrpSpPr>
        <p:grpSpPr>
          <a:xfrm>
            <a:off x="16515246" y="-1685151"/>
            <a:ext cx="3545508" cy="3370302"/>
            <a:chOff x="0" y="0"/>
            <a:chExt cx="4727344" cy="4493736"/>
          </a:xfrm>
        </p:grpSpPr>
        <p:grpSp>
          <p:nvGrpSpPr>
            <p:cNvPr id="24" name="Group 24">
              <a:extLst>
                <a:ext uri="{FF2B5EF4-FFF2-40B4-BE49-F238E27FC236}">
                  <a16:creationId xmlns:a16="http://schemas.microsoft.com/office/drawing/2014/main" id="{98B78243-ECF1-F0FA-A07C-D945D7961C17}"/>
                </a:ext>
              </a:extLst>
            </p:cNvPr>
            <p:cNvGrpSpPr>
              <a:grpSpLocks noChangeAspect="1"/>
            </p:cNvGrpSpPr>
            <p:nvPr/>
          </p:nvGrpSpPr>
          <p:grpSpPr>
            <a:xfrm>
              <a:off x="644072" y="410464"/>
              <a:ext cx="4083272" cy="4083272"/>
              <a:chOff x="0" y="0"/>
              <a:chExt cx="6350000" cy="6350000"/>
            </a:xfrm>
          </p:grpSpPr>
          <p:sp>
            <p:nvSpPr>
              <p:cNvPr id="25" name="Freeform 25">
                <a:extLst>
                  <a:ext uri="{FF2B5EF4-FFF2-40B4-BE49-F238E27FC236}">
                    <a16:creationId xmlns:a16="http://schemas.microsoft.com/office/drawing/2014/main" id="{D8BCBCEB-A147-AC2F-3CA1-685DD43F2475}"/>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a:extLst>
                <a:ext uri="{FF2B5EF4-FFF2-40B4-BE49-F238E27FC236}">
                  <a16:creationId xmlns:a16="http://schemas.microsoft.com/office/drawing/2014/main" id="{E69D976C-04A2-1A24-4D2D-C5988DDB7C3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55F0887E-A980-89F5-1FE6-31C1F9123AD7}"/>
              </a:ext>
            </a:extLst>
          </p:cNvPr>
          <p:cNvGraphicFramePr>
            <a:graphicFrameLocks/>
          </p:cNvGraphicFramePr>
          <p:nvPr>
            <p:extLst>
              <p:ext uri="{D42A27DB-BD31-4B8C-83A1-F6EECF244321}">
                <p14:modId xmlns:p14="http://schemas.microsoft.com/office/powerpoint/2010/main" val="1417511008"/>
              </p:ext>
            </p:extLst>
          </p:nvPr>
        </p:nvGraphicFramePr>
        <p:xfrm>
          <a:off x="2724116" y="1756593"/>
          <a:ext cx="15084872" cy="7356081"/>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285976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TotalTime>
  <Words>1945</Words>
  <Application>Microsoft Office PowerPoint</Application>
  <PresentationFormat>Custom</PresentationFormat>
  <Paragraphs>180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Graphik Regular</vt:lpstr>
      <vt:lpstr>Wingdings</vt:lpstr>
      <vt:lpstr>Arial</vt:lpstr>
      <vt:lpstr>Clear Sans Regular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Vamsi krishna</cp:lastModifiedBy>
  <cp:revision>30</cp:revision>
  <dcterms:created xsi:type="dcterms:W3CDTF">2006-08-16T00:00:00Z</dcterms:created>
  <dcterms:modified xsi:type="dcterms:W3CDTF">2025-01-15T14:02:45Z</dcterms:modified>
  <dc:identifier>DAEhDyfaYKE</dc:identifier>
</cp:coreProperties>
</file>