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9" r:id="rId10"/>
    <p:sldId id="267" r:id="rId11"/>
    <p:sldId id="271" r:id="rId12"/>
    <p:sldId id="265" r:id="rId13"/>
    <p:sldId id="266" r:id="rId14"/>
  </p:sldIdLst>
  <p:sldSz cx="18288000" cy="10287000"/>
  <p:notesSz cx="6858000" cy="9144000"/>
  <p:embeddedFontLst>
    <p:embeddedFont>
      <p:font typeface="Clear Sans Regula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0" d="100"/>
          <a:sy n="40" d="100"/>
        </p:scale>
        <p:origin x="25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ower%20BI\Power%20Bi%20Projects\A-2\Task-2\Final%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ower%20BI\Power%20Bi%20Projects\A-2\Task-2\Final%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ower%20BI\Power%20Bi%20Projects\A-2\Task-2\Final%20Fi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4400"/>
              <a:t>5 most popular Categories</a:t>
            </a:r>
          </a:p>
        </c:rich>
      </c:tx>
      <c:overlay val="0"/>
      <c:spPr>
        <a:noFill/>
        <a:ln>
          <a:noFill/>
        </a:ln>
        <a:effectLst/>
      </c:spPr>
      <c:txPr>
        <a:bodyPr rot="0" spcFirstLastPara="1" vertOverflow="ellipsis" vert="horz" wrap="square" anchor="ctr" anchorCtr="1"/>
        <a:lstStyle/>
        <a:p>
          <a:pPr>
            <a:defRPr sz="4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Sheet1!$F$2</c:f>
              <c:strCache>
                <c:ptCount val="1"/>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Sheet1!$E$3:$E$7</c:f>
              <c:strCache>
                <c:ptCount val="5"/>
                <c:pt idx="0">
                  <c:v>Animals</c:v>
                </c:pt>
                <c:pt idx="1">
                  <c:v>science</c:v>
                </c:pt>
                <c:pt idx="2">
                  <c:v>healthy eating</c:v>
                </c:pt>
                <c:pt idx="3">
                  <c:v>technology</c:v>
                </c:pt>
                <c:pt idx="4">
                  <c:v>food</c:v>
                </c:pt>
              </c:strCache>
            </c:strRef>
          </c:cat>
          <c:val>
            <c:numRef>
              <c:f>Sheet1!$F$3:$F$7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2A17-482E-AA48-3AC6CB6063DA}"/>
            </c:ext>
          </c:extLst>
        </c:ser>
        <c:dLbls>
          <c:dLblPos val="outEnd"/>
          <c:showLegendKey val="0"/>
          <c:showVal val="1"/>
          <c:showCatName val="0"/>
          <c:showSerName val="0"/>
          <c:showPercent val="0"/>
          <c:showBubbleSize val="0"/>
        </c:dLbls>
        <c:gapWidth val="100"/>
        <c:overlap val="-24"/>
        <c:axId val="1195324416"/>
        <c:axId val="1195342656"/>
      </c:barChart>
      <c:catAx>
        <c:axId val="1195324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crossAx val="1195342656"/>
        <c:crosses val="autoZero"/>
        <c:auto val="1"/>
        <c:lblAlgn val="ctr"/>
        <c:lblOffset val="100"/>
        <c:noMultiLvlLbl val="0"/>
      </c:catAx>
      <c:valAx>
        <c:axId val="11953426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11953244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8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'Counting post By month'!$C$2</c:f>
              <c:strCache>
                <c:ptCount val="1"/>
                <c:pt idx="0">
                  <c:v>Counting Post By Month</c:v>
                </c:pt>
              </c:strCache>
            </c:strRef>
          </c:tx>
          <c:spPr>
            <a:ln w="34925" cap="rnd">
              <a:solidFill>
                <a:schemeClr val="lt1"/>
              </a:solidFill>
              <a:round/>
            </a:ln>
            <a:effectLst>
              <a:outerShdw dist="25400" dir="2700000" algn="tl" rotWithShape="0">
                <a:schemeClr val="dk1">
                  <a:tint val="88500"/>
                </a:scheme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tint val="88500"/>
                          <a:lumMod val="60000"/>
                          <a:lumOff val="40000"/>
                        </a:schemeClr>
                      </a:solidFill>
                    </a:ln>
                    <a:effectLst/>
                  </c:spPr>
                </c15:leaderLines>
              </c:ext>
            </c:extLst>
          </c:dLbls>
          <c:cat>
            <c:strRef>
              <c:f>'Counting post By month'!$B$3:$B$14</c:f>
              <c:strCache>
                <c:ptCount val="12"/>
                <c:pt idx="0">
                  <c:v>December</c:v>
                </c:pt>
                <c:pt idx="1">
                  <c:v>November</c:v>
                </c:pt>
                <c:pt idx="2">
                  <c:v>October</c:v>
                </c:pt>
                <c:pt idx="3">
                  <c:v>September</c:v>
                </c:pt>
                <c:pt idx="4">
                  <c:v>August</c:v>
                </c:pt>
                <c:pt idx="5">
                  <c:v>July</c:v>
                </c:pt>
                <c:pt idx="6">
                  <c:v>June</c:v>
                </c:pt>
                <c:pt idx="7">
                  <c:v>May</c:v>
                </c:pt>
                <c:pt idx="8">
                  <c:v>April</c:v>
                </c:pt>
                <c:pt idx="9">
                  <c:v>March</c:v>
                </c:pt>
                <c:pt idx="10">
                  <c:v>February</c:v>
                </c:pt>
                <c:pt idx="11">
                  <c:v>January</c:v>
                </c:pt>
              </c:strCache>
            </c:strRef>
          </c:cat>
          <c:val>
            <c:numRef>
              <c:f>'Counting post By month'!$C$3:$C$14</c:f>
              <c:numCache>
                <c:formatCode>General</c:formatCode>
                <c:ptCount val="12"/>
                <c:pt idx="0">
                  <c:v>2092</c:v>
                </c:pt>
                <c:pt idx="1">
                  <c:v>2034</c:v>
                </c:pt>
                <c:pt idx="2">
                  <c:v>2056</c:v>
                </c:pt>
                <c:pt idx="3">
                  <c:v>2022</c:v>
                </c:pt>
                <c:pt idx="4">
                  <c:v>2114</c:v>
                </c:pt>
                <c:pt idx="5">
                  <c:v>2070</c:v>
                </c:pt>
                <c:pt idx="6">
                  <c:v>2021</c:v>
                </c:pt>
                <c:pt idx="7">
                  <c:v>2138</c:v>
                </c:pt>
                <c:pt idx="8">
                  <c:v>1974</c:v>
                </c:pt>
                <c:pt idx="9">
                  <c:v>2012</c:v>
                </c:pt>
                <c:pt idx="10">
                  <c:v>1914</c:v>
                </c:pt>
                <c:pt idx="11">
                  <c:v>2126</c:v>
                </c:pt>
              </c:numCache>
            </c:numRef>
          </c:val>
          <c:smooth val="0"/>
          <c:extLst>
            <c:ext xmlns:c16="http://schemas.microsoft.com/office/drawing/2014/chart" uri="{C3380CC4-5D6E-409C-BE32-E72D297353CC}">
              <c16:uniqueId val="{00000000-A8B0-40F5-A11B-EE0807432E91}"/>
            </c:ext>
          </c:extLst>
        </c:ser>
        <c:dLbls>
          <c:dLblPos val="t"/>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157949472"/>
        <c:axId val="1157953792"/>
      </c:lineChart>
      <c:catAx>
        <c:axId val="1157949472"/>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2000" b="0" i="0" u="none" strike="noStrike" kern="1200" spc="100" baseline="0">
                <a:solidFill>
                  <a:schemeClr val="lt1"/>
                </a:solidFill>
                <a:latin typeface="+mn-lt"/>
                <a:ea typeface="+mn-ea"/>
                <a:cs typeface="+mn-cs"/>
              </a:defRPr>
            </a:pPr>
            <a:endParaRPr lang="en-US"/>
          </a:p>
        </c:txPr>
        <c:crossAx val="1157953792"/>
        <c:crosses val="autoZero"/>
        <c:auto val="1"/>
        <c:lblAlgn val="ctr"/>
        <c:lblOffset val="100"/>
        <c:noMultiLvlLbl val="0"/>
      </c:catAx>
      <c:valAx>
        <c:axId val="11579537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lt1"/>
                </a:solidFill>
                <a:latin typeface="+mn-lt"/>
                <a:ea typeface="+mn-ea"/>
                <a:cs typeface="+mn-cs"/>
              </a:defRPr>
            </a:pPr>
            <a:endParaRPr lang="en-US"/>
          </a:p>
        </c:txPr>
        <c:crossAx val="1157949472"/>
        <c:crosses val="autoZero"/>
        <c:crossBetween val="between"/>
      </c:valAx>
      <c:spPr>
        <a:noFill/>
        <a:ln>
          <a:noFill/>
        </a:ln>
        <a:effectLst/>
      </c:spPr>
    </c:plotArea>
    <c:plotVisOnly val="1"/>
    <c:dispBlanksAs val="gap"/>
    <c:showDLblsOverMax val="0"/>
  </c:chart>
  <c:spPr>
    <a:solidFill>
      <a:schemeClr val="dk1">
        <a:tint val="88500"/>
      </a:schemeClr>
    </a:solidFill>
    <a:ln w="9525" cap="flat" cmpd="sng" algn="ctr">
      <a:solidFill>
        <a:schemeClr val="dk1">
          <a:tint val="885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4000"/>
              <a:t>Content Type</a:t>
            </a:r>
          </a:p>
        </c:rich>
      </c:tx>
      <c:overlay val="0"/>
      <c:spPr>
        <a:noFill/>
        <a:ln>
          <a:noFill/>
        </a:ln>
        <a:effectLst/>
      </c:spPr>
      <c:txPr>
        <a:bodyPr rot="0" spcFirstLastPara="1" vertOverflow="ellipsis" vert="horz" wrap="square" anchor="ctr" anchorCtr="1"/>
        <a:lstStyle/>
        <a:p>
          <a:pPr>
            <a:defRPr sz="4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4A9-4F7D-9B6C-5F9358C29B1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4A9-4F7D-9B6C-5F9358C29B1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4A9-4F7D-9B6C-5F9358C29B1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4A9-4F7D-9B6C-5F9358C29B1D}"/>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'Conent Type'!$A$2:$A$5</c:f>
              <c:strCache>
                <c:ptCount val="4"/>
                <c:pt idx="0">
                  <c:v>photo</c:v>
                </c:pt>
                <c:pt idx="1">
                  <c:v>video</c:v>
                </c:pt>
                <c:pt idx="2">
                  <c:v>GIF</c:v>
                </c:pt>
                <c:pt idx="3">
                  <c:v>audio</c:v>
                </c:pt>
              </c:strCache>
            </c:strRef>
          </c:cat>
          <c:val>
            <c:numRef>
              <c:f>'Conent Type'!$B$2:$B$5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8-94A9-4F7D-9B6C-5F9358C29B1D}"/>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32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4400" dirty="0"/>
              <a:t>Contest</a:t>
            </a:r>
            <a:r>
              <a:rPr lang="en-IN" sz="4400" baseline="0" dirty="0"/>
              <a:t> Sentiment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'Conent Type'!$B$1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'Conent Type'!$A$2:$A$5</c:f>
              <c:strCache>
                <c:ptCount val="4"/>
                <c:pt idx="0">
                  <c:v>photo</c:v>
                </c:pt>
                <c:pt idx="1">
                  <c:v>video</c:v>
                </c:pt>
                <c:pt idx="2">
                  <c:v>GIF</c:v>
                </c:pt>
                <c:pt idx="3">
                  <c:v>audio</c:v>
                </c:pt>
              </c:strCache>
            </c:strRef>
          </c:cat>
          <c:val>
            <c:numRef>
              <c:f>'Conent Type'!$B$2:$B$5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ED3F-4733-B3A8-984BF3219264}"/>
            </c:ext>
          </c:extLst>
        </c:ser>
        <c:ser>
          <c:idx val="1"/>
          <c:order val="1"/>
          <c:tx>
            <c:strRef>
              <c:f>'Conent Type'!$C$1</c:f>
              <c:strCache>
                <c:ptCount val="1"/>
                <c:pt idx="0">
                  <c:v>Positive Score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'Conent Type'!$A$2:$A$5</c:f>
              <c:strCache>
                <c:ptCount val="4"/>
                <c:pt idx="0">
                  <c:v>photo</c:v>
                </c:pt>
                <c:pt idx="1">
                  <c:v>video</c:v>
                </c:pt>
                <c:pt idx="2">
                  <c:v>GIF</c:v>
                </c:pt>
                <c:pt idx="3">
                  <c:v>audio</c:v>
                </c:pt>
              </c:strCache>
            </c:strRef>
          </c:cat>
          <c:val>
            <c:numRef>
              <c:f>'Conent Type'!$C$2:$C$5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ED3F-4733-B3A8-984BF3219264}"/>
            </c:ext>
          </c:extLst>
        </c:ser>
        <c:ser>
          <c:idx val="2"/>
          <c:order val="2"/>
          <c:tx>
            <c:strRef>
              <c:f>'Conent Type'!$D$1</c:f>
              <c:strCache>
                <c:ptCount val="1"/>
                <c:pt idx="0">
                  <c:v>Negative Score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'Conent Type'!$A$2:$A$5</c:f>
              <c:strCache>
                <c:ptCount val="4"/>
                <c:pt idx="0">
                  <c:v>photo</c:v>
                </c:pt>
                <c:pt idx="1">
                  <c:v>video</c:v>
                </c:pt>
                <c:pt idx="2">
                  <c:v>GIF</c:v>
                </c:pt>
                <c:pt idx="3">
                  <c:v>audio</c:v>
                </c:pt>
              </c:strCache>
            </c:strRef>
          </c:cat>
          <c:val>
            <c:numRef>
              <c:f>'Conent Type'!$D$2:$D$5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ED3F-4733-B3A8-984BF3219264}"/>
            </c:ext>
          </c:extLst>
        </c:ser>
        <c:ser>
          <c:idx val="3"/>
          <c:order val="3"/>
          <c:tx>
            <c:strRef>
              <c:f>'Conent Type'!$E$1</c:f>
              <c:strCache>
                <c:ptCount val="1"/>
                <c:pt idx="0">
                  <c:v>Neautral 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'Conent Type'!$A$2:$A$5</c:f>
              <c:strCache>
                <c:ptCount val="4"/>
                <c:pt idx="0">
                  <c:v>photo</c:v>
                </c:pt>
                <c:pt idx="1">
                  <c:v>video</c:v>
                </c:pt>
                <c:pt idx="2">
                  <c:v>GIF</c:v>
                </c:pt>
                <c:pt idx="3">
                  <c:v>audio</c:v>
                </c:pt>
              </c:strCache>
            </c:strRef>
          </c:cat>
          <c:val>
            <c:numRef>
              <c:f>'Conent Type'!$E$2:$E$5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ED3F-4733-B3A8-984BF3219264}"/>
            </c:ext>
          </c:extLst>
        </c:ser>
        <c:dLbls>
          <c:dLblPos val="outEnd"/>
          <c:showLegendKey val="0"/>
          <c:showVal val="1"/>
          <c:showCatName val="0"/>
          <c:showSerName val="0"/>
          <c:showPercent val="0"/>
          <c:showBubbleSize val="0"/>
        </c:dLbls>
        <c:gapWidth val="100"/>
        <c:overlap val="-24"/>
        <c:axId val="1195327296"/>
        <c:axId val="1195327776"/>
      </c:barChart>
      <c:catAx>
        <c:axId val="11953272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1195327776"/>
        <c:crosses val="autoZero"/>
        <c:auto val="1"/>
        <c:lblAlgn val="ctr"/>
        <c:lblOffset val="100"/>
        <c:noMultiLvlLbl val="0"/>
      </c:catAx>
      <c:valAx>
        <c:axId val="1195327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119532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878F-2EA1-7C99-D6DC-7EC99CCB479D}"/>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F4F138-AE6C-812C-4156-FBBA915AC24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B98760DB-6546-0C72-4106-E3F08A0D009C}"/>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a:extLst>
              <a:ext uri="{FF2B5EF4-FFF2-40B4-BE49-F238E27FC236}">
                <a16:creationId xmlns:a16="http://schemas.microsoft.com/office/drawing/2014/main" id="{EB5C71CC-833A-DB37-31F0-262738350985}"/>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5864C038-8B7D-AAA5-EAEE-9EA0DA1CEEF3}"/>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a:extLst>
              <a:ext uri="{FF2B5EF4-FFF2-40B4-BE49-F238E27FC236}">
                <a16:creationId xmlns:a16="http://schemas.microsoft.com/office/drawing/2014/main" id="{D0B0C283-8B4E-9B90-CBE7-78726F142BD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16990C18-C20B-A561-B2E7-799B134CB2A2}"/>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extLst>
      <p:ext uri="{BB962C8B-B14F-4D97-AF65-F5344CB8AC3E}">
        <p14:creationId xmlns:p14="http://schemas.microsoft.com/office/powerpoint/2010/main" val="66416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7B378-3749-E679-1568-05A57D403D7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47E671-F012-1CB7-294B-F8503E13550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1F443FB7-A9E0-92FC-1CBF-1F238C61504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a:extLst>
              <a:ext uri="{FF2B5EF4-FFF2-40B4-BE49-F238E27FC236}">
                <a16:creationId xmlns:a16="http://schemas.microsoft.com/office/drawing/2014/main" id="{FE7E9628-3B64-E700-38A2-54760FCEAAD2}"/>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9EF9E938-BAF8-2B2E-EA08-E744D9010C64}"/>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a:extLst>
              <a:ext uri="{FF2B5EF4-FFF2-40B4-BE49-F238E27FC236}">
                <a16:creationId xmlns:a16="http://schemas.microsoft.com/office/drawing/2014/main" id="{20F4B3E7-1D1B-70BB-429A-CC45E5270412}"/>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711D7614-B0B3-484D-D4A4-282C4CE0E519}"/>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378386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2826539"/>
            <a:ext cx="5482998" cy="4270400"/>
          </a:xfrm>
          <a:prstGeom prst="rect">
            <a:avLst/>
          </a:prstGeom>
        </p:spPr>
        <p:txBody>
          <a:bodyPr lIns="0" tIns="0" rIns="0" bIns="0" rtlCol="0" anchor="t">
            <a:spAutoFit/>
          </a:bodyPr>
          <a:lstStyle/>
          <a:p>
            <a:pPr algn="ctr">
              <a:lnSpc>
                <a:spcPts val="11059"/>
              </a:lnSpc>
            </a:pPr>
            <a:r>
              <a:rPr lang="en-US" sz="9600" spc="-105" dirty="0">
                <a:solidFill>
                  <a:srgbClr val="FFFFFF"/>
                </a:solidFill>
                <a:latin typeface="Graphik Regular" panose="020B0503030202060203" pitchFamily="34" charset="0"/>
              </a:rPr>
              <a:t>Social Buzz</a:t>
            </a:r>
            <a:br>
              <a:rPr lang="en-US" sz="9600" spc="-105" dirty="0">
                <a:solidFill>
                  <a:srgbClr val="FFFFFF"/>
                </a:solidFill>
                <a:latin typeface="Graphik Regular" panose="020B0503030202060203" pitchFamily="34" charset="0"/>
              </a:rPr>
            </a:br>
            <a:r>
              <a:rPr lang="en-US" sz="9600"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80B24580-98FD-65DD-7849-15489DB5E38A}"/>
              </a:ext>
            </a:extLst>
          </p:cNvPr>
          <p:cNvGraphicFramePr>
            <a:graphicFrameLocks/>
          </p:cNvGraphicFramePr>
          <p:nvPr>
            <p:extLst>
              <p:ext uri="{D42A27DB-BD31-4B8C-83A1-F6EECF244321}">
                <p14:modId xmlns:p14="http://schemas.microsoft.com/office/powerpoint/2010/main" val="1659412524"/>
              </p:ext>
            </p:extLst>
          </p:nvPr>
        </p:nvGraphicFramePr>
        <p:xfrm>
          <a:off x="2724117" y="1525752"/>
          <a:ext cx="14941264" cy="766391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59FF4-CF52-D6CA-69CC-5276E1D9765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41432D7-E0E0-0DF6-1153-721335D53D4B}"/>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0002665A-6011-7241-F936-7837F68C87B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D35D43D1-3C39-AB4C-0145-2EF551E3C3C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09B8601A-6EDD-A998-0466-F6A82166570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F84F03C9-1F5E-D127-D707-78A260539BC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EA6A840C-712D-A16E-8ADF-28F179ED044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3061A2D2-0DD9-5946-95E5-D0B2071BA3A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9B656EA8-8A45-340E-7813-846EF8F2C99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7AC7C93A-77E6-4D76-E2E1-095C54F84FB3}"/>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20E24CB4-0BAD-C7AC-3FBE-EDF33E0FFCA5}"/>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817E9C91-2817-B714-C05C-7DF161036CB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68633F62-66C8-1D24-79F2-308493C48EA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33E95690-C9B9-04D0-2E5B-5DB733FC7AC4}"/>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AD9F478D-2472-D421-8733-EF23AA4756A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2B294662-419C-2DCA-1616-7711A94705F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7AA58C29-6D76-F44F-06E8-5665D9FEABE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9850E180-C32C-C237-C938-CCF203E4F33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6460B91E-DBEA-797A-9301-75F3779F071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C74A227A-9C72-C869-F5E6-F0FA84AE5E9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8BBFF569-A995-30DF-C321-47026031217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7591D121-1783-6CB9-88F1-157BDD7AF6E2}"/>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109184DA-CA72-784D-1827-2362832CBABC}"/>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809ED891-40A1-20A5-0791-A41DAE9D9785}"/>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223820D2-9AC4-DBD9-0E03-834840DD5F5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53995DE8-337A-C614-D47C-B4A106D0337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8EF1300A-6519-0E9D-E21D-888BB7C12DDB}"/>
              </a:ext>
            </a:extLst>
          </p:cNvPr>
          <p:cNvGraphicFramePr>
            <a:graphicFrameLocks/>
          </p:cNvGraphicFramePr>
          <p:nvPr>
            <p:extLst>
              <p:ext uri="{D42A27DB-BD31-4B8C-83A1-F6EECF244321}">
                <p14:modId xmlns:p14="http://schemas.microsoft.com/office/powerpoint/2010/main" val="1788165845"/>
              </p:ext>
            </p:extLst>
          </p:nvPr>
        </p:nvGraphicFramePr>
        <p:xfrm>
          <a:off x="2514600" y="1685151"/>
          <a:ext cx="15150782" cy="75428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7229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7" y="871774"/>
            <a:ext cx="7230602" cy="1938992"/>
          </a:xfrm>
          <a:prstGeom prst="rect">
            <a:avLst/>
          </a:prstGeom>
          <a:noFill/>
        </p:spPr>
        <p:txBody>
          <a:bodyPr wrap="square" rtlCol="0">
            <a:spAutoFit/>
          </a:bodyPr>
          <a:lstStyle/>
          <a:p>
            <a:r>
              <a:rPr lang="en-US" sz="2400" b="1" dirty="0">
                <a:solidFill>
                  <a:srgbClr val="A100FF"/>
                </a:solidFill>
              </a:rPr>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3032455"/>
            <a:ext cx="7230602" cy="3046988"/>
          </a:xfrm>
          <a:prstGeom prst="rect">
            <a:avLst/>
          </a:prstGeom>
          <a:noFill/>
        </p:spPr>
        <p:txBody>
          <a:bodyPr wrap="square" rtlCol="0">
            <a:spAutoFit/>
          </a:bodyPr>
          <a:lstStyle/>
          <a:p>
            <a:r>
              <a:rPr lang="en-US" sz="2400" b="1" dirty="0">
                <a:solidFill>
                  <a:srgbClr val="A100FF"/>
                </a:solidFill>
              </a:rPr>
              <a:t>INSIGHT</a:t>
            </a:r>
            <a:br>
              <a:rPr lang="en-US" sz="2400" b="1" dirty="0"/>
            </a:br>
            <a:endParaRPr lang="en-US" sz="2400" b="1" dirty="0"/>
          </a:p>
          <a:p>
            <a:pPr marL="342900" indent="-342900">
              <a:buFont typeface="Wingdings" panose="05000000000000000000" pitchFamily="2" charset="2"/>
              <a:buChar char="§"/>
            </a:pPr>
            <a:r>
              <a:rPr lang="en-US" sz="2400" dirty="0"/>
              <a:t>There are a total of 16 distinct content categories.</a:t>
            </a:r>
          </a:p>
          <a:p>
            <a:pPr marL="342900" indent="-342900">
              <a:buFont typeface="Wingdings" panose="05000000000000000000" pitchFamily="2" charset="2"/>
              <a:buChar char="§"/>
            </a:pPr>
            <a:r>
              <a:rPr lang="en-US" sz="2400" dirty="0"/>
              <a:t>Out of which animal and Science categories are the most popular ones.</a:t>
            </a:r>
          </a:p>
          <a:p>
            <a:pPr marL="342900" indent="-342900">
              <a:buFont typeface="Wingdings" panose="05000000000000000000" pitchFamily="2" charset="2"/>
              <a:buChar char="§"/>
            </a:pPr>
            <a:r>
              <a:rPr lang="en-US" sz="2400" dirty="0"/>
              <a:t>4 types of content, Video, Gif, and Audio.</a:t>
            </a:r>
          </a:p>
          <a:p>
            <a:pPr marL="342900" indent="-342900">
              <a:buFont typeface="Wingdings" panose="05000000000000000000" pitchFamily="2" charset="2"/>
              <a:buChar char="§"/>
            </a:pPr>
            <a:r>
              <a:rPr lang="en-US" sz="2400" dirty="0"/>
              <a:t>Out of which people prefer photo and video.</a:t>
            </a:r>
          </a:p>
          <a:p>
            <a:pPr marL="342900" indent="-342900">
              <a:buFont typeface="Wingdings" panose="05000000000000000000" pitchFamily="2" charset="2"/>
              <a:buChar char="§"/>
            </a:pPr>
            <a:r>
              <a:rPr lang="en-US" sz="2400" dirty="0"/>
              <a:t>May month has the highest number of posts.      </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6301132"/>
            <a:ext cx="7208371" cy="3416320"/>
          </a:xfrm>
          <a:prstGeom prst="rect">
            <a:avLst/>
          </a:prstGeom>
          <a:noFill/>
        </p:spPr>
        <p:txBody>
          <a:bodyPr wrap="square" rtlCol="0">
            <a:spAutoFit/>
          </a:bodyPr>
          <a:lstStyle/>
          <a:p>
            <a:r>
              <a:rPr lang="en-US" sz="2400" b="1" dirty="0">
                <a:solidFill>
                  <a:srgbClr val="A100FF"/>
                </a:solidFill>
              </a:rPr>
              <a:t>NEXT STEPS</a:t>
            </a:r>
            <a:br>
              <a:rPr lang="en-US" sz="2400" b="1" dirty="0"/>
            </a:br>
            <a:endParaRPr lang="en-US" sz="2400" b="1" dirty="0"/>
          </a:p>
          <a:p>
            <a:pPr marL="342900" indent="-342900">
              <a:buFont typeface="Wingdings" panose="05000000000000000000" pitchFamily="2" charset="2"/>
              <a:buChar char="§"/>
            </a:pPr>
            <a:r>
              <a:rPr lang="en-US" sz="2400" dirty="0"/>
              <a:t>Should focus more on the top 5 categories: animal, technology, Science, Healthy eating, and food.</a:t>
            </a:r>
          </a:p>
          <a:p>
            <a:pPr marL="342900" indent="-342900">
              <a:buFont typeface="Wingdings" panose="05000000000000000000" pitchFamily="2" charset="2"/>
              <a:buChar char="§"/>
            </a:pPr>
            <a:r>
              <a:rPr lang="en-US" sz="2400" dirty="0"/>
              <a:t>Create a Campaign </a:t>
            </a:r>
            <a:r>
              <a:rPr lang="en-IN" sz="2400" dirty="0"/>
              <a:t>to target those audiences specifically.</a:t>
            </a:r>
          </a:p>
          <a:p>
            <a:pPr marL="342900" indent="-342900">
              <a:buFont typeface="Wingdings" panose="05000000000000000000" pitchFamily="2" charset="2"/>
              <a:buChar char="§"/>
            </a:pPr>
            <a:r>
              <a:rPr lang="en-IN" sz="2400" dirty="0"/>
              <a:t>Need to maximize in the month of January, May and </a:t>
            </a:r>
          </a:p>
          <a:p>
            <a:pPr marL="342900" indent="-342900">
              <a:buFont typeface="Wingdings" panose="05000000000000000000" pitchFamily="2" charset="2"/>
              <a:buChar char="§"/>
            </a:pPr>
            <a:r>
              <a:rPr lang="en-IN" sz="2400" dirty="0"/>
              <a:t> August as the number of posts in these months is the highest.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678280"/>
            <a:chOff x="0" y="0"/>
            <a:chExt cx="11564591" cy="623770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3939539"/>
            </a:xfrm>
            <a:prstGeom prst="rect">
              <a:avLst/>
            </a:prstGeom>
          </p:spPr>
          <p:txBody>
            <a:bodyPr lIns="0" tIns="0" rIns="0" bIns="0" rtlCol="0" anchor="t">
              <a:spAutoFit/>
            </a:bodyPr>
            <a:lstStyle/>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Project recap</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Problem</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The Analytics team</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Process</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Insights</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FAFCB965-271F-DE61-06D9-C603FA802C73}"/>
              </a:ext>
            </a:extLst>
          </p:cNvPr>
          <p:cNvGraphicFramePr>
            <a:graphicFrameLocks/>
          </p:cNvGraphicFramePr>
          <p:nvPr>
            <p:extLst>
              <p:ext uri="{D42A27DB-BD31-4B8C-83A1-F6EECF244321}">
                <p14:modId xmlns:p14="http://schemas.microsoft.com/office/powerpoint/2010/main" val="1545265908"/>
              </p:ext>
            </p:extLst>
          </p:nvPr>
        </p:nvGraphicFramePr>
        <p:xfrm>
          <a:off x="2724115" y="1685150"/>
          <a:ext cx="14420885" cy="746748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EB30E-A047-61E3-00F7-696D6035594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D10EBE7-CA26-2826-E939-D66F1DCD1C6B}"/>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32ABA300-5097-BC27-2ADD-CC3C74B4576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5F64AC86-C3B5-2701-3A31-00513AF64D8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4CDE38EB-3832-1D48-7196-67BEA21D0C7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AD7CE711-781C-0904-7BB9-46B76F04936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21BE3D93-6584-5E80-E62E-D36643DC7C7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DB7C874C-A703-884E-924C-7F429D6E8CE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89E68693-CEC3-2F00-C080-7FC68B78071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DD9CF2E5-EE13-4934-E6D7-8F8999B3FD09}"/>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D5A87FA8-EFE4-BF7C-6FB7-4182ACA777DB}"/>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A0052236-455C-B93A-1063-B2792CE027F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C1E6625B-4692-AF34-06F5-2679F82C3C2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F78822CC-923C-D7BD-2ECD-4BBAA12A88C4}"/>
              </a:ext>
            </a:extLst>
          </p:cNvPr>
          <p:cNvGrpSpPr/>
          <p:nvPr/>
        </p:nvGrpSpPr>
        <p:grpSpPr>
          <a:xfrm>
            <a:off x="655751" y="-710238"/>
            <a:ext cx="17253775" cy="2017079"/>
            <a:chOff x="0" y="0"/>
            <a:chExt cx="23005033" cy="2689439"/>
          </a:xfrm>
        </p:grpSpPr>
        <p:pic>
          <p:nvPicPr>
            <p:cNvPr id="15" name="Picture 15">
              <a:extLst>
                <a:ext uri="{FF2B5EF4-FFF2-40B4-BE49-F238E27FC236}">
                  <a16:creationId xmlns:a16="http://schemas.microsoft.com/office/drawing/2014/main" id="{4672F0B7-2EA6-EACE-0B56-6F9B42ECC9F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BC7B6F6E-6719-D459-C83C-05FBB94B04B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53C7F995-FC2A-FB14-A311-384C5044E91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8023CB07-1BE7-CCB0-F86D-7D74E4B7E71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CDF9BA8B-8CE2-6F6D-6BF8-8CF575DA0DA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6D5B3DE0-D237-78F3-AE25-38C8ACDA20A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4A3BBADD-A05F-5C87-E5DE-F80C9CAC031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7465A9E1-18E0-FF3F-4123-BD74B7A0268E}"/>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87678913-0B71-D75D-FC8F-D09AC54E9467}"/>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98B78243-ECF1-F0FA-A07C-D945D7961C17}"/>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D8BCBCEB-A147-AC2F-3CA1-685DD43F247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E69D976C-04A2-1A24-4D2D-C5988DDB7C3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55F0887E-A980-89F5-1FE6-31C1F9123AD7}"/>
              </a:ext>
            </a:extLst>
          </p:cNvPr>
          <p:cNvGraphicFramePr>
            <a:graphicFrameLocks/>
          </p:cNvGraphicFramePr>
          <p:nvPr>
            <p:extLst>
              <p:ext uri="{D42A27DB-BD31-4B8C-83A1-F6EECF244321}">
                <p14:modId xmlns:p14="http://schemas.microsoft.com/office/powerpoint/2010/main" val="1417511008"/>
              </p:ext>
            </p:extLst>
          </p:nvPr>
        </p:nvGraphicFramePr>
        <p:xfrm>
          <a:off x="2724116" y="1756593"/>
          <a:ext cx="15084872" cy="73560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2859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1945</Words>
  <Application>Microsoft Office PowerPoint</Application>
  <PresentationFormat>Custom</PresentationFormat>
  <Paragraphs>180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Graphik Regular</vt:lpstr>
      <vt:lpstr>Wingdings</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Vamsi krishna</cp:lastModifiedBy>
  <cp:revision>30</cp:revision>
  <dcterms:created xsi:type="dcterms:W3CDTF">2006-08-16T00:00:00Z</dcterms:created>
  <dcterms:modified xsi:type="dcterms:W3CDTF">2025-01-15T14:03:15Z</dcterms:modified>
  <dc:identifier>DAEhDyfaYKE</dc:identifier>
</cp:coreProperties>
</file>