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71"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582" y="-10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pPr/>
              <a:t>11/8/2021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pPr/>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pPr/>
              <a:t>11/8/2021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1EB44-F429-1F47-9864-BD2F7F057E1F}"/>
              </a:ext>
            </a:extLst>
          </p:cNvPr>
          <p:cNvSpPr>
            <a:spLocks noGrp="1"/>
          </p:cNvSpPr>
          <p:nvPr>
            <p:ph type="ctrTitle"/>
          </p:nvPr>
        </p:nvSpPr>
        <p:spPr>
          <a:xfrm rot="21420000">
            <a:off x="238739" y="628092"/>
            <a:ext cx="10399893" cy="3694935"/>
          </a:xfrm>
        </p:spPr>
        <p:txBody>
          <a:bodyPr>
            <a:normAutofit fontScale="90000"/>
          </a:bodyPr>
          <a:lstStyle/>
          <a:p>
            <a:r>
              <a:rPr lang="en-US" u="sng">
                <a:solidFill>
                  <a:srgbClr val="FF0000"/>
                </a:solidFill>
                <a:latin typeface="Algerian" pitchFamily="82" charset="0"/>
              </a:rPr>
              <a:t>Employee Time sheet and attendance management</a:t>
            </a:r>
          </a:p>
        </p:txBody>
      </p:sp>
      <p:sp>
        <p:nvSpPr>
          <p:cNvPr id="3" name="TextBox 2">
            <a:extLst>
              <a:ext uri="{FF2B5EF4-FFF2-40B4-BE49-F238E27FC236}">
                <a16:creationId xmlns:a16="http://schemas.microsoft.com/office/drawing/2014/main" xmlns="" id="{9B3E4253-F2A6-5D4A-A90F-5252596D5BF8}"/>
              </a:ext>
            </a:extLst>
          </p:cNvPr>
          <p:cNvSpPr txBox="1"/>
          <p:nvPr/>
        </p:nvSpPr>
        <p:spPr>
          <a:xfrm rot="21415885">
            <a:off x="622878" y="3701249"/>
            <a:ext cx="3406139" cy="646331"/>
          </a:xfrm>
          <a:prstGeom prst="rect">
            <a:avLst/>
          </a:prstGeom>
          <a:noFill/>
        </p:spPr>
        <p:txBody>
          <a:bodyPr wrap="square" rtlCol="0">
            <a:spAutoFit/>
          </a:bodyPr>
          <a:lstStyle/>
          <a:p>
            <a:pPr algn="l"/>
            <a:r>
              <a:rPr lang="en-US" sz="3600" b="1">
                <a:solidFill>
                  <a:srgbClr val="7030A0"/>
                </a:solidFill>
                <a:latin typeface="Cavolini" panose="03000502040302020204" pitchFamily="66" charset="0"/>
                <a:cs typeface="Cavolini" panose="03000502040302020204" pitchFamily="66" charset="0"/>
              </a:rPr>
              <a:t>😇🙂😏🙃😇</a:t>
            </a:r>
          </a:p>
        </p:txBody>
      </p:sp>
    </p:spTree>
    <p:extLst>
      <p:ext uri="{BB962C8B-B14F-4D97-AF65-F5344CB8AC3E}">
        <p14:creationId xmlns:p14="http://schemas.microsoft.com/office/powerpoint/2010/main" xmlns="" val="20883729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4038600"/>
          </a:xfrm>
        </p:spPr>
        <p:txBody>
          <a:bodyPr>
            <a:normAutofit fontScale="90000"/>
          </a:bodyPr>
          <a:lstStyle/>
          <a:p>
            <a:r>
              <a:rPr lang="en-US" dirty="0" smtClean="0">
                <a:latin typeface="Algerian" pitchFamily="82" charset="0"/>
              </a:rPr>
              <a:t>Employee</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latin typeface="Algerian" pitchFamily="82" charset="0"/>
              </a:rPr>
              <a:t>         </a:t>
            </a:r>
            <a:r>
              <a:rPr lang="en-US" dirty="0" err="1" smtClean="0">
                <a:latin typeface="Algerian" pitchFamily="82" charset="0"/>
              </a:rPr>
              <a:t>Time_sheet</a:t>
            </a:r>
            <a:r>
              <a:rPr lang="en-US" dirty="0" smtClean="0">
                <a:latin typeface="Algerian" pitchFamily="82" charset="0"/>
              </a:rPr>
              <a:t> &amp;</a:t>
            </a:r>
            <a:br>
              <a:rPr lang="en-US" dirty="0" smtClean="0">
                <a:latin typeface="Algerian" pitchFamily="82" charset="0"/>
              </a:rPr>
            </a:br>
            <a:r>
              <a:rPr lang="en-US" dirty="0" smtClean="0">
                <a:latin typeface="Algerian" pitchFamily="82" charset="0"/>
              </a:rPr>
              <a:t>     </a:t>
            </a:r>
            <a:br>
              <a:rPr lang="en-US" dirty="0" smtClean="0">
                <a:latin typeface="Algerian" pitchFamily="82" charset="0"/>
              </a:rPr>
            </a:br>
            <a:r>
              <a:rPr lang="en-US" dirty="0" smtClean="0">
                <a:latin typeface="Algerian" pitchFamily="82" charset="0"/>
              </a:rPr>
              <a:t>        </a:t>
            </a:r>
            <a:r>
              <a:rPr lang="en-US" dirty="0" err="1" smtClean="0">
                <a:latin typeface="Algerian" pitchFamily="82" charset="0"/>
              </a:rPr>
              <a:t>attendnace_managament</a:t>
            </a:r>
            <a:endParaRPr lang="en-US" dirty="0">
              <a:latin typeface="Algerian" pitchFamily="82" charset="0"/>
            </a:endParaRPr>
          </a:p>
        </p:txBody>
      </p:sp>
      <p:pic>
        <p:nvPicPr>
          <p:cNvPr id="4" name="Picture 3" descr="java1.png"/>
          <p:cNvPicPr>
            <a:picLocks noChangeAspect="1"/>
          </p:cNvPicPr>
          <p:nvPr/>
        </p:nvPicPr>
        <p:blipFill>
          <a:blip r:embed="rId2"/>
          <a:stretch>
            <a:fillRect/>
          </a:stretch>
        </p:blipFill>
        <p:spPr>
          <a:xfrm>
            <a:off x="7543800" y="304800"/>
            <a:ext cx="1695450" cy="2705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133600"/>
            <a:ext cx="10396882" cy="1151965"/>
          </a:xfrm>
        </p:spPr>
        <p:txBody>
          <a:bodyPr/>
          <a:lstStyle/>
          <a:p>
            <a:r>
              <a:rPr lang="en-US" u="sng" dirty="0" smtClean="0">
                <a:solidFill>
                  <a:srgbClr val="7030A0"/>
                </a:solidFill>
                <a:latin typeface="Algerian" pitchFamily="82" charset="0"/>
              </a:rPr>
              <a:t>🙂😍Thank you all😍🙂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8DB913-B88B-CA47-BC0F-10475BBB3AB2}"/>
              </a:ext>
            </a:extLst>
          </p:cNvPr>
          <p:cNvSpPr>
            <a:spLocks noGrp="1"/>
          </p:cNvSpPr>
          <p:nvPr>
            <p:ph type="title"/>
          </p:nvPr>
        </p:nvSpPr>
        <p:spPr>
          <a:xfrm>
            <a:off x="560785" y="496489"/>
            <a:ext cx="10396882" cy="1151965"/>
          </a:xfrm>
        </p:spPr>
        <p:txBody>
          <a:bodyPr/>
          <a:lstStyle/>
          <a:p>
            <a:r>
              <a:rPr lang="en-US">
                <a:solidFill>
                  <a:srgbClr val="FF0000"/>
                </a:solidFill>
                <a:latin typeface="Algerian" pitchFamily="82" charset="0"/>
              </a:rPr>
              <a:t>Members of the project</a:t>
            </a:r>
          </a:p>
        </p:txBody>
      </p:sp>
      <p:sp>
        <p:nvSpPr>
          <p:cNvPr id="4" name="TextBox 3">
            <a:extLst>
              <a:ext uri="{FF2B5EF4-FFF2-40B4-BE49-F238E27FC236}">
                <a16:creationId xmlns:a16="http://schemas.microsoft.com/office/drawing/2014/main" xmlns="" id="{756E5C1B-BD8E-DC46-AA4B-96C4CC80C3F9}"/>
              </a:ext>
            </a:extLst>
          </p:cNvPr>
          <p:cNvSpPr txBox="1"/>
          <p:nvPr/>
        </p:nvSpPr>
        <p:spPr>
          <a:xfrm>
            <a:off x="787849" y="1648454"/>
            <a:ext cx="8154590" cy="3539430"/>
          </a:xfrm>
          <a:prstGeom prst="rect">
            <a:avLst/>
          </a:prstGeom>
          <a:noFill/>
        </p:spPr>
        <p:txBody>
          <a:bodyPr wrap="square" rtlCol="0">
            <a:spAutoFit/>
          </a:bodyPr>
          <a:lstStyle/>
          <a:p>
            <a:pPr marL="342900" indent="-342900" algn="l">
              <a:buFont typeface="Arial" panose="020B0604020202020204" pitchFamily="34" charset="0"/>
              <a:buChar char="•"/>
            </a:pPr>
            <a:r>
              <a:rPr lang="en-US" sz="2800">
                <a:latin typeface="Cavolini" panose="020B0502040504020204" pitchFamily="34" charset="0"/>
                <a:ea typeface="Abadi" panose="02000000000000000000" pitchFamily="2" charset="0"/>
              </a:rPr>
              <a:t>Vamsi Krishna </a:t>
            </a:r>
            <a:r>
              <a:rPr lang="en-US" sz="2800">
                <a:solidFill>
                  <a:srgbClr val="FF0000"/>
                </a:solidFill>
                <a:latin typeface="Cavolini" panose="020B0502040504020204" pitchFamily="34" charset="0"/>
                <a:ea typeface="Abadi" panose="02000000000000000000" pitchFamily="2" charset="0"/>
              </a:rPr>
              <a:t>🐯</a:t>
            </a:r>
            <a:r>
              <a:rPr lang="en-US" sz="2800">
                <a:latin typeface="Cavolini" panose="020B0502040504020204" pitchFamily="34" charset="0"/>
                <a:ea typeface="Abadi" panose="02000000000000000000" pitchFamily="2" charset="0"/>
              </a:rPr>
              <a:t> (Leader)</a:t>
            </a:r>
          </a:p>
          <a:p>
            <a:pPr algn="l"/>
            <a:r>
              <a:rPr lang="en-US" sz="2800">
                <a:latin typeface="Cavolini" panose="020B0502040504020204" pitchFamily="34" charset="0"/>
                <a:ea typeface="Abadi" panose="02000000000000000000" pitchFamily="2" charset="0"/>
              </a:rPr>
              <a:t>   Reg no: 9920004438</a:t>
            </a:r>
          </a:p>
          <a:p>
            <a:pPr marL="342900" indent="-342900" algn="l">
              <a:buFont typeface="Arial" panose="020B0604020202020204" pitchFamily="34" charset="0"/>
              <a:buChar char="•"/>
            </a:pPr>
            <a:r>
              <a:rPr lang="en-US" sz="2800">
                <a:latin typeface="Cavolini" panose="020B0502040504020204" pitchFamily="34" charset="0"/>
                <a:ea typeface="Abadi" panose="02000000000000000000" pitchFamily="2" charset="0"/>
              </a:rPr>
              <a:t>Manohar</a:t>
            </a:r>
          </a:p>
          <a:p>
            <a:pPr algn="l"/>
            <a:r>
              <a:rPr lang="en-US" sz="2800">
                <a:latin typeface="Cavolini" panose="020B0502040504020204" pitchFamily="34" charset="0"/>
                <a:ea typeface="Abadi" panose="02000000000000000000" pitchFamily="2" charset="0"/>
              </a:rPr>
              <a:t>   Reg no: 9920004428</a:t>
            </a:r>
          </a:p>
          <a:p>
            <a:pPr marL="342900" indent="-342900" algn="l">
              <a:buFont typeface="Arial" panose="020B0604020202020204" pitchFamily="34" charset="0"/>
              <a:buChar char="•"/>
            </a:pPr>
            <a:r>
              <a:rPr lang="en-US" sz="2800">
                <a:latin typeface="Cavolini" panose="020B0502040504020204" pitchFamily="34" charset="0"/>
                <a:ea typeface="Abadi" panose="02000000000000000000" pitchFamily="2" charset="0"/>
              </a:rPr>
              <a:t>Mirza Adnan Baig</a:t>
            </a:r>
          </a:p>
          <a:p>
            <a:pPr algn="l"/>
            <a:r>
              <a:rPr lang="en-US" sz="2800">
                <a:latin typeface="Cavolini" panose="020B0502040504020204" pitchFamily="34" charset="0"/>
                <a:ea typeface="Abadi" panose="02000000000000000000" pitchFamily="2" charset="0"/>
              </a:rPr>
              <a:t>   Reg no: 9920004436</a:t>
            </a:r>
          </a:p>
          <a:p>
            <a:pPr marL="342900" indent="-342900" algn="l">
              <a:buFont typeface="Arial" panose="020B0604020202020204" pitchFamily="34" charset="0"/>
              <a:buChar char="•"/>
            </a:pPr>
            <a:r>
              <a:rPr lang="en-US" sz="2800">
                <a:latin typeface="Cavolini" panose="020B0502040504020204" pitchFamily="34" charset="0"/>
                <a:ea typeface="Abadi" panose="02000000000000000000" pitchFamily="2" charset="0"/>
              </a:rPr>
              <a:t>Prasad</a:t>
            </a:r>
          </a:p>
          <a:p>
            <a:pPr algn="l"/>
            <a:r>
              <a:rPr lang="en-US" sz="2800">
                <a:latin typeface="Cavolini" panose="020B0502040504020204" pitchFamily="34" charset="0"/>
                <a:ea typeface="Abadi" panose="02000000000000000000" pitchFamily="2" charset="0"/>
              </a:rPr>
              <a:t>   Reg no: 9920004381</a:t>
            </a:r>
          </a:p>
        </p:txBody>
      </p:sp>
    </p:spTree>
    <p:extLst>
      <p:ext uri="{BB962C8B-B14F-4D97-AF65-F5344CB8AC3E}">
        <p14:creationId xmlns:p14="http://schemas.microsoft.com/office/powerpoint/2010/main" xmlns="" val="47127237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828AF-A3AA-BF4F-BDEF-AB46E574BD78}"/>
              </a:ext>
            </a:extLst>
          </p:cNvPr>
          <p:cNvSpPr>
            <a:spLocks noGrp="1"/>
          </p:cNvSpPr>
          <p:nvPr>
            <p:ph type="title"/>
          </p:nvPr>
        </p:nvSpPr>
        <p:spPr>
          <a:xfrm>
            <a:off x="667942" y="321468"/>
            <a:ext cx="10396882" cy="1123389"/>
          </a:xfrm>
        </p:spPr>
        <p:txBody>
          <a:bodyPr/>
          <a:lstStyle/>
          <a:p>
            <a:r>
              <a:rPr lang="en-US" u="sng">
                <a:solidFill>
                  <a:srgbClr val="FF0000"/>
                </a:solidFill>
                <a:latin typeface="Algerian" pitchFamily="82" charset="0"/>
              </a:rPr>
              <a:t>Course overview</a:t>
            </a:r>
          </a:p>
        </p:txBody>
      </p:sp>
      <p:sp>
        <p:nvSpPr>
          <p:cNvPr id="4" name="TextBox 3">
            <a:extLst>
              <a:ext uri="{FF2B5EF4-FFF2-40B4-BE49-F238E27FC236}">
                <a16:creationId xmlns:a16="http://schemas.microsoft.com/office/drawing/2014/main" xmlns="" id="{DADA7A49-CC18-4F4F-91BD-B54252F4CE42}"/>
              </a:ext>
            </a:extLst>
          </p:cNvPr>
          <p:cNvSpPr txBox="1"/>
          <p:nvPr/>
        </p:nvSpPr>
        <p:spPr>
          <a:xfrm>
            <a:off x="667942" y="2248529"/>
            <a:ext cx="8141839" cy="2677656"/>
          </a:xfrm>
          <a:prstGeom prst="rect">
            <a:avLst/>
          </a:prstGeom>
          <a:noFill/>
        </p:spPr>
        <p:txBody>
          <a:bodyPr wrap="square" rtlCol="0">
            <a:spAutoFit/>
          </a:bodyPr>
          <a:lstStyle/>
          <a:p>
            <a:pPr marL="342900" indent="-342900" algn="l">
              <a:buFont typeface="Arial" panose="020B0604020202020204" pitchFamily="34" charset="0"/>
              <a:buChar char="•"/>
            </a:pPr>
            <a:r>
              <a:rPr lang="en-US" sz="2800" b="1">
                <a:latin typeface="Cavolini" panose="03000502040302020204" pitchFamily="66" charset="0"/>
                <a:cs typeface="Cavolini" panose="03000502040302020204" pitchFamily="66" charset="0"/>
              </a:rPr>
              <a:t>Import java.sql.*;
import java.awt.event.*;
import java.io.*;
import java.awt.*;
import javax.swing.*;
import java.util.Scanner;</a:t>
            </a:r>
          </a:p>
        </p:txBody>
      </p:sp>
      <p:sp>
        <p:nvSpPr>
          <p:cNvPr id="5" name="TextBox 4">
            <a:extLst>
              <a:ext uri="{FF2B5EF4-FFF2-40B4-BE49-F238E27FC236}">
                <a16:creationId xmlns:a16="http://schemas.microsoft.com/office/drawing/2014/main" xmlns="" id="{B5CECEF6-AABC-7748-B9A1-56C80D638B03}"/>
              </a:ext>
            </a:extLst>
          </p:cNvPr>
          <p:cNvSpPr txBox="1"/>
          <p:nvPr/>
        </p:nvSpPr>
        <p:spPr>
          <a:xfrm>
            <a:off x="667942" y="1362049"/>
            <a:ext cx="9286875" cy="707886"/>
          </a:xfrm>
          <a:prstGeom prst="rect">
            <a:avLst/>
          </a:prstGeom>
          <a:noFill/>
        </p:spPr>
        <p:txBody>
          <a:bodyPr wrap="square" rtlCol="0">
            <a:spAutoFit/>
          </a:bodyPr>
          <a:lstStyle/>
          <a:p>
            <a:pPr algn="l"/>
            <a:r>
              <a:rPr lang="en-US" sz="4000" u="sng">
                <a:solidFill>
                  <a:srgbClr val="002060"/>
                </a:solidFill>
                <a:latin typeface="Algerian" pitchFamily="82" charset="0"/>
                <a:ea typeface="Bradley Hand ITC" panose="02000000000000000000" pitchFamily="2" charset="0"/>
                <a:cs typeface="Arial Black" panose="020B0604020202020204" pitchFamily="34" charset="0"/>
              </a:rPr>
              <a:t>Used</a:t>
            </a:r>
            <a:r>
              <a:rPr lang="en-US" sz="4000" u="sng">
                <a:solidFill>
                  <a:srgbClr val="002060"/>
                </a:solidFill>
                <a:latin typeface="Algerian" pitchFamily="82" charset="0"/>
                <a:ea typeface="Bradley Hand ITC" panose="02000000000000000000" pitchFamily="2" charset="0"/>
                <a:cs typeface="Cavolini" panose="03000502040302020204" pitchFamily="66" charset="0"/>
              </a:rPr>
              <a:t> Modules:</a:t>
            </a:r>
          </a:p>
        </p:txBody>
      </p:sp>
    </p:spTree>
    <p:extLst>
      <p:ext uri="{BB962C8B-B14F-4D97-AF65-F5344CB8AC3E}">
        <p14:creationId xmlns:p14="http://schemas.microsoft.com/office/powerpoint/2010/main" xmlns="" val="211536003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E5EB3-801A-6F40-8A8C-FEDBC4D9AB09}"/>
              </a:ext>
            </a:extLst>
          </p:cNvPr>
          <p:cNvSpPr>
            <a:spLocks noGrp="1"/>
          </p:cNvSpPr>
          <p:nvPr>
            <p:ph type="title"/>
          </p:nvPr>
        </p:nvSpPr>
        <p:spPr>
          <a:xfrm>
            <a:off x="2007394" y="-142874"/>
            <a:ext cx="7708105" cy="1482328"/>
          </a:xfrm>
        </p:spPr>
        <p:txBody>
          <a:bodyPr/>
          <a:lstStyle/>
          <a:p>
            <a:r>
              <a:rPr lang="en-US" u="sng">
                <a:latin typeface="Algerian" pitchFamily="82" charset="0"/>
              </a:rPr>
              <a:t>Concepts covered  </a:t>
            </a:r>
            <a:r>
              <a:rPr lang="en-US" u="sng">
                <a:latin typeface="Algerian" pitchFamily="82" charset="0"/>
                <a:sym typeface="Wingdings" pitchFamily="2" charset="2"/>
              </a:rPr>
              <a:t></a:t>
            </a:r>
            <a:endParaRPr lang="en-US" u="sng">
              <a:latin typeface="Algerian" pitchFamily="82" charset="0"/>
            </a:endParaRPr>
          </a:p>
        </p:txBody>
      </p:sp>
      <p:sp>
        <p:nvSpPr>
          <p:cNvPr id="4" name="TextBox 3">
            <a:extLst>
              <a:ext uri="{FF2B5EF4-FFF2-40B4-BE49-F238E27FC236}">
                <a16:creationId xmlns:a16="http://schemas.microsoft.com/office/drawing/2014/main" xmlns="" id="{58E02303-BF44-5E4E-B425-29289DEA1A51}"/>
              </a:ext>
            </a:extLst>
          </p:cNvPr>
          <p:cNvSpPr txBox="1"/>
          <p:nvPr/>
        </p:nvSpPr>
        <p:spPr>
          <a:xfrm>
            <a:off x="643533" y="1059120"/>
            <a:ext cx="10904934" cy="2369880"/>
          </a:xfrm>
          <a:prstGeom prst="rect">
            <a:avLst/>
          </a:prstGeom>
          <a:noFill/>
        </p:spPr>
        <p:txBody>
          <a:bodyPr wrap="square" rtlCol="0">
            <a:spAutoFit/>
          </a:bodyPr>
          <a:lstStyle/>
          <a:p>
            <a:pPr algn="l"/>
            <a:r>
              <a:rPr lang="en-US" sz="2800" u="sng">
                <a:solidFill>
                  <a:srgbClr val="FF0000"/>
                </a:solidFill>
                <a:latin typeface="Algerian" pitchFamily="82" charset="0"/>
              </a:rPr>
              <a:t>Inheritance:</a:t>
            </a:r>
          </a:p>
          <a:p>
            <a:pPr algn="l"/>
            <a:r>
              <a:rPr lang="en-US" sz="2400">
                <a:latin typeface="Cavolini" panose="03000502040302020204" pitchFamily="66" charset="0"/>
                <a:cs typeface="Cavolini" panose="03000502040302020204" pitchFamily="66" charset="0"/>
              </a:rPr>
              <a:t>            Inheritance in Java is a concept that acquires the properties from one class to other classes. In Java, a class can inherit attributes and methods from another class. The class that inherits the properties is known as the sub-class or the child class.</a:t>
            </a:r>
          </a:p>
        </p:txBody>
      </p:sp>
      <p:sp>
        <p:nvSpPr>
          <p:cNvPr id="5" name="TextBox 4">
            <a:extLst>
              <a:ext uri="{FF2B5EF4-FFF2-40B4-BE49-F238E27FC236}">
                <a16:creationId xmlns:a16="http://schemas.microsoft.com/office/drawing/2014/main" xmlns="" id="{73311D82-8806-194D-B852-7ECA3FF50DA1}"/>
              </a:ext>
            </a:extLst>
          </p:cNvPr>
          <p:cNvSpPr txBox="1"/>
          <p:nvPr/>
        </p:nvSpPr>
        <p:spPr>
          <a:xfrm>
            <a:off x="643533" y="3429000"/>
            <a:ext cx="10904934" cy="2000548"/>
          </a:xfrm>
          <a:prstGeom prst="rect">
            <a:avLst/>
          </a:prstGeom>
          <a:noFill/>
        </p:spPr>
        <p:txBody>
          <a:bodyPr wrap="square" rtlCol="0">
            <a:spAutoFit/>
          </a:bodyPr>
          <a:lstStyle/>
          <a:p>
            <a:pPr algn="l"/>
            <a:r>
              <a:rPr lang="en-US" sz="2800" u="sng">
                <a:solidFill>
                  <a:srgbClr val="FF0000"/>
                </a:solidFill>
                <a:latin typeface="Algerian" pitchFamily="82" charset="0"/>
              </a:rPr>
              <a:t>Method:</a:t>
            </a:r>
          </a:p>
          <a:p>
            <a:pPr algn="l"/>
            <a:r>
              <a:rPr lang="en-US" sz="2400">
                <a:latin typeface="Cavolini" panose="03000502040302020204" pitchFamily="66" charset="0"/>
                <a:cs typeface="Cavolini" panose="03000502040302020204" pitchFamily="66" charset="0"/>
              </a:rPr>
              <a:t>             In general, a method is a way to perform some task. Similarly, the method in Java is a collection of instructions that performs a specific task. It provides the reusability of code. We can also easily modify code using methods.</a:t>
            </a:r>
          </a:p>
        </p:txBody>
      </p:sp>
    </p:spTree>
    <p:extLst>
      <p:ext uri="{BB962C8B-B14F-4D97-AF65-F5344CB8AC3E}">
        <p14:creationId xmlns:p14="http://schemas.microsoft.com/office/powerpoint/2010/main" xmlns="" val="134516372"/>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7CABFD7-63D1-B340-807F-270F3B3B576D}"/>
              </a:ext>
            </a:extLst>
          </p:cNvPr>
          <p:cNvSpPr txBox="1"/>
          <p:nvPr/>
        </p:nvSpPr>
        <p:spPr>
          <a:xfrm>
            <a:off x="732231" y="343941"/>
            <a:ext cx="10233423" cy="2369880"/>
          </a:xfrm>
          <a:prstGeom prst="rect">
            <a:avLst/>
          </a:prstGeom>
          <a:noFill/>
        </p:spPr>
        <p:txBody>
          <a:bodyPr wrap="square" rtlCol="0">
            <a:spAutoFit/>
          </a:bodyPr>
          <a:lstStyle/>
          <a:p>
            <a:pPr algn="l"/>
            <a:r>
              <a:rPr lang="en-US" sz="2800" u="sng">
                <a:solidFill>
                  <a:srgbClr val="FF0000"/>
                </a:solidFill>
                <a:latin typeface="Algerian" pitchFamily="82" charset="0"/>
              </a:rPr>
              <a:t>MySQL Database:</a:t>
            </a:r>
          </a:p>
          <a:p>
            <a:pPr algn="l"/>
            <a:r>
              <a:rPr lang="en-US" sz="2000">
                <a:latin typeface="Cavolini" panose="03000502040302020204" pitchFamily="66" charset="0"/>
                <a:cs typeface="Cavolini" panose="03000502040302020204" pitchFamily="66" charset="0"/>
              </a:rPr>
              <a:t>                   MySQL is an open-source relational database management system. MySQL is a relational database management system based on the Structured Query Language, which is the popular language for accessing and managing the records in the database. MySQL is open-source and free software under the GNU license. It is supported by Oracle Company.</a:t>
            </a:r>
          </a:p>
        </p:txBody>
      </p:sp>
      <p:sp>
        <p:nvSpPr>
          <p:cNvPr id="6" name="TextBox 5">
            <a:extLst>
              <a:ext uri="{FF2B5EF4-FFF2-40B4-BE49-F238E27FC236}">
                <a16:creationId xmlns:a16="http://schemas.microsoft.com/office/drawing/2014/main" xmlns="" id="{64B7954A-6F69-3447-A179-87BBC9A96F30}"/>
              </a:ext>
            </a:extLst>
          </p:cNvPr>
          <p:cNvSpPr txBox="1"/>
          <p:nvPr/>
        </p:nvSpPr>
        <p:spPr>
          <a:xfrm>
            <a:off x="732231" y="2697630"/>
            <a:ext cx="10233423" cy="2677656"/>
          </a:xfrm>
          <a:prstGeom prst="rect">
            <a:avLst/>
          </a:prstGeom>
          <a:noFill/>
        </p:spPr>
        <p:txBody>
          <a:bodyPr wrap="square" rtlCol="0">
            <a:spAutoFit/>
          </a:bodyPr>
          <a:lstStyle/>
          <a:p>
            <a:pPr algn="l"/>
            <a:r>
              <a:rPr lang="en-US" sz="2800" u="sng">
                <a:solidFill>
                  <a:srgbClr val="FF0000"/>
                </a:solidFill>
                <a:latin typeface="Algerian" pitchFamily="82" charset="0"/>
              </a:rPr>
              <a:t>File handling:</a:t>
            </a:r>
          </a:p>
          <a:p>
            <a:pPr algn="l"/>
            <a:r>
              <a:rPr lang="en-US" sz="2000">
                <a:latin typeface="Cavolini" panose="03000502040302020204" pitchFamily="66" charset="0"/>
                <a:cs typeface="Cavolini" panose="03000502040302020204" pitchFamily="66" charset="0"/>
              </a:rPr>
              <a:t>                   File handling in Java is defined as reading and writing data to a file. The particular file class from the package called </a:t>
            </a:r>
            <a:r>
              <a:rPr lang="en-US" sz="2000" b="1" u="sng">
                <a:solidFill>
                  <a:srgbClr val="7030A0"/>
                </a:solidFill>
                <a:latin typeface="Cavolini" panose="03000502040302020204" pitchFamily="66" charset="0"/>
                <a:cs typeface="Cavolini" panose="03000502040302020204" pitchFamily="66" charset="0"/>
              </a:rPr>
              <a:t>java.io</a:t>
            </a:r>
            <a:r>
              <a:rPr lang="en-US" sz="2000">
                <a:latin typeface="Cavolini" panose="03000502040302020204" pitchFamily="66" charset="0"/>
                <a:cs typeface="Cavolini" panose="03000502040302020204" pitchFamily="66" charset="0"/>
              </a:rPr>
              <a:t> allows us to handle and work with different formats of files.</a:t>
            </a:r>
          </a:p>
          <a:p>
            <a:pPr algn="l"/>
            <a:r>
              <a:rPr lang="en-US" sz="2000">
                <a:latin typeface="Cavolini" panose="03000502040302020204" pitchFamily="66" charset="0"/>
                <a:cs typeface="Cavolini" panose="03000502040302020204" pitchFamily="66" charset="0"/>
              </a:rPr>
              <a:t>          </a:t>
            </a:r>
            <a:r>
              <a:rPr lang="en-US" sz="2000" b="1" u="sng">
                <a:solidFill>
                  <a:srgbClr val="7030A0"/>
                </a:solidFill>
                <a:latin typeface="Cavolini" panose="03000502040302020204" pitchFamily="66" charset="0"/>
                <a:cs typeface="Cavolini" panose="03000502040302020204" pitchFamily="66" charset="0"/>
              </a:rPr>
              <a:t>FileReader</a:t>
            </a:r>
            <a:r>
              <a:rPr lang="en-US" sz="2000">
                <a:latin typeface="Cavolini" panose="03000502040302020204" pitchFamily="66" charset="0"/>
                <a:cs typeface="Cavolini" panose="03000502040302020204" pitchFamily="66" charset="0"/>
              </a:rPr>
              <a:t> and </a:t>
            </a:r>
            <a:r>
              <a:rPr lang="en-US" sz="2000" b="1" u="sng">
                <a:solidFill>
                  <a:srgbClr val="7030A0"/>
                </a:solidFill>
                <a:latin typeface="Cavolini" panose="03000502040302020204" pitchFamily="66" charset="0"/>
                <a:cs typeface="Cavolini" panose="03000502040302020204" pitchFamily="66" charset="0"/>
              </a:rPr>
              <a:t>BufferedReader</a:t>
            </a:r>
            <a:r>
              <a:rPr lang="en-US" sz="2000">
                <a:latin typeface="Cavolini" panose="03000502040302020204" pitchFamily="66" charset="0"/>
                <a:cs typeface="Cavolini" panose="03000502040302020204" pitchFamily="66" charset="0"/>
              </a:rPr>
              <a:t> are two classes to perform operations on files. The main difference between FileReader and BufferedReader in Java is that FileReader reads characters from a file while BufferedReader reads characters from another Reader.</a:t>
            </a:r>
          </a:p>
        </p:txBody>
      </p:sp>
    </p:spTree>
    <p:extLst>
      <p:ext uri="{BB962C8B-B14F-4D97-AF65-F5344CB8AC3E}">
        <p14:creationId xmlns:p14="http://schemas.microsoft.com/office/powerpoint/2010/main" xmlns="" val="207255015"/>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2A48F13-99E9-0647-AFAD-10AF3E93C5CD}"/>
              </a:ext>
            </a:extLst>
          </p:cNvPr>
          <p:cNvSpPr txBox="1"/>
          <p:nvPr/>
        </p:nvSpPr>
        <p:spPr>
          <a:xfrm>
            <a:off x="731340" y="473780"/>
            <a:ext cx="10729319" cy="5078313"/>
          </a:xfrm>
          <a:prstGeom prst="rect">
            <a:avLst/>
          </a:prstGeom>
          <a:noFill/>
        </p:spPr>
        <p:txBody>
          <a:bodyPr wrap="square" rtlCol="0">
            <a:spAutoFit/>
          </a:bodyPr>
          <a:lstStyle/>
          <a:p>
            <a:pPr algn="l"/>
            <a:r>
              <a:rPr lang="en-US" sz="2800" u="sng">
                <a:solidFill>
                  <a:srgbClr val="FF0000"/>
                </a:solidFill>
                <a:latin typeface="Algerian" pitchFamily="82" charset="0"/>
              </a:rPr>
              <a:t>Graphical User Interface:</a:t>
            </a:r>
          </a:p>
          <a:p>
            <a:pPr algn="l"/>
            <a:r>
              <a:rPr lang="en-US"/>
              <a:t>           </a:t>
            </a:r>
            <a:r>
              <a:rPr lang="en-US" sz="2000">
                <a:latin typeface="Cavolini" panose="03000502040302020204" pitchFamily="66" charset="0"/>
                <a:cs typeface="Cavolini" panose="03000502040302020204" pitchFamily="66" charset="0"/>
              </a:rPr>
              <a:t>   A term used not only in Java but in all programming languages that support the development of GUIs. It is made up of graphical components (e.g., buttons, labels, windows) through which the user can interact with the page or application.</a:t>
            </a:r>
          </a:p>
          <a:p>
            <a:pPr algn="l"/>
            <a:r>
              <a:rPr lang="en-US" sz="2400" b="1" u="sng">
                <a:solidFill>
                  <a:srgbClr val="7030A0"/>
                </a:solidFill>
                <a:latin typeface="DokChampa" panose="020B0502040504020204" pitchFamily="34" charset="0"/>
                <a:ea typeface="Bell MT" panose="02000000000000000000" pitchFamily="2" charset="0"/>
                <a:cs typeface="Angsana New" panose="02020603050405020304" pitchFamily="18" charset="-34"/>
              </a:rPr>
              <a:t>Frames</a:t>
            </a:r>
            <a:r>
              <a:rPr lang="en-US" sz="2400" b="1">
                <a:solidFill>
                  <a:srgbClr val="7030A0"/>
                </a:solidFill>
                <a:latin typeface="DokChampa" panose="020B0502040504020204" pitchFamily="34" charset="0"/>
                <a:ea typeface="Bell MT" panose="02000000000000000000" pitchFamily="2" charset="0"/>
                <a:cs typeface="Angsana New" panose="02020603050405020304" pitchFamily="18" charset="-34"/>
              </a:rPr>
              <a:t>: </a:t>
            </a:r>
          </a:p>
          <a:p>
            <a:pPr algn="l"/>
            <a:r>
              <a:rPr lang="en-US" sz="2400" b="1">
                <a:solidFill>
                  <a:srgbClr val="7030A0"/>
                </a:solidFill>
                <a:latin typeface="DokChampa" panose="020B0502040504020204" pitchFamily="34" charset="0"/>
                <a:cs typeface="Angsana New" panose="02020603050405020304" pitchFamily="18" charset="-34"/>
              </a:rPr>
              <a:t>              </a:t>
            </a:r>
            <a:r>
              <a:rPr lang="en-US" sz="2000">
                <a:latin typeface="Cavolini" panose="03000502040302020204" pitchFamily="66" charset="0"/>
                <a:cs typeface="Cavolini" panose="03000502040302020204" pitchFamily="66" charset="0"/>
              </a:rPr>
              <a:t>In Java, a frame is a window that has nice borders, various buttons along the top border, and other features.</a:t>
            </a:r>
          </a:p>
          <a:p>
            <a:pPr algn="l"/>
            <a:r>
              <a:rPr lang="en-US" sz="2400" b="1" u="sng">
                <a:solidFill>
                  <a:srgbClr val="7030A0"/>
                </a:solidFill>
                <a:latin typeface="DokChampa" panose="020B0604020202020204" pitchFamily="34" charset="-34"/>
                <a:cs typeface="DokChampa" panose="020B0604020202020204" pitchFamily="34" charset="-34"/>
              </a:rPr>
              <a:t>Button</a:t>
            </a:r>
            <a:r>
              <a:rPr lang="en-US" sz="2400" b="1" u="sng">
                <a:solidFill>
                  <a:srgbClr val="7030A0"/>
                </a:solidFill>
                <a:latin typeface="Cavolini" panose="03000502040302020204" pitchFamily="66" charset="0"/>
                <a:cs typeface="Cavolini" panose="03000502040302020204" pitchFamily="66" charset="0"/>
              </a:rPr>
              <a:t>:</a:t>
            </a:r>
            <a:r>
              <a:rPr lang="en-US" sz="2000">
                <a:latin typeface="Cavolini" panose="03000502040302020204" pitchFamily="66" charset="0"/>
                <a:cs typeface="Cavolini" panose="03000502040302020204" pitchFamily="66" charset="0"/>
              </a:rPr>
              <a:t> </a:t>
            </a:r>
          </a:p>
          <a:p>
            <a:pPr algn="l"/>
            <a:r>
              <a:rPr lang="en-US" sz="2000">
                <a:latin typeface="Cavolini" panose="03000502040302020204" pitchFamily="66" charset="0"/>
                <a:cs typeface="Cavolini" panose="03000502040302020204" pitchFamily="66" charset="0"/>
              </a:rPr>
              <a:t>           A button is basically a control component with a label that generates an event when pushed. The Button class is used to create a labeled button that has platform independent implementatio.
</a:t>
            </a:r>
            <a:r>
              <a:rPr lang="en-US" sz="2400" b="1" u="sng">
                <a:solidFill>
                  <a:srgbClr val="7030A0"/>
                </a:solidFill>
                <a:latin typeface="DokChampa" panose="020B0604020202020204" pitchFamily="34" charset="-34"/>
                <a:cs typeface="DokChampa" panose="020B0604020202020204" pitchFamily="34" charset="-34"/>
              </a:rPr>
              <a:t>Label</a:t>
            </a:r>
            <a:r>
              <a:rPr lang="en-US" sz="2400" b="1" u="sng">
                <a:solidFill>
                  <a:srgbClr val="7030A0"/>
                </a:solidFill>
                <a:latin typeface="Cavolini" panose="03000502040302020204" pitchFamily="66" charset="0"/>
                <a:cs typeface="Cavolini" panose="03000502040302020204" pitchFamily="66" charset="0"/>
              </a:rPr>
              <a:t>:</a:t>
            </a:r>
            <a:r>
              <a:rPr lang="en-US" sz="2000">
                <a:latin typeface="Cavolini" panose="03000502040302020204" pitchFamily="66" charset="0"/>
                <a:cs typeface="Cavolini" panose="03000502040302020204" pitchFamily="66" charset="0"/>
              </a:rPr>
              <a:t> </a:t>
            </a:r>
          </a:p>
          <a:p>
            <a:pPr algn="l"/>
            <a:r>
              <a:rPr lang="en-US" sz="2000">
                <a:latin typeface="Cavolini" panose="03000502040302020204" pitchFamily="66" charset="0"/>
                <a:cs typeface="Cavolini" panose="03000502040302020204" pitchFamily="66" charset="0"/>
              </a:rPr>
              <a:t>           A Label object is a component for placing text in a container.</a:t>
            </a:r>
          </a:p>
          <a:p>
            <a:pPr algn="l"/>
            <a:endParaRPr lang="en-US" sz="200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xmlns="" val="4243625269"/>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F17A0E6-F64A-1348-A366-AD7A61872BF2}"/>
              </a:ext>
            </a:extLst>
          </p:cNvPr>
          <p:cNvSpPr txBox="1"/>
          <p:nvPr/>
        </p:nvSpPr>
        <p:spPr>
          <a:xfrm rot="10800000" flipV="1">
            <a:off x="464341" y="414828"/>
            <a:ext cx="10804924" cy="2369880"/>
          </a:xfrm>
          <a:prstGeom prst="rect">
            <a:avLst/>
          </a:prstGeom>
          <a:noFill/>
        </p:spPr>
        <p:txBody>
          <a:bodyPr wrap="square" rtlCol="0">
            <a:spAutoFit/>
          </a:bodyPr>
          <a:lstStyle/>
          <a:p>
            <a:pPr algn="l"/>
            <a:r>
              <a:rPr lang="en-US" sz="2400" b="1" u="sng">
                <a:solidFill>
                  <a:srgbClr val="7030A0"/>
                </a:solidFill>
                <a:latin typeface="DokChampa" panose="020B0604020202020204" pitchFamily="34" charset="-34"/>
                <a:cs typeface="DokChampa" panose="020B0604020202020204" pitchFamily="34" charset="-34"/>
              </a:rPr>
              <a:t>Panels: </a:t>
            </a:r>
          </a:p>
          <a:p>
            <a:pPr algn="l"/>
            <a:r>
              <a:rPr lang="en-US" sz="2000">
                <a:latin typeface="Cavolini" panose="03000502040302020204" pitchFamily="66" charset="0"/>
                <a:cs typeface="Cavolini" panose="03000502040302020204" pitchFamily="66" charset="0"/>
              </a:rPr>
              <a:t>           The Panel is a simplest container class. It provides space in which an application can attach any other component. It inherits the Container class.</a:t>
            </a:r>
            <a:r>
              <a:rPr lang="en-US"/>
              <a:t>
</a:t>
            </a:r>
            <a:r>
              <a:rPr lang="en-US" sz="2400" b="1" u="sng">
                <a:solidFill>
                  <a:srgbClr val="7030A0"/>
                </a:solidFill>
                <a:latin typeface="DokChampa" panose="020B0604020202020204" pitchFamily="34" charset="-34"/>
                <a:cs typeface="DokChampa" panose="020B0604020202020204" pitchFamily="34" charset="-34"/>
              </a:rPr>
              <a:t>Textfield:</a:t>
            </a:r>
          </a:p>
          <a:p>
            <a:pPr algn="l"/>
            <a:r>
              <a:rPr lang="en-US"/>
              <a:t>                             </a:t>
            </a:r>
            <a:r>
              <a:rPr lang="en-US" sz="2000">
                <a:latin typeface="Cavolini" panose="03000502040302020204" pitchFamily="66" charset="0"/>
                <a:cs typeface="Cavolini" panose="03000502040302020204" pitchFamily="66" charset="0"/>
              </a:rPr>
              <a:t>A TextField object is a text component that allows for the editing of a single line of text.</a:t>
            </a:r>
          </a:p>
        </p:txBody>
      </p:sp>
      <p:sp>
        <p:nvSpPr>
          <p:cNvPr id="6" name="TextBox 5">
            <a:extLst>
              <a:ext uri="{FF2B5EF4-FFF2-40B4-BE49-F238E27FC236}">
                <a16:creationId xmlns:a16="http://schemas.microsoft.com/office/drawing/2014/main" xmlns="" id="{7116FBF3-67E1-E441-AAB8-251AB6C22C71}"/>
              </a:ext>
            </a:extLst>
          </p:cNvPr>
          <p:cNvSpPr txBox="1"/>
          <p:nvPr/>
        </p:nvSpPr>
        <p:spPr>
          <a:xfrm rot="10800000" flipV="1">
            <a:off x="464341" y="2784709"/>
            <a:ext cx="10804924" cy="2985433"/>
          </a:xfrm>
          <a:prstGeom prst="rect">
            <a:avLst/>
          </a:prstGeom>
          <a:noFill/>
        </p:spPr>
        <p:txBody>
          <a:bodyPr wrap="square" rtlCol="0">
            <a:spAutoFit/>
          </a:bodyPr>
          <a:lstStyle/>
          <a:p>
            <a:pPr algn="l"/>
            <a:r>
              <a:rPr lang="en-US" sz="2800" u="sng">
                <a:solidFill>
                  <a:srgbClr val="FF0000"/>
                </a:solidFill>
                <a:latin typeface="Algerian" pitchFamily="82" charset="0"/>
                <a:cs typeface="DokChampa" panose="020B0604020202020204" pitchFamily="34" charset="-34"/>
              </a:rPr>
              <a:t>Constructor:</a:t>
            </a:r>
          </a:p>
          <a:p>
            <a:pPr algn="l"/>
            <a:r>
              <a:rPr lang="en-US" sz="2000">
                <a:latin typeface="Cavolini" panose="03000502040302020204" pitchFamily="66" charset="0"/>
                <a:cs typeface="Cavolini" panose="03000502040302020204" pitchFamily="66" charset="0"/>
              </a:rPr>
              <a:t>                  A constructor in Java is a block of code similar to a method that’s called when an instance of an object is created . Unlike methods, constructors are not considered members of a class. A constructor is called automatically when a new instance of an object is created.There are two types of constructors in Java: no-arg constructor, and parameterized constructor. Mainly the name of class and the constructor should be same.</a:t>
            </a:r>
          </a:p>
          <a:p>
            <a:pPr algn="l"/>
            <a:r>
              <a:rPr lang="en-US" sz="2000">
                <a:latin typeface="Cavolini" panose="03000502040302020204" pitchFamily="66" charset="0"/>
                <a:cs typeface="Cavolini" panose="03000502040302020204" pitchFamily="66" charset="0"/>
              </a:rPr>
              <a:t>          </a:t>
            </a:r>
            <a:endParaRPr lang="en-US" sz="2400" b="1" u="sng">
              <a:solidFill>
                <a:srgbClr val="7030A0"/>
              </a:solidFill>
              <a:latin typeface="DokChampa" panose="020B0604020202020204" pitchFamily="34" charset="-34"/>
              <a:cs typeface="DokChampa" panose="020B0604020202020204" pitchFamily="34" charset="-34"/>
            </a:endParaRPr>
          </a:p>
        </p:txBody>
      </p:sp>
    </p:spTree>
    <p:extLst>
      <p:ext uri="{BB962C8B-B14F-4D97-AF65-F5344CB8AC3E}">
        <p14:creationId xmlns:p14="http://schemas.microsoft.com/office/powerpoint/2010/main" xmlns="" val="177507426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3C9728B-284F-024E-B2AC-F35ECF5971D6}"/>
              </a:ext>
            </a:extLst>
          </p:cNvPr>
          <p:cNvSpPr txBox="1"/>
          <p:nvPr/>
        </p:nvSpPr>
        <p:spPr>
          <a:xfrm rot="10800000" flipV="1">
            <a:off x="402504" y="96446"/>
            <a:ext cx="11188230" cy="5386090"/>
          </a:xfrm>
          <a:prstGeom prst="rect">
            <a:avLst/>
          </a:prstGeom>
          <a:noFill/>
        </p:spPr>
        <p:txBody>
          <a:bodyPr wrap="square" rtlCol="0">
            <a:spAutoFit/>
          </a:bodyPr>
          <a:lstStyle/>
          <a:p>
            <a:pPr algn="l"/>
            <a:r>
              <a:rPr lang="en-US" sz="2800" u="sng">
                <a:solidFill>
                  <a:srgbClr val="FF0000"/>
                </a:solidFill>
                <a:latin typeface="Algerian" pitchFamily="82" charset="0"/>
              </a:rPr>
              <a:t>Switch case:</a:t>
            </a:r>
          </a:p>
          <a:p>
            <a:pPr algn="l"/>
            <a:r>
              <a:rPr lang="en-US" sz="2000">
                <a:latin typeface="Cavolini" panose="03000502040302020204" pitchFamily="66" charset="0"/>
                <a:cs typeface="Cavolini" panose="03000502040302020204" pitchFamily="66" charset="0"/>
              </a:rPr>
              <a:t>              A switch statement allows a variable to be tested for equality against a list of values. Each value is called a case, and the variable being switched on is checked for each case. The switch statement works with byte, short, int, long, enum types, String and some wrapper types like Byte, Short, Int, and Long.</a:t>
            </a:r>
          </a:p>
          <a:p>
            <a:pPr algn="l"/>
            <a:r>
              <a:rPr lang="en-US" sz="2800" u="sng">
                <a:solidFill>
                  <a:srgbClr val="FF0000"/>
                </a:solidFill>
                <a:latin typeface="Algerian" pitchFamily="82" charset="0"/>
              </a:rPr>
              <a:t>While Loop:</a:t>
            </a:r>
          </a:p>
          <a:p>
            <a:pPr algn="l"/>
            <a:r>
              <a:rPr lang="en-US" sz="2000">
                <a:latin typeface="Cavolini" panose="03000502040302020204" pitchFamily="66" charset="0"/>
                <a:cs typeface="Cavolini" panose="03000502040302020204" pitchFamily="66" charset="0"/>
              </a:rPr>
              <a:t>               The Java while loop is used to iterate a part of the program repeatedly until the specified Boolean condition is true. As soon as the Boolean condition becomes false, the loop automatically stops. The while loop is considered as a repeating if statement.</a:t>
            </a:r>
          </a:p>
          <a:p>
            <a:pPr algn="l"/>
            <a:r>
              <a:rPr lang="en-US" sz="2800" u="sng">
                <a:solidFill>
                  <a:srgbClr val="FF0000"/>
                </a:solidFill>
                <a:latin typeface="Algerian" pitchFamily="82" charset="0"/>
                <a:cs typeface="Cavolini" panose="03000502040302020204" pitchFamily="66" charset="0"/>
              </a:rPr>
              <a:t>If-else-if ladder:</a:t>
            </a:r>
          </a:p>
          <a:p>
            <a:pPr algn="l"/>
            <a:r>
              <a:rPr lang="en-US" sz="2000">
                <a:latin typeface="Cavolini" panose="03000502040302020204" pitchFamily="66" charset="0"/>
                <a:cs typeface="Cavolini" panose="03000502040302020204" pitchFamily="66" charset="0"/>
              </a:rPr>
              <a:t>                 In Java if-else-if ladder is used to decide among multiple options. The if statements are executed from the top down. As soon as one of the conditions controlling the if is true, the statement associated with that if is executed, and the rest of the ladder is bypassed.</a:t>
            </a:r>
          </a:p>
        </p:txBody>
      </p:sp>
    </p:spTree>
    <p:extLst>
      <p:ext uri="{BB962C8B-B14F-4D97-AF65-F5344CB8AC3E}">
        <p14:creationId xmlns:p14="http://schemas.microsoft.com/office/powerpoint/2010/main" xmlns="" val="2062641047"/>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4CFA4E8-E496-5241-A65D-A7E5B762DA78}"/>
              </a:ext>
            </a:extLst>
          </p:cNvPr>
          <p:cNvSpPr txBox="1"/>
          <p:nvPr/>
        </p:nvSpPr>
        <p:spPr>
          <a:xfrm>
            <a:off x="464344" y="576857"/>
            <a:ext cx="10965655" cy="3785652"/>
          </a:xfrm>
          <a:prstGeom prst="rect">
            <a:avLst/>
          </a:prstGeom>
          <a:noFill/>
        </p:spPr>
        <p:txBody>
          <a:bodyPr wrap="square" rtlCol="0">
            <a:spAutoFit/>
          </a:bodyPr>
          <a:lstStyle/>
          <a:p>
            <a:pPr algn="l"/>
            <a:r>
              <a:rPr lang="en-US" sz="2800" u="sng">
                <a:solidFill>
                  <a:srgbClr val="FF0000"/>
                </a:solidFill>
                <a:latin typeface="Algerian" pitchFamily="82" charset="0"/>
              </a:rPr>
              <a:t>Try catch finally block:</a:t>
            </a:r>
          </a:p>
          <a:p>
            <a:pPr algn="l"/>
            <a:r>
              <a:rPr lang="en-US" sz="2400" b="1" u="sng">
                <a:solidFill>
                  <a:srgbClr val="7030A0"/>
                </a:solidFill>
                <a:latin typeface="Century Gothic" panose="020B0502020202020204" pitchFamily="34" charset="0"/>
              </a:rPr>
              <a:t>Try:</a:t>
            </a:r>
            <a:r>
              <a:rPr lang="en-US" sz="2400" b="1">
                <a:solidFill>
                  <a:srgbClr val="7030A0"/>
                </a:solidFill>
                <a:latin typeface="Century Gothic" panose="020B0502020202020204" pitchFamily="34" charset="0"/>
              </a:rPr>
              <a:t>  </a:t>
            </a:r>
            <a:r>
              <a:rPr lang="en-US" sz="2000">
                <a:latin typeface="Cavolini" panose="03000502040302020204" pitchFamily="66" charset="0"/>
                <a:cs typeface="Cavolini" panose="03000502040302020204" pitchFamily="66" charset="0"/>
              </a:rPr>
              <a:t>We specify the block of code that might give rise to the exception in a special block with a “Try” keyword.</a:t>
            </a:r>
            <a:r>
              <a:rPr lang="en-US"/>
              <a:t>
</a:t>
            </a:r>
            <a:r>
              <a:rPr lang="en-US" sz="2400" b="1" u="sng">
                <a:solidFill>
                  <a:srgbClr val="7030A0"/>
                </a:solidFill>
                <a:latin typeface="Century Gothic" panose="020B0502020202020204" pitchFamily="34" charset="0"/>
              </a:rPr>
              <a:t>Catch:</a:t>
            </a:r>
            <a:r>
              <a:rPr lang="en-US" sz="2400" b="1">
                <a:solidFill>
                  <a:srgbClr val="7030A0"/>
                </a:solidFill>
                <a:latin typeface="Century Gothic" panose="020B0502020202020204" pitchFamily="34" charset="0"/>
              </a:rPr>
              <a:t>  </a:t>
            </a:r>
            <a:r>
              <a:rPr lang="en-US" sz="2000">
                <a:latin typeface="Cavolini" panose="03000502040302020204" pitchFamily="66" charset="0"/>
                <a:cs typeface="Cavolini" panose="03000502040302020204" pitchFamily="66" charset="0"/>
              </a:rPr>
              <a:t>When the exception is raised it needs to be caught by the program. This is done using a “catch” keyword. So a catch block follows the try block that raises an exception. The keyword catch should always be used with a try.</a:t>
            </a:r>
          </a:p>
          <a:p>
            <a:pPr algn="l"/>
            <a:r>
              <a:rPr lang="en-US" sz="2400" b="1" u="sng">
                <a:solidFill>
                  <a:srgbClr val="7030A0"/>
                </a:solidFill>
                <a:latin typeface="Century Gothic" panose="020B0502020202020204" pitchFamily="34" charset="0"/>
              </a:rPr>
              <a:t>Finally:</a:t>
            </a:r>
            <a:r>
              <a:rPr lang="en-US" sz="2400" b="1">
                <a:solidFill>
                  <a:srgbClr val="7030A0"/>
                </a:solidFill>
                <a:latin typeface="Century Gothic" panose="020B0502020202020204" pitchFamily="34" charset="0"/>
              </a:rPr>
              <a:t>  </a:t>
            </a:r>
            <a:r>
              <a:rPr lang="en-US" sz="2000">
                <a:latin typeface="Cavolini" panose="03000502040302020204" pitchFamily="66" charset="0"/>
                <a:cs typeface="Cavolini" panose="03000502040302020204" pitchFamily="66" charset="0"/>
              </a:rPr>
              <a:t>Sometimes we have an important code in our program that needs to be executed irrespective of whether or not the exception is thrown. This code is placed in a special block starting with the “Finally” keyword. The Finally block follows the Try-catch block.</a:t>
            </a:r>
          </a:p>
        </p:txBody>
      </p:sp>
      <p:sp>
        <p:nvSpPr>
          <p:cNvPr id="5" name="TextBox 4">
            <a:extLst>
              <a:ext uri="{FF2B5EF4-FFF2-40B4-BE49-F238E27FC236}">
                <a16:creationId xmlns:a16="http://schemas.microsoft.com/office/drawing/2014/main" xmlns="" id="{EEED3D67-5C2C-2241-BC84-C60FD7BA873A}"/>
              </a:ext>
            </a:extLst>
          </p:cNvPr>
          <p:cNvSpPr txBox="1"/>
          <p:nvPr/>
        </p:nvSpPr>
        <p:spPr>
          <a:xfrm>
            <a:off x="2893217" y="4630399"/>
            <a:ext cx="6840142" cy="646331"/>
          </a:xfrm>
          <a:prstGeom prst="rect">
            <a:avLst/>
          </a:prstGeom>
          <a:noFill/>
        </p:spPr>
        <p:txBody>
          <a:bodyPr wrap="square" rtlCol="0">
            <a:spAutoFit/>
          </a:bodyPr>
          <a:lstStyle/>
          <a:p>
            <a:pPr algn="l"/>
            <a:r>
              <a:rPr lang="en-US" dirty="0"/>
              <a:t>
</a:t>
            </a:r>
          </a:p>
        </p:txBody>
      </p:sp>
    </p:spTree>
    <p:extLst>
      <p:ext uri="{BB962C8B-B14F-4D97-AF65-F5344CB8AC3E}">
        <p14:creationId xmlns:p14="http://schemas.microsoft.com/office/powerpoint/2010/main" xmlns="" val="2846516880"/>
      </p:ext>
    </p:extLst>
  </p:cSld>
  <p:clrMapOvr>
    <a:masterClrMapping/>
  </p:clrMapOvr>
  <p:transition spd="slow">
    <p:cove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xmlns=""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otalTime>194</TotalTime>
  <Words>732</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Main Event</vt:lpstr>
      <vt:lpstr>Employee Time sheet and attendance management</vt:lpstr>
      <vt:lpstr>Members of the project</vt:lpstr>
      <vt:lpstr>Course overview</vt:lpstr>
      <vt:lpstr>Concepts covered  </vt:lpstr>
      <vt:lpstr>Slide 5</vt:lpstr>
      <vt:lpstr>Slide 6</vt:lpstr>
      <vt:lpstr>Slide 7</vt:lpstr>
      <vt:lpstr>Slide 8</vt:lpstr>
      <vt:lpstr>Slide 9</vt:lpstr>
      <vt:lpstr>Employee           Time_sheet &amp;               attendnace_managament</vt:lpstr>
      <vt:lpstr>🙂😍Thank you all😍🙂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Time sheet and attendance management</dc:title>
  <dc:creator>Unknown User</dc:creator>
  <cp:lastModifiedBy>vamsi krishna </cp:lastModifiedBy>
  <cp:revision>23</cp:revision>
  <dcterms:created xsi:type="dcterms:W3CDTF">2021-10-18T19:37:27Z</dcterms:created>
  <dcterms:modified xsi:type="dcterms:W3CDTF">2021-11-08T13:22:09Z</dcterms:modified>
</cp:coreProperties>
</file>