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FC819-930B-4996-98DA-4B9F750E8CC5}" type="datetimeFigureOut">
              <a:rPr lang="en-US" smtClean="0"/>
              <a:t>10/12/2017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16AD5B-6AEC-4120-B99D-DEE8030222EC}" type="slidenum">
              <a:rPr lang="en-US" smtClean="0"/>
              <a:t>‹#›</a:t>
            </a:fld>
            <a:endParaRPr lang="en-US"/>
          </a:p>
        </p:txBody>
      </p:sp>
    </p:spTree>
    <p:extLst>
      <p:ext uri="{BB962C8B-B14F-4D97-AF65-F5344CB8AC3E}">
        <p14:creationId xmlns:p14="http://schemas.microsoft.com/office/powerpoint/2010/main" val="2026068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16AD5B-6AEC-4120-B99D-DEE8030222EC}" type="slidenum">
              <a:rPr lang="en-US" smtClean="0"/>
              <a:t>2</a:t>
            </a:fld>
            <a:endParaRPr lang="en-US"/>
          </a:p>
        </p:txBody>
      </p:sp>
    </p:spTree>
    <p:extLst>
      <p:ext uri="{BB962C8B-B14F-4D97-AF65-F5344CB8AC3E}">
        <p14:creationId xmlns:p14="http://schemas.microsoft.com/office/powerpoint/2010/main" val="4125709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16AD5B-6AEC-4120-B99D-DEE8030222EC}" type="slidenum">
              <a:rPr lang="en-US" smtClean="0"/>
              <a:t>3</a:t>
            </a:fld>
            <a:endParaRPr lang="en-US"/>
          </a:p>
        </p:txBody>
      </p:sp>
    </p:spTree>
    <p:extLst>
      <p:ext uri="{BB962C8B-B14F-4D97-AF65-F5344CB8AC3E}">
        <p14:creationId xmlns:p14="http://schemas.microsoft.com/office/powerpoint/2010/main" val="2248622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16AD5B-6AEC-4120-B99D-DEE8030222EC}" type="slidenum">
              <a:rPr lang="en-US" smtClean="0"/>
              <a:t>4</a:t>
            </a:fld>
            <a:endParaRPr lang="en-US"/>
          </a:p>
        </p:txBody>
      </p:sp>
    </p:spTree>
    <p:extLst>
      <p:ext uri="{BB962C8B-B14F-4D97-AF65-F5344CB8AC3E}">
        <p14:creationId xmlns:p14="http://schemas.microsoft.com/office/powerpoint/2010/main" val="9607769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10/12/2017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10/12/2017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Project – Stage 1</a:t>
            </a:r>
            <a:endParaRPr lang="en-US" dirty="0"/>
          </a:p>
        </p:txBody>
      </p:sp>
      <p:sp>
        <p:nvSpPr>
          <p:cNvPr id="3" name="Subtitle 2"/>
          <p:cNvSpPr>
            <a:spLocks noGrp="1"/>
          </p:cNvSpPr>
          <p:nvPr>
            <p:ph type="subTitle" idx="1"/>
          </p:nvPr>
        </p:nvSpPr>
        <p:spPr/>
        <p:txBody>
          <a:bodyPr/>
          <a:lstStyle/>
          <a:p>
            <a:r>
              <a:rPr lang="en-US" dirty="0" smtClean="0"/>
              <a:t>Identify and Acquire 3 potential ideas for the Final Project</a:t>
            </a:r>
            <a:endParaRPr lang="en-US" dirty="0"/>
          </a:p>
        </p:txBody>
      </p:sp>
    </p:spTree>
    <p:extLst>
      <p:ext uri="{BB962C8B-B14F-4D97-AF65-F5344CB8AC3E}">
        <p14:creationId xmlns:p14="http://schemas.microsoft.com/office/powerpoint/2010/main" val="505802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134" y="1253064"/>
            <a:ext cx="8551330" cy="1303867"/>
          </a:xfrm>
        </p:spPr>
        <p:txBody>
          <a:bodyPr/>
          <a:lstStyle/>
          <a:p>
            <a:r>
              <a:rPr lang="en-US" dirty="0"/>
              <a:t>Expedia Hotel Recommendations</a:t>
            </a:r>
          </a:p>
        </p:txBody>
      </p:sp>
      <p:sp>
        <p:nvSpPr>
          <p:cNvPr id="3" name="Content Placeholder 2"/>
          <p:cNvSpPr>
            <a:spLocks noGrp="1"/>
          </p:cNvSpPr>
          <p:nvPr>
            <p:ph idx="1"/>
          </p:nvPr>
        </p:nvSpPr>
        <p:spPr>
          <a:xfrm>
            <a:off x="1391195" y="2556929"/>
            <a:ext cx="9601196" cy="769745"/>
          </a:xfrm>
        </p:spPr>
        <p:txBody>
          <a:bodyPr>
            <a:normAutofit/>
          </a:bodyPr>
          <a:lstStyle/>
          <a:p>
            <a:pPr marL="0" indent="0">
              <a:buNone/>
            </a:pPr>
            <a:r>
              <a:rPr lang="en-US" sz="1200" dirty="0">
                <a:latin typeface="Calibri" panose="020F0502020204030204" pitchFamily="34" charset="0"/>
              </a:rPr>
              <a:t>Planning your dream vacation, or even a weekend escape, can be an overwhelming affair. With hundreds, even thousands, of hotels to choose from at every destination, it's difficult to know which will suit your personal preferences. Should you go with an old standby with those pillow mints you like, or risk a new hotel with a trendy pool bar? </a:t>
            </a:r>
          </a:p>
          <a:p>
            <a:pPr marL="0" indent="0">
              <a:buNone/>
            </a:pPr>
            <a:endParaRPr lang="en-US" dirty="0" smtClean="0">
              <a:latin typeface="Calibri" panose="020F0502020204030204" pitchFamily="34" charset="0"/>
            </a:endParaRPr>
          </a:p>
          <a:p>
            <a:pPr marL="0" indent="0">
              <a:buNone/>
            </a:pPr>
            <a:endParaRPr lang="en-US" dirty="0">
              <a:latin typeface="Calibri" panose="020F0502020204030204" pitchFamily="34" charset="0"/>
            </a:endParaRPr>
          </a:p>
        </p:txBody>
      </p:sp>
      <p:pic>
        <p:nvPicPr>
          <p:cNvPr id="1026" name="Picture 2" descr="https://kaggle2.blob.core.windows.net/competitions/kaggle/5056/logos/front_page.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23600" y="1507063"/>
            <a:ext cx="1695197" cy="7958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391195" y="3987954"/>
            <a:ext cx="9327602" cy="1768412"/>
          </a:xfrm>
          <a:prstGeom prst="rect">
            <a:avLst/>
          </a:prstGeom>
        </p:spPr>
        <p:txBody>
          <a:bodyPr vert="horz" lIns="91440" tIns="45720" rIns="91440" bIns="45720" rtlCol="0" anchor="t">
            <a:normAutofit/>
          </a:bodyPr>
          <a:lstStyle/>
          <a:p>
            <a:pPr>
              <a:spcBef>
                <a:spcPct val="20000"/>
              </a:spcBef>
              <a:spcAft>
                <a:spcPts val="600"/>
              </a:spcAft>
              <a:buClr>
                <a:schemeClr val="accent1"/>
              </a:buClr>
              <a:buSzPct val="115000"/>
              <a:buFont typeface="Arial"/>
              <a:buNone/>
            </a:pPr>
            <a:r>
              <a:rPr lang="en-US" altLang="en-US" sz="1200" dirty="0">
                <a:solidFill>
                  <a:schemeClr val="tx1">
                    <a:lumMod val="85000"/>
                    <a:lumOff val="15000"/>
                  </a:schemeClr>
                </a:solidFill>
                <a:latin typeface="Calibri" panose="020F0502020204030204" pitchFamily="34" charset="0"/>
              </a:rPr>
              <a:t>Expedia wants to take the proverbial rabbit hole out of hotel search by providing personalized hotel recommendations to their users. This is no small task for a site with hundreds of millions of visitors every month!</a:t>
            </a:r>
          </a:p>
          <a:p>
            <a:pPr>
              <a:spcBef>
                <a:spcPct val="20000"/>
              </a:spcBef>
              <a:spcAft>
                <a:spcPts val="600"/>
              </a:spcAft>
              <a:buClr>
                <a:schemeClr val="accent1"/>
              </a:buClr>
              <a:buSzPct val="115000"/>
              <a:buFont typeface="Arial"/>
              <a:buNone/>
            </a:pPr>
            <a:r>
              <a:rPr lang="en-US" altLang="en-US" sz="1200" dirty="0">
                <a:solidFill>
                  <a:schemeClr val="tx1">
                    <a:lumMod val="85000"/>
                    <a:lumOff val="15000"/>
                  </a:schemeClr>
                </a:solidFill>
                <a:latin typeface="Calibri" panose="020F0502020204030204" pitchFamily="34" charset="0"/>
              </a:rPr>
              <a:t>Currently, Expedia uses search parameters to adjust their hotel recommendations, but there aren't enough customer specific data to personalize them for each user. </a:t>
            </a:r>
            <a:r>
              <a:rPr lang="en-US" altLang="en-US" sz="1200" dirty="0">
                <a:solidFill>
                  <a:schemeClr val="tx1">
                    <a:lumMod val="85000"/>
                    <a:lumOff val="15000"/>
                  </a:schemeClr>
                </a:solidFill>
                <a:latin typeface="Calibri" panose="020F0502020204030204" pitchFamily="34" charset="0"/>
              </a:rPr>
              <a:t>In this </a:t>
            </a:r>
            <a:r>
              <a:rPr lang="en-US" altLang="en-US" sz="1200" dirty="0" smtClean="0">
                <a:solidFill>
                  <a:schemeClr val="tx1">
                    <a:lumMod val="85000"/>
                    <a:lumOff val="15000"/>
                  </a:schemeClr>
                </a:solidFill>
                <a:latin typeface="Calibri" panose="020F0502020204030204" pitchFamily="34" charset="0"/>
              </a:rPr>
              <a:t>exercise, </a:t>
            </a:r>
            <a:r>
              <a:rPr lang="en-US" altLang="en-US" sz="1200" dirty="0">
                <a:solidFill>
                  <a:schemeClr val="tx1">
                    <a:lumMod val="85000"/>
                    <a:lumOff val="15000"/>
                  </a:schemeClr>
                </a:solidFill>
                <a:latin typeface="Calibri" panose="020F0502020204030204" pitchFamily="34" charset="0"/>
              </a:rPr>
              <a:t>Expedia is challenging </a:t>
            </a:r>
            <a:r>
              <a:rPr lang="en-US" altLang="en-US" sz="1200" dirty="0" smtClean="0">
                <a:solidFill>
                  <a:schemeClr val="tx1">
                    <a:lumMod val="85000"/>
                    <a:lumOff val="15000"/>
                  </a:schemeClr>
                </a:solidFill>
                <a:latin typeface="Calibri" panose="020F0502020204030204" pitchFamily="34" charset="0"/>
              </a:rPr>
              <a:t>to </a:t>
            </a:r>
            <a:r>
              <a:rPr lang="en-US" altLang="en-US" sz="1200" dirty="0">
                <a:solidFill>
                  <a:schemeClr val="tx1">
                    <a:lumMod val="85000"/>
                    <a:lumOff val="15000"/>
                  </a:schemeClr>
                </a:solidFill>
                <a:latin typeface="Calibri" panose="020F0502020204030204" pitchFamily="34" charset="0"/>
              </a:rPr>
              <a:t>contextualize customer data and predict the likelihood a user will stay at 100 different hotel groups</a:t>
            </a:r>
            <a:r>
              <a:rPr lang="en-US" altLang="en-US" sz="1200" dirty="0" smtClean="0">
                <a:solidFill>
                  <a:schemeClr val="tx1">
                    <a:lumMod val="85000"/>
                    <a:lumOff val="15000"/>
                  </a:schemeClr>
                </a:solidFill>
                <a:latin typeface="Calibri" panose="020F0502020204030204" pitchFamily="34" charset="0"/>
              </a:rPr>
              <a:t>.</a:t>
            </a:r>
          </a:p>
          <a:p>
            <a:pPr>
              <a:spcBef>
                <a:spcPct val="20000"/>
              </a:spcBef>
              <a:spcAft>
                <a:spcPts val="600"/>
              </a:spcAft>
              <a:buClr>
                <a:schemeClr val="accent1"/>
              </a:buClr>
              <a:buSzPct val="115000"/>
              <a:buFont typeface="Arial"/>
              <a:buNone/>
            </a:pPr>
            <a:r>
              <a:rPr lang="en-US" altLang="en-US" sz="1200" dirty="0" smtClean="0">
                <a:solidFill>
                  <a:schemeClr val="tx1">
                    <a:lumMod val="85000"/>
                    <a:lumOff val="15000"/>
                  </a:schemeClr>
                </a:solidFill>
                <a:latin typeface="Calibri" panose="020F0502020204030204" pitchFamily="34" charset="0"/>
              </a:rPr>
              <a:t>Currently working in the same Domain, so solving this problem will help create a direct impact at work. </a:t>
            </a:r>
            <a:endParaRPr lang="en-US" altLang="en-US" sz="1200" dirty="0">
              <a:solidFill>
                <a:schemeClr val="tx1">
                  <a:lumMod val="85000"/>
                  <a:lumOff val="15000"/>
                </a:schemeClr>
              </a:solidFill>
              <a:latin typeface="Calibri" panose="020F0502020204030204" pitchFamily="34" charset="0"/>
            </a:endParaRPr>
          </a:p>
        </p:txBody>
      </p:sp>
      <p:pic>
        <p:nvPicPr>
          <p:cNvPr id="1028" name="Picture 4" descr="https://kaggle2.blob.core.windows.net/competitions/kaggle/5056/media/expedia_ic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120" y="3378538"/>
            <a:ext cx="5011057" cy="5558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97874" y="5756366"/>
            <a:ext cx="9494517" cy="261610"/>
          </a:xfrm>
          <a:prstGeom prst="rect">
            <a:avLst/>
          </a:prstGeom>
          <a:noFill/>
        </p:spPr>
        <p:txBody>
          <a:bodyPr wrap="square" rtlCol="0">
            <a:spAutoFit/>
          </a:bodyPr>
          <a:lstStyle/>
          <a:p>
            <a:r>
              <a:rPr lang="en-US" sz="1100" b="1" i="1" dirty="0" smtClean="0"/>
              <a:t>Source: </a:t>
            </a:r>
            <a:r>
              <a:rPr lang="en-US" sz="1100" b="1" i="1" dirty="0" err="1" smtClean="0"/>
              <a:t>Kaggle</a:t>
            </a:r>
            <a:r>
              <a:rPr lang="en-US" sz="1100" b="1" i="1" dirty="0" smtClean="0"/>
              <a:t> – Data provided by Expedia on </a:t>
            </a:r>
            <a:r>
              <a:rPr lang="en-US" sz="1100" b="1" i="1" dirty="0" err="1" smtClean="0"/>
              <a:t>Kaggle</a:t>
            </a:r>
            <a:endParaRPr lang="en-US" sz="1100" b="1" i="1" dirty="0"/>
          </a:p>
        </p:txBody>
      </p:sp>
    </p:spTree>
    <p:extLst>
      <p:ext uri="{BB962C8B-B14F-4D97-AF65-F5344CB8AC3E}">
        <p14:creationId xmlns:p14="http://schemas.microsoft.com/office/powerpoint/2010/main" val="3409005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74" y="1253062"/>
            <a:ext cx="8551330" cy="1303867"/>
          </a:xfrm>
        </p:spPr>
        <p:txBody>
          <a:bodyPr/>
          <a:lstStyle/>
          <a:p>
            <a:pPr fontAlgn="base"/>
            <a:r>
              <a:rPr lang="en-US" dirty="0"/>
              <a:t>House </a:t>
            </a:r>
            <a:r>
              <a:rPr lang="en-US" dirty="0" smtClean="0"/>
              <a:t>Prices - Prediction</a:t>
            </a:r>
            <a:endParaRPr lang="en-US" dirty="0"/>
          </a:p>
        </p:txBody>
      </p:sp>
      <p:sp>
        <p:nvSpPr>
          <p:cNvPr id="3" name="Content Placeholder 2"/>
          <p:cNvSpPr>
            <a:spLocks noGrp="1"/>
          </p:cNvSpPr>
          <p:nvPr>
            <p:ph idx="1"/>
          </p:nvPr>
        </p:nvSpPr>
        <p:spPr>
          <a:xfrm>
            <a:off x="1391195" y="2556929"/>
            <a:ext cx="9601196" cy="769745"/>
          </a:xfrm>
        </p:spPr>
        <p:txBody>
          <a:bodyPr>
            <a:normAutofit/>
          </a:bodyPr>
          <a:lstStyle/>
          <a:p>
            <a:pPr marL="0" indent="0">
              <a:buNone/>
            </a:pPr>
            <a:r>
              <a:rPr lang="en-US" sz="1200" dirty="0">
                <a:latin typeface="Calibri" panose="020F0502020204030204" pitchFamily="34" charset="0"/>
              </a:rPr>
              <a:t>Ask a home buyer to describe their dream house, and they probably won't begin with the height of the basement ceiling or the proximity to an east-west railroad. But this </a:t>
            </a:r>
            <a:r>
              <a:rPr lang="en-US" sz="1200" dirty="0" smtClean="0">
                <a:latin typeface="Calibri" panose="020F0502020204030204" pitchFamily="34" charset="0"/>
              </a:rPr>
              <a:t>dataset </a:t>
            </a:r>
            <a:r>
              <a:rPr lang="en-US" sz="1200" dirty="0">
                <a:latin typeface="Calibri" panose="020F0502020204030204" pitchFamily="34" charset="0"/>
              </a:rPr>
              <a:t>proves that much more influences price negotiations than the number of bedrooms or a white-picket fence.</a:t>
            </a:r>
          </a:p>
          <a:p>
            <a:pPr marL="0" indent="0">
              <a:buNone/>
            </a:pPr>
            <a:endParaRPr lang="en-US" sz="1200" dirty="0">
              <a:latin typeface="Calibri" panose="020F0502020204030204" pitchFamily="34" charset="0"/>
            </a:endParaRPr>
          </a:p>
          <a:p>
            <a:pPr marL="0" indent="0">
              <a:buNone/>
            </a:pPr>
            <a:endParaRPr lang="en-US" dirty="0" smtClean="0">
              <a:latin typeface="Calibri" panose="020F0502020204030204" pitchFamily="34" charset="0"/>
            </a:endParaRPr>
          </a:p>
          <a:p>
            <a:pPr marL="0" indent="0">
              <a:buNone/>
            </a:pPr>
            <a:endParaRPr lang="en-US" dirty="0">
              <a:latin typeface="Calibri" panose="020F0502020204030204" pitchFamily="34" charset="0"/>
            </a:endParaRPr>
          </a:p>
        </p:txBody>
      </p:sp>
      <p:sp>
        <p:nvSpPr>
          <p:cNvPr id="5" name="TextBox 4"/>
          <p:cNvSpPr txBox="1"/>
          <p:nvPr/>
        </p:nvSpPr>
        <p:spPr>
          <a:xfrm>
            <a:off x="1391195" y="5742205"/>
            <a:ext cx="9494517" cy="261610"/>
          </a:xfrm>
          <a:prstGeom prst="rect">
            <a:avLst/>
          </a:prstGeom>
          <a:noFill/>
        </p:spPr>
        <p:txBody>
          <a:bodyPr wrap="square" rtlCol="0">
            <a:spAutoFit/>
          </a:bodyPr>
          <a:lstStyle/>
          <a:p>
            <a:r>
              <a:rPr lang="en-US" sz="1100" b="1" i="1" dirty="0" smtClean="0"/>
              <a:t>Source: </a:t>
            </a:r>
            <a:r>
              <a:rPr lang="en-US" sz="1100" b="1" i="1" dirty="0" err="1" smtClean="0"/>
              <a:t>Kaggle</a:t>
            </a:r>
            <a:r>
              <a:rPr lang="en-US" sz="1100" b="1" i="1" dirty="0" smtClean="0"/>
              <a:t> – Data provided on </a:t>
            </a:r>
            <a:r>
              <a:rPr lang="en-US" sz="1100" b="1" i="1" dirty="0" err="1" smtClean="0"/>
              <a:t>Kaggle</a:t>
            </a:r>
            <a:endParaRPr lang="en-US" sz="1100" b="1" i="1" dirty="0"/>
          </a:p>
        </p:txBody>
      </p:sp>
      <p:pic>
        <p:nvPicPr>
          <p:cNvPr id="2050" name="Picture 2" descr="https://kaggle2.blob.core.windows.net/competitions/kaggle/5407/logos/front_page.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36833" y="738140"/>
            <a:ext cx="3320223" cy="15587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kaggle2.blob.core.windows.net/competitions/kaggle/5407/media/housesbann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5531" y="3279958"/>
            <a:ext cx="5557248" cy="983633"/>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1391195" y="4380235"/>
            <a:ext cx="9601196" cy="1361970"/>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200" dirty="0">
                <a:latin typeface="Calibri" panose="020F0502020204030204" pitchFamily="34" charset="0"/>
              </a:rPr>
              <a:t>With 79 explanatory variables describing (almost) every aspect of residential homes in Ames, Iowa, this </a:t>
            </a:r>
            <a:r>
              <a:rPr lang="en-US" sz="1200" dirty="0" smtClean="0">
                <a:latin typeface="Calibri" panose="020F0502020204030204" pitchFamily="34" charset="0"/>
              </a:rPr>
              <a:t>challenge is to </a:t>
            </a:r>
            <a:r>
              <a:rPr lang="en-US" sz="1200" dirty="0">
                <a:latin typeface="Calibri" panose="020F0502020204030204" pitchFamily="34" charset="0"/>
              </a:rPr>
              <a:t>predict the final price of each home.</a:t>
            </a:r>
          </a:p>
          <a:p>
            <a:pPr marL="0" indent="0">
              <a:buNone/>
            </a:pPr>
            <a:r>
              <a:rPr lang="en-US" sz="1200" b="1" i="1" u="sng" dirty="0" smtClean="0">
                <a:latin typeface="Calibri" panose="020F0502020204030204" pitchFamily="34" charset="0"/>
              </a:rPr>
              <a:t>What I expect to learn ? </a:t>
            </a:r>
          </a:p>
          <a:p>
            <a:pPr marL="0" indent="0">
              <a:buNone/>
            </a:pPr>
            <a:r>
              <a:rPr lang="en-US" sz="1200" dirty="0" smtClean="0">
                <a:latin typeface="Calibri" panose="020F0502020204030204" pitchFamily="34" charset="0"/>
              </a:rPr>
              <a:t>Creative </a:t>
            </a:r>
            <a:r>
              <a:rPr lang="en-US" sz="1200" dirty="0">
                <a:latin typeface="Calibri" panose="020F0502020204030204" pitchFamily="34" charset="0"/>
              </a:rPr>
              <a:t>feature engineering </a:t>
            </a:r>
          </a:p>
          <a:p>
            <a:pPr marL="0" indent="0">
              <a:buNone/>
            </a:pPr>
            <a:r>
              <a:rPr lang="en-US" sz="1200" dirty="0">
                <a:latin typeface="Calibri" panose="020F0502020204030204" pitchFamily="34" charset="0"/>
              </a:rPr>
              <a:t>Advanced regression techniques like random forest and gradient </a:t>
            </a:r>
            <a:r>
              <a:rPr lang="en-US" sz="1200" dirty="0" smtClean="0">
                <a:latin typeface="Calibri" panose="020F0502020204030204" pitchFamily="34" charset="0"/>
              </a:rPr>
              <a:t>boosting</a:t>
            </a:r>
          </a:p>
          <a:p>
            <a:pPr marL="0" indent="0">
              <a:buNone/>
            </a:pPr>
            <a:r>
              <a:rPr lang="en-US" sz="1200" dirty="0" smtClean="0">
                <a:latin typeface="Calibri" panose="020F0502020204030204" pitchFamily="34" charset="0"/>
              </a:rPr>
              <a:t>I believe everyone at some point wants own a home I would want to explore to see what features affect House prices.</a:t>
            </a:r>
            <a:endParaRPr lang="en-US" dirty="0" smtClean="0">
              <a:latin typeface="Calibri" panose="020F0502020204030204" pitchFamily="34" charset="0"/>
            </a:endParaRPr>
          </a:p>
        </p:txBody>
      </p:sp>
    </p:spTree>
    <p:extLst>
      <p:ext uri="{BB962C8B-B14F-4D97-AF65-F5344CB8AC3E}">
        <p14:creationId xmlns:p14="http://schemas.microsoft.com/office/powerpoint/2010/main" val="146173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310" y="1253062"/>
            <a:ext cx="8027610" cy="1303867"/>
          </a:xfrm>
        </p:spPr>
        <p:txBody>
          <a:bodyPr>
            <a:normAutofit/>
          </a:bodyPr>
          <a:lstStyle/>
          <a:p>
            <a:pPr fontAlgn="base"/>
            <a:r>
              <a:rPr lang="en-US" dirty="0"/>
              <a:t>Facebook V: Predicting Check </a:t>
            </a:r>
            <a:r>
              <a:rPr lang="en-US" dirty="0" smtClean="0"/>
              <a:t>Ins</a:t>
            </a:r>
            <a:endParaRPr lang="en-US" dirty="0"/>
          </a:p>
        </p:txBody>
      </p:sp>
      <p:sp>
        <p:nvSpPr>
          <p:cNvPr id="3" name="Content Placeholder 2"/>
          <p:cNvSpPr>
            <a:spLocks noGrp="1"/>
          </p:cNvSpPr>
          <p:nvPr>
            <p:ph idx="1"/>
          </p:nvPr>
        </p:nvSpPr>
        <p:spPr>
          <a:xfrm>
            <a:off x="1391195" y="2670141"/>
            <a:ext cx="9601196" cy="1074545"/>
          </a:xfrm>
        </p:spPr>
        <p:txBody>
          <a:bodyPr>
            <a:noAutofit/>
          </a:bodyPr>
          <a:lstStyle/>
          <a:p>
            <a:pPr marL="0" indent="0">
              <a:buNone/>
            </a:pPr>
            <a:r>
              <a:rPr lang="en-US" sz="1200" dirty="0">
                <a:latin typeface="Calibri" panose="020F0502020204030204" pitchFamily="34" charset="0"/>
              </a:rPr>
              <a:t>The </a:t>
            </a:r>
            <a:r>
              <a:rPr lang="en-US" sz="1200" dirty="0" smtClean="0">
                <a:latin typeface="Calibri" panose="020F0502020204030204" pitchFamily="34" charset="0"/>
              </a:rPr>
              <a:t>goal is </a:t>
            </a:r>
            <a:r>
              <a:rPr lang="en-US" sz="1200" dirty="0">
                <a:latin typeface="Calibri" panose="020F0502020204030204" pitchFamily="34" charset="0"/>
              </a:rPr>
              <a:t>to predict which place a person would like to check in to. For the purposes of this </a:t>
            </a:r>
            <a:r>
              <a:rPr lang="en-US" sz="1200" dirty="0" err="1" smtClean="0">
                <a:latin typeface="Calibri" panose="020F0502020204030204" pitchFamily="34" charset="0"/>
              </a:rPr>
              <a:t>Kaggle</a:t>
            </a:r>
            <a:r>
              <a:rPr lang="en-US" sz="1200" dirty="0" smtClean="0">
                <a:latin typeface="Calibri" panose="020F0502020204030204" pitchFamily="34" charset="0"/>
              </a:rPr>
              <a:t> competition</a:t>
            </a:r>
            <a:r>
              <a:rPr lang="en-US" sz="1200" dirty="0">
                <a:latin typeface="Calibri" panose="020F0502020204030204" pitchFamily="34" charset="0"/>
              </a:rPr>
              <a:t>, Facebook created an artificial world consisting of more than 100,000 places located in a 10 km by 10 km square. For a given set of coordinates, </a:t>
            </a:r>
            <a:r>
              <a:rPr lang="en-US" sz="1200" dirty="0" smtClean="0">
                <a:latin typeface="Calibri" panose="020F0502020204030204" pitchFamily="34" charset="0"/>
              </a:rPr>
              <a:t>the task </a:t>
            </a:r>
            <a:r>
              <a:rPr lang="en-US" sz="1200" dirty="0">
                <a:latin typeface="Calibri" panose="020F0502020204030204" pitchFamily="34" charset="0"/>
              </a:rPr>
              <a:t>is to return a ranked list of the most likely places. Data was fabricated to resemble location signals coming from mobile devices, giving you a flavor of what it takes to work with real data complicated by inaccurate and noisy values. Inconsistent </a:t>
            </a:r>
            <a:r>
              <a:rPr lang="en-US" sz="1400" dirty="0">
                <a:latin typeface="Calibri" panose="020F0502020204030204" pitchFamily="34" charset="0"/>
              </a:rPr>
              <a:t>and</a:t>
            </a:r>
            <a:r>
              <a:rPr lang="en-US" sz="1200" dirty="0">
                <a:latin typeface="Calibri" panose="020F0502020204030204" pitchFamily="34" charset="0"/>
              </a:rPr>
              <a:t> erroneous location data can disrupt experience for services like Facebook Check In.</a:t>
            </a:r>
          </a:p>
          <a:p>
            <a:pPr marL="0" indent="0">
              <a:buNone/>
            </a:pPr>
            <a:endParaRPr lang="en-US" dirty="0" smtClean="0">
              <a:latin typeface="Calibri" panose="020F0502020204030204" pitchFamily="34" charset="0"/>
            </a:endParaRPr>
          </a:p>
          <a:p>
            <a:pPr marL="0" indent="0">
              <a:buNone/>
            </a:pPr>
            <a:endParaRPr lang="en-US" dirty="0">
              <a:latin typeface="Calibri" panose="020F0502020204030204" pitchFamily="34" charset="0"/>
            </a:endParaRPr>
          </a:p>
        </p:txBody>
      </p:sp>
      <p:sp>
        <p:nvSpPr>
          <p:cNvPr id="5" name="TextBox 4"/>
          <p:cNvSpPr txBox="1"/>
          <p:nvPr/>
        </p:nvSpPr>
        <p:spPr>
          <a:xfrm>
            <a:off x="1391195" y="5742205"/>
            <a:ext cx="9494517" cy="261610"/>
          </a:xfrm>
          <a:prstGeom prst="rect">
            <a:avLst/>
          </a:prstGeom>
          <a:noFill/>
        </p:spPr>
        <p:txBody>
          <a:bodyPr wrap="square" rtlCol="0">
            <a:spAutoFit/>
          </a:bodyPr>
          <a:lstStyle/>
          <a:p>
            <a:r>
              <a:rPr lang="en-US" sz="1100" b="1" i="1" dirty="0" smtClean="0"/>
              <a:t>Source: </a:t>
            </a:r>
            <a:r>
              <a:rPr lang="en-US" sz="1100" b="1" i="1" dirty="0" err="1" smtClean="0"/>
              <a:t>Kaggle</a:t>
            </a:r>
            <a:r>
              <a:rPr lang="en-US" sz="1100" b="1" i="1" dirty="0" smtClean="0"/>
              <a:t> – Data provided by </a:t>
            </a:r>
            <a:r>
              <a:rPr lang="en-US" sz="1100" b="1" i="1" dirty="0" err="1" smtClean="0"/>
              <a:t>FBon</a:t>
            </a:r>
            <a:r>
              <a:rPr lang="en-US" sz="1100" b="1" i="1" dirty="0" smtClean="0"/>
              <a:t> </a:t>
            </a:r>
            <a:r>
              <a:rPr lang="en-US" sz="1100" b="1" i="1" dirty="0" err="1" smtClean="0"/>
              <a:t>Kaggle</a:t>
            </a:r>
            <a:endParaRPr lang="en-US" sz="1100" b="1" i="1" dirty="0"/>
          </a:p>
        </p:txBody>
      </p:sp>
      <p:pic>
        <p:nvPicPr>
          <p:cNvPr id="3076" name="Picture 4" descr="https://kaggle2.blob.core.windows.net/competitions/kaggle/5186/logos/front_page.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38022" y="1217289"/>
            <a:ext cx="2326367" cy="1092191"/>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a:xfrm>
            <a:off x="1337855" y="4171340"/>
            <a:ext cx="9601196" cy="1074545"/>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1200" dirty="0" smtClean="0">
                <a:latin typeface="Calibri" panose="020F0502020204030204" pitchFamily="34" charset="0"/>
              </a:rPr>
              <a:t>I was always curious as to what data scientists did at FB and I will take this opportunity to see if I can solve an interesting problem posted by FB on </a:t>
            </a:r>
            <a:r>
              <a:rPr lang="en-US" sz="1200" dirty="0" err="1" smtClean="0">
                <a:latin typeface="Calibri" panose="020F0502020204030204" pitchFamily="34" charset="0"/>
              </a:rPr>
              <a:t>Kaggle</a:t>
            </a:r>
            <a:endParaRPr lang="en-US" sz="1200" dirty="0" smtClean="0">
              <a:latin typeface="Calibri" panose="020F0502020204030204" pitchFamily="34" charset="0"/>
            </a:endParaRPr>
          </a:p>
          <a:p>
            <a:pPr marL="0" indent="0">
              <a:buFont typeface="Arial"/>
              <a:buNone/>
            </a:pPr>
            <a:endParaRPr lang="en-US" dirty="0" smtClean="0">
              <a:latin typeface="Calibri" panose="020F0502020204030204" pitchFamily="34" charset="0"/>
            </a:endParaRPr>
          </a:p>
          <a:p>
            <a:pPr marL="0" indent="0">
              <a:buFont typeface="Arial"/>
              <a:buNone/>
            </a:pPr>
            <a:endParaRPr lang="en-US" dirty="0">
              <a:latin typeface="Calibri" panose="020F0502020204030204" pitchFamily="34" charset="0"/>
            </a:endParaRPr>
          </a:p>
        </p:txBody>
      </p:sp>
    </p:spTree>
    <p:extLst>
      <p:ext uri="{BB962C8B-B14F-4D97-AF65-F5344CB8AC3E}">
        <p14:creationId xmlns:p14="http://schemas.microsoft.com/office/powerpoint/2010/main" val="2832232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116</TotalTime>
  <Words>386</Words>
  <Application>Microsoft Office PowerPoint</Application>
  <PresentationFormat>Widescreen</PresentationFormat>
  <Paragraphs>24</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Garamond</vt:lpstr>
      <vt:lpstr>Organic</vt:lpstr>
      <vt:lpstr>Final Project – Stage 1</vt:lpstr>
      <vt:lpstr>Expedia Hotel Recommendations</vt:lpstr>
      <vt:lpstr>House Prices - Prediction</vt:lpstr>
      <vt:lpstr>Facebook V: Predicting Check Ins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 Stage 1</dc:title>
  <dc:creator>Vamsikrishna Teegavarapu</dc:creator>
  <cp:lastModifiedBy>Vamsikrishna Teegavarapu</cp:lastModifiedBy>
  <cp:revision>8</cp:revision>
  <dcterms:created xsi:type="dcterms:W3CDTF">2017-10-12T23:05:21Z</dcterms:created>
  <dcterms:modified xsi:type="dcterms:W3CDTF">2017-10-13T01:02:04Z</dcterms:modified>
</cp:coreProperties>
</file>