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14.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6.png" ContentType="image/png"/>
  <Override PartName="/ppt/media/image5.png" ContentType="image/png"/>
  <Override PartName="/ppt/media/image13.jpeg" ContentType="image/jpe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6"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77"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78"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79" name="PlaceHolder 5"/>
          <p:cNvSpPr>
            <a:spLocks noGrp="1"/>
          </p:cNvSpPr>
          <p:nvPr>
            <p:ph type="sldNum"/>
          </p:nvPr>
        </p:nvSpPr>
        <p:spPr>
          <a:xfrm>
            <a:off x="4278960" y="10157400"/>
            <a:ext cx="3280680" cy="534240"/>
          </a:xfrm>
          <a:prstGeom prst="rect">
            <a:avLst/>
          </a:prstGeom>
        </p:spPr>
        <p:txBody>
          <a:bodyPr lIns="0" rIns="0" tIns="0" bIns="0" anchor="b"/>
          <a:p>
            <a:pPr algn="r"/>
            <a:fld id="{3ACCA0E4-FE55-4706-BEB9-338EE601B1F9}"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685800" y="4343400"/>
            <a:ext cx="5484960" cy="4113360"/>
          </a:xfrm>
          <a:prstGeom prst="rect">
            <a:avLst/>
          </a:prstGeom>
        </p:spPr>
        <p:txBody>
          <a:bodyPr lIns="0" rIns="0" tIns="91440" bIns="91440"/>
          <a:p>
            <a:pPr>
              <a:lnSpc>
                <a:spcPct val="100000"/>
              </a:lnSpc>
            </a:pPr>
            <a:r>
              <a:rPr lang="en-IN" sz="1100">
                <a:latin typeface="Arial"/>
              </a:rPr>
              <a:t>before explaining anything- this so that aim and outcome becomes clearer</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4960" cy="4113360"/>
          </a:xfrm>
          <a:prstGeom prst="rect">
            <a:avLst/>
          </a:prstGeom>
        </p:spPr>
        <p:txBody>
          <a:bodyPr lIns="0" rIns="0" tIns="91440" bIns="91440"/>
          <a:p>
            <a:pPr>
              <a:lnSpc>
                <a:spcPct val="100000"/>
              </a:lnSpc>
            </a:pPr>
            <a:r>
              <a:rPr lang="en-IN" sz="1100">
                <a:latin typeface="Arial"/>
              </a:rPr>
              <a:t>Explaining with help of example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1"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2"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5"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6" name="" descr=""/>
          <p:cNvPicPr/>
          <p:nvPr/>
        </p:nvPicPr>
        <p:blipFill>
          <a:blip r:embed="rId2"/>
          <a:stretch>
            <a:fillRect/>
          </a:stretch>
        </p:blipFill>
        <p:spPr>
          <a:xfrm>
            <a:off x="2702160" y="1203480"/>
            <a:ext cx="3738600" cy="2982960"/>
          </a:xfrm>
          <a:prstGeom prst="rect">
            <a:avLst/>
          </a:prstGeom>
          <a:ln>
            <a:noFill/>
          </a:ln>
        </p:spPr>
      </p:pic>
      <p:pic>
        <p:nvPicPr>
          <p:cNvPr id="37"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2"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2"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3"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69"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72"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3" name="" descr=""/>
          <p:cNvPicPr/>
          <p:nvPr/>
        </p:nvPicPr>
        <p:blipFill>
          <a:blip r:embed="rId2"/>
          <a:stretch>
            <a:fillRect/>
          </a:stretch>
        </p:blipFill>
        <p:spPr>
          <a:xfrm>
            <a:off x="2702160" y="1203480"/>
            <a:ext cx="3738600" cy="2982960"/>
          </a:xfrm>
          <a:prstGeom prst="rect">
            <a:avLst/>
          </a:prstGeom>
          <a:ln>
            <a:noFill/>
          </a:ln>
        </p:spPr>
      </p:pic>
      <p:pic>
        <p:nvPicPr>
          <p:cNvPr id="74"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5"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6"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0360" cy="1123560"/>
          </a:xfrm>
          <a:prstGeom prst="rect">
            <a:avLst/>
          </a:prstGeom>
          <a:noFill/>
          <a:ln w="28440">
            <a:solidFill>
              <a:srgbClr val="cca677"/>
            </a:solidFill>
            <a:miter/>
          </a:ln>
        </p:spPr>
      </p:sp>
      <p:sp>
        <p:nvSpPr>
          <p:cNvPr id="1" name="CustomShape 2"/>
          <p:cNvSpPr/>
          <p:nvPr/>
        </p:nvSpPr>
        <p:spPr>
          <a:xfrm rot="10800000">
            <a:off x="5319720" y="3268080"/>
            <a:ext cx="1080360" cy="1123560"/>
          </a:xfrm>
          <a:prstGeom prst="rect">
            <a:avLst/>
          </a:prstGeom>
          <a:noFill/>
          <a:ln w="28440">
            <a:solidFill>
              <a:srgbClr val="cca677"/>
            </a:solidFill>
            <a:miter/>
          </a:ln>
        </p:spPr>
      </p:sp>
      <p:sp>
        <p:nvSpPr>
          <p:cNvPr id="2" name="PlaceHolder 3"/>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5045760"/>
            <a:ext cx="9142560" cy="96480"/>
          </a:xfrm>
          <a:prstGeom prst="rect">
            <a:avLst/>
          </a:prstGeom>
          <a:solidFill>
            <a:srgbClr val="cca677"/>
          </a:solidFill>
          <a:ln>
            <a:noFill/>
          </a:ln>
        </p:spPr>
      </p:sp>
      <p:sp>
        <p:nvSpPr>
          <p:cNvPr id="39" name="PlaceHolder 2"/>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311760" y="2377800"/>
            <a:ext cx="8519040" cy="1033560"/>
          </a:xfrm>
          <a:prstGeom prst="rect">
            <a:avLst/>
          </a:prstGeom>
          <a:noFill/>
          <a:ln>
            <a:noFill/>
          </a:ln>
        </p:spPr>
        <p:txBody>
          <a:bodyPr lIns="90000" rIns="90000" tIns="91440" bIns="91440" anchor="b"/>
          <a:p>
            <a:r>
              <a:rPr lang="en-IN" sz="4200">
                <a:solidFill>
                  <a:srgbClr val="000000"/>
                </a:solidFill>
                <a:latin typeface="Economica"/>
                <a:ea typeface="Economica"/>
              </a:rPr>
              <a:t>Pico-Nym cloud using </a:t>
            </a:r>
            <a:endParaRPr/>
          </a:p>
          <a:p>
            <a:pPr>
              <a:lnSpc>
                <a:spcPct val="100000"/>
              </a:lnSpc>
            </a:pPr>
            <a:r>
              <a:rPr lang="en-IN" sz="4200">
                <a:solidFill>
                  <a:srgbClr val="000000"/>
                </a:solidFill>
                <a:latin typeface="Economica"/>
                <a:ea typeface="Economica"/>
              </a:rPr>
              <a:t>R programming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311760" y="316080"/>
            <a:ext cx="8519040" cy="829800"/>
          </a:xfrm>
          <a:prstGeom prst="rect">
            <a:avLst/>
          </a:prstGeom>
          <a:noFill/>
          <a:ln>
            <a:noFill/>
          </a:ln>
        </p:spPr>
        <p:txBody>
          <a:bodyPr lIns="0" rIns="0" tIns="0" bIns="0" anchor="ctr"/>
          <a:p>
            <a:r>
              <a:rPr lang="en-IN" sz="1400">
                <a:latin typeface="Arial"/>
              </a:rPr>
              <a:t>Wordcloud after Preprocessing</a:t>
            </a:r>
            <a:endParaRPr/>
          </a:p>
        </p:txBody>
      </p:sp>
      <p:pic>
        <p:nvPicPr>
          <p:cNvPr id="100" name="" descr=""/>
          <p:cNvPicPr/>
          <p:nvPr/>
        </p:nvPicPr>
        <p:blipFill>
          <a:blip r:embed="rId1"/>
          <a:stretch>
            <a:fillRect/>
          </a:stretch>
        </p:blipFill>
        <p:spPr>
          <a:xfrm>
            <a:off x="648000" y="864000"/>
            <a:ext cx="8134920" cy="4030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1" name="Shape 111" descr=""/>
          <p:cNvPicPr/>
          <p:nvPr/>
        </p:nvPicPr>
        <p:blipFill>
          <a:blip r:embed="rId1"/>
          <a:stretch>
            <a:fillRect/>
          </a:stretch>
        </p:blipFill>
        <p:spPr>
          <a:xfrm>
            <a:off x="331200" y="114840"/>
            <a:ext cx="5457600" cy="4808160"/>
          </a:xfrm>
          <a:prstGeom prst="rect">
            <a:avLst/>
          </a:prstGeom>
          <a:ln>
            <a:noFill/>
          </a:ln>
        </p:spPr>
      </p:pic>
      <p:sp>
        <p:nvSpPr>
          <p:cNvPr id="102" name="CustomShape 1"/>
          <p:cNvSpPr/>
          <p:nvPr/>
        </p:nvSpPr>
        <p:spPr>
          <a:xfrm>
            <a:off x="5894640" y="1481400"/>
            <a:ext cx="2544480" cy="199116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Several matrix manipulations are performed on moderately occurring unique words and a mathematical relation is deduced  in form of patterns.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311760" y="12816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Approach:</a:t>
            </a:r>
            <a:endParaRPr/>
          </a:p>
        </p:txBody>
      </p:sp>
      <p:sp>
        <p:nvSpPr>
          <p:cNvPr id="104" name="CustomShape 2"/>
          <p:cNvSpPr/>
          <p:nvPr/>
        </p:nvSpPr>
        <p:spPr>
          <a:xfrm>
            <a:off x="336240" y="966600"/>
            <a:ext cx="8519040" cy="335268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Our approach towards the result: </a:t>
            </a:r>
            <a:endParaRPr/>
          </a:p>
          <a:p>
            <a:pPr>
              <a:lnSpc>
                <a:spcPct val="100000"/>
              </a:lnSpc>
            </a:pPr>
            <a:r>
              <a:rPr b="1" lang="en-IN">
                <a:solidFill>
                  <a:srgbClr val="000000"/>
                </a:solidFill>
                <a:latin typeface="Open Sans"/>
                <a:ea typeface="Open Sans"/>
              </a:rPr>
              <a:t>1.</a:t>
            </a:r>
            <a:r>
              <a:rPr lang="en-IN">
                <a:solidFill>
                  <a:srgbClr val="000000"/>
                </a:solidFill>
                <a:latin typeface="Open Sans"/>
                <a:ea typeface="Open Sans"/>
              </a:rPr>
              <a:t> </a:t>
            </a:r>
            <a:r>
              <a:rPr lang="en-IN" u="sng">
                <a:solidFill>
                  <a:srgbClr val="000000"/>
                </a:solidFill>
                <a:latin typeface="Open Sans"/>
                <a:ea typeface="Open Sans"/>
              </a:rPr>
              <a:t>Multi doc read and store in consecutive arrays</a:t>
            </a:r>
            <a:endParaRPr/>
          </a:p>
          <a:p>
            <a:pPr>
              <a:lnSpc>
                <a:spcPct val="100000"/>
              </a:lnSpc>
            </a:pPr>
            <a:r>
              <a:rPr b="1" lang="en-IN">
                <a:solidFill>
                  <a:srgbClr val="000000"/>
                </a:solidFill>
                <a:latin typeface="Open Sans"/>
                <a:ea typeface="Open Sans"/>
              </a:rPr>
              <a:t>2.</a:t>
            </a:r>
            <a:r>
              <a:rPr lang="en-IN" u="sng">
                <a:solidFill>
                  <a:srgbClr val="000000"/>
                </a:solidFill>
                <a:latin typeface="Open Sans"/>
                <a:ea typeface="Open Sans"/>
              </a:rPr>
              <a:t> tf-idf matrix</a:t>
            </a:r>
            <a:endParaRPr/>
          </a:p>
          <a:p>
            <a:pPr>
              <a:lnSpc>
                <a:spcPct val="100000"/>
              </a:lnSpc>
            </a:pPr>
            <a:r>
              <a:rPr lang="en-IN">
                <a:solidFill>
                  <a:srgbClr val="000000"/>
                </a:solidFill>
                <a:latin typeface="Open Sans"/>
                <a:ea typeface="Open Sans"/>
              </a:rPr>
              <a:t>	</a:t>
            </a:r>
            <a:r>
              <a:rPr lang="en-IN">
                <a:solidFill>
                  <a:srgbClr val="000000"/>
                </a:solidFill>
                <a:latin typeface="Open Sans"/>
                <a:ea typeface="Open Sans"/>
              </a:rPr>
              <a:t>(Term frequency - Inverse document frequency)</a:t>
            </a:r>
            <a:endParaRPr/>
          </a:p>
          <a:p>
            <a:pPr>
              <a:lnSpc>
                <a:spcPct val="100000"/>
              </a:lnSpc>
            </a:pPr>
            <a:r>
              <a:rPr lang="en-IN" u="sng">
                <a:solidFill>
                  <a:srgbClr val="000000"/>
                </a:solidFill>
                <a:latin typeface="Open Sans"/>
                <a:ea typeface="Open Sans"/>
              </a:rPr>
              <a:t>tf</a:t>
            </a:r>
            <a:r>
              <a:rPr lang="en-IN">
                <a:solidFill>
                  <a:srgbClr val="000000"/>
                </a:solidFill>
                <a:latin typeface="Open Sans"/>
                <a:ea typeface="Open Sans"/>
              </a:rPr>
              <a:t>- The weight of a term that occurs in a document is simply proportional to the term frequency.</a:t>
            </a:r>
            <a:r>
              <a:rPr lang="en-IN" u="sng">
                <a:solidFill>
                  <a:srgbClr val="57bb8a"/>
                </a:solidFill>
                <a:latin typeface="Arial"/>
                <a:ea typeface="Arial"/>
              </a:rPr>
              <a:t> </a:t>
            </a:r>
            <a:endParaRPr/>
          </a:p>
          <a:p>
            <a:pPr>
              <a:lnSpc>
                <a:spcPct val="100000"/>
              </a:lnSpc>
            </a:pPr>
            <a:r>
              <a:rPr lang="en-IN" u="sng">
                <a:solidFill>
                  <a:srgbClr val="000000"/>
                </a:solidFill>
                <a:latin typeface="Open Sans"/>
                <a:ea typeface="Open Sans"/>
              </a:rPr>
              <a:t>idf</a:t>
            </a:r>
            <a:r>
              <a:rPr lang="en-IN">
                <a:solidFill>
                  <a:srgbClr val="000000"/>
                </a:solidFill>
                <a:latin typeface="Open Sans"/>
                <a:ea typeface="Open Sans"/>
              </a:rPr>
              <a:t>- This factor is incorporated which diminishes the weight of terms that occur very frequently in the document set and increases the weight of terms that occur rarely.</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203040" y="162720"/>
            <a:ext cx="8519040" cy="474840"/>
          </a:xfrm>
          <a:prstGeom prst="rect">
            <a:avLst/>
          </a:prstGeom>
          <a:noFill/>
          <a:ln>
            <a:noFill/>
          </a:ln>
        </p:spPr>
        <p:txBody>
          <a:bodyPr lIns="90000" rIns="90000" tIns="91440" bIns="91440" anchor="b"/>
          <a:p>
            <a:pPr>
              <a:lnSpc>
                <a:spcPct val="100000"/>
              </a:lnSpc>
            </a:pPr>
            <a:r>
              <a:rPr lang="en-IN" sz="2400">
                <a:solidFill>
                  <a:srgbClr val="000000"/>
                </a:solidFill>
                <a:latin typeface="Economica"/>
                <a:ea typeface="Economica"/>
              </a:rPr>
              <a:t>TF-IDF Matrix output</a:t>
            </a:r>
            <a:endParaRPr/>
          </a:p>
        </p:txBody>
      </p:sp>
      <p:pic>
        <p:nvPicPr>
          <p:cNvPr id="106" name="Shape 137" descr=""/>
          <p:cNvPicPr/>
          <p:nvPr/>
        </p:nvPicPr>
        <p:blipFill>
          <a:blip r:embed="rId1"/>
          <a:stretch>
            <a:fillRect/>
          </a:stretch>
        </p:blipFill>
        <p:spPr>
          <a:xfrm>
            <a:off x="241200" y="862560"/>
            <a:ext cx="6753960" cy="38476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311760" y="1301400"/>
            <a:ext cx="8519040" cy="3352680"/>
          </a:xfrm>
          <a:prstGeom prst="rect">
            <a:avLst/>
          </a:prstGeom>
          <a:noFill/>
          <a:ln>
            <a:noFill/>
          </a:ln>
        </p:spPr>
        <p:txBody>
          <a:bodyPr lIns="90000" rIns="90000" tIns="91440" bIns="91440"/>
          <a:p>
            <a:pPr>
              <a:lnSpc>
                <a:spcPct val="100000"/>
              </a:lnSpc>
            </a:pPr>
            <a:r>
              <a:rPr b="1" lang="en-IN">
                <a:solidFill>
                  <a:srgbClr val="000000"/>
                </a:solidFill>
                <a:latin typeface="Open Sans"/>
                <a:ea typeface="Open Sans"/>
              </a:rPr>
              <a:t>3.</a:t>
            </a:r>
            <a:r>
              <a:rPr lang="en-IN">
                <a:solidFill>
                  <a:srgbClr val="000000"/>
                </a:solidFill>
                <a:latin typeface="Open Sans"/>
                <a:ea typeface="Open Sans"/>
              </a:rPr>
              <a:t> </a:t>
            </a:r>
            <a:r>
              <a:rPr lang="en-IN" u="sng">
                <a:solidFill>
                  <a:srgbClr val="000000"/>
                </a:solidFill>
                <a:latin typeface="Open Sans"/>
                <a:ea typeface="Open Sans"/>
              </a:rPr>
              <a:t>Cosine similarity matrix</a:t>
            </a:r>
            <a:endParaRPr/>
          </a:p>
          <a:p>
            <a:pPr>
              <a:lnSpc>
                <a:spcPct val="100000"/>
              </a:lnSpc>
            </a:pPr>
            <a:endParaRPr/>
          </a:p>
          <a:p>
            <a:pPr>
              <a:lnSpc>
                <a:spcPct val="100000"/>
              </a:lnSpc>
            </a:pPr>
            <a:endParaRPr/>
          </a:p>
          <a:p>
            <a:pPr>
              <a:lnSpc>
                <a:spcPct val="100000"/>
              </a:lnSpc>
            </a:pPr>
            <a:endParaRPr/>
          </a:p>
          <a:p>
            <a:pPr>
              <a:lnSpc>
                <a:spcPct val="100000"/>
              </a:lnSpc>
            </a:pPr>
            <a:r>
              <a:rPr lang="en-IN">
                <a:solidFill>
                  <a:srgbClr val="000000"/>
                </a:solidFill>
                <a:latin typeface="Open Sans"/>
                <a:ea typeface="Open Sans"/>
              </a:rPr>
              <a:t>Cosine similarity is a measure of similarity between two vectors . With help of this we will be able to know which words occur together frequently.</a:t>
            </a:r>
            <a:endParaRPr/>
          </a:p>
          <a:p>
            <a:pPr>
              <a:lnSpc>
                <a:spcPct val="100000"/>
              </a:lnSpc>
            </a:pPr>
            <a:endParaRPr/>
          </a:p>
          <a:p>
            <a:pPr>
              <a:lnSpc>
                <a:spcPct val="100000"/>
              </a:lnSpc>
            </a:pPr>
            <a:endParaRPr/>
          </a:p>
        </p:txBody>
      </p:sp>
      <p:pic>
        <p:nvPicPr>
          <p:cNvPr id="108" name="Shape 143" descr=""/>
          <p:cNvPicPr/>
          <p:nvPr/>
        </p:nvPicPr>
        <p:blipFill>
          <a:blip r:embed="rId1"/>
          <a:stretch>
            <a:fillRect/>
          </a:stretch>
        </p:blipFill>
        <p:spPr>
          <a:xfrm>
            <a:off x="1788840" y="1658880"/>
            <a:ext cx="5961240" cy="788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311760" y="0"/>
            <a:ext cx="8519040" cy="777960"/>
          </a:xfrm>
          <a:prstGeom prst="rect">
            <a:avLst/>
          </a:prstGeom>
          <a:noFill/>
          <a:ln>
            <a:noFill/>
          </a:ln>
        </p:spPr>
        <p:txBody>
          <a:bodyPr lIns="90000" rIns="90000" tIns="91440" bIns="91440" anchor="b"/>
          <a:p>
            <a:pPr>
              <a:lnSpc>
                <a:spcPct val="100000"/>
              </a:lnSpc>
            </a:pPr>
            <a:r>
              <a:rPr lang="en-IN" sz="2400">
                <a:solidFill>
                  <a:srgbClr val="000000"/>
                </a:solidFill>
                <a:latin typeface="Economica"/>
                <a:ea typeface="Economica"/>
              </a:rPr>
              <a:t>Code Snippet for Cosine Similarity </a:t>
            </a:r>
            <a:endParaRPr/>
          </a:p>
        </p:txBody>
      </p:sp>
      <p:sp>
        <p:nvSpPr>
          <p:cNvPr id="110" name="CustomShape 2"/>
          <p:cNvSpPr/>
          <p:nvPr/>
        </p:nvSpPr>
        <p:spPr>
          <a:xfrm>
            <a:off x="185400" y="888120"/>
            <a:ext cx="8645400" cy="3689640"/>
          </a:xfrm>
          <a:prstGeom prst="rect">
            <a:avLst/>
          </a:prstGeom>
          <a:noFill/>
          <a:ln>
            <a:noFill/>
          </a:ln>
        </p:spPr>
      </p:sp>
      <p:pic>
        <p:nvPicPr>
          <p:cNvPr id="111" name="Shape 150" descr=""/>
          <p:cNvPicPr/>
          <p:nvPr/>
        </p:nvPicPr>
        <p:blipFill>
          <a:blip r:embed="rId1"/>
          <a:stretch>
            <a:fillRect/>
          </a:stretch>
        </p:blipFill>
        <p:spPr>
          <a:xfrm>
            <a:off x="185400" y="888120"/>
            <a:ext cx="6240960" cy="35352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Weighted List </a:t>
            </a:r>
            <a:endParaRPr/>
          </a:p>
        </p:txBody>
      </p:sp>
      <p:sp>
        <p:nvSpPr>
          <p:cNvPr id="113" name="CustomShape 2"/>
          <p:cNvSpPr/>
          <p:nvPr/>
        </p:nvSpPr>
        <p:spPr>
          <a:xfrm>
            <a:off x="311760" y="1225080"/>
            <a:ext cx="8519040" cy="3654360"/>
          </a:xfrm>
          <a:prstGeom prst="rect">
            <a:avLst/>
          </a:prstGeom>
          <a:noFill/>
          <a:ln>
            <a:noFill/>
          </a:ln>
        </p:spPr>
      </p:sp>
      <p:pic>
        <p:nvPicPr>
          <p:cNvPr id="114" name="Shape 157" descr=""/>
          <p:cNvPicPr/>
          <p:nvPr/>
        </p:nvPicPr>
        <p:blipFill>
          <a:blip r:embed="rId1"/>
          <a:srcRect l="0" t="0" r="572760" b="940097"/>
          <a:stretch>
            <a:fillRect/>
          </a:stretch>
        </p:blipFill>
        <p:spPr>
          <a:xfrm>
            <a:off x="311760" y="1261800"/>
            <a:ext cx="6700680" cy="3553560"/>
          </a:xfrm>
          <a:prstGeom prst="rect">
            <a:avLst/>
          </a:prstGeom>
          <a:ln>
            <a:noFill/>
          </a:ln>
        </p:spPr>
      </p:pic>
      <p:pic>
        <p:nvPicPr>
          <p:cNvPr id="115" name="Shape 132" descr=""/>
          <p:cNvPicPr/>
          <p:nvPr/>
        </p:nvPicPr>
        <p:blipFill>
          <a:blip r:embed="rId2"/>
          <a:stretch>
            <a:fillRect/>
          </a:stretch>
        </p:blipFill>
        <p:spPr>
          <a:xfrm>
            <a:off x="312120" y="1008000"/>
            <a:ext cx="7319160" cy="35679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Weighted Wordcloud</a:t>
            </a:r>
            <a:endParaRPr/>
          </a:p>
        </p:txBody>
      </p:sp>
      <p:sp>
        <p:nvSpPr>
          <p:cNvPr id="117" name="CustomShape 2"/>
          <p:cNvSpPr/>
          <p:nvPr/>
        </p:nvSpPr>
        <p:spPr>
          <a:xfrm>
            <a:off x="311760" y="1225080"/>
            <a:ext cx="8519040" cy="3352680"/>
          </a:xfrm>
          <a:prstGeom prst="rect">
            <a:avLst/>
          </a:prstGeom>
          <a:noFill/>
          <a:ln>
            <a:noFill/>
          </a:ln>
        </p:spPr>
      </p:sp>
      <p:pic>
        <p:nvPicPr>
          <p:cNvPr id="118" name="Shape 164" descr=""/>
          <p:cNvPicPr/>
          <p:nvPr/>
        </p:nvPicPr>
        <p:blipFill>
          <a:blip r:embed="rId1"/>
          <a:stretch>
            <a:fillRect/>
          </a:stretch>
        </p:blipFill>
        <p:spPr>
          <a:xfrm>
            <a:off x="648000" y="1080000"/>
            <a:ext cx="6694920" cy="3958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Practical importance</a:t>
            </a:r>
            <a:endParaRPr/>
          </a:p>
        </p:txBody>
      </p:sp>
      <p:sp>
        <p:nvSpPr>
          <p:cNvPr id="120" name="CustomShape 2"/>
          <p:cNvSpPr/>
          <p:nvPr/>
        </p:nvSpPr>
        <p:spPr>
          <a:xfrm>
            <a:off x="311760" y="1225080"/>
            <a:ext cx="8519040" cy="3352680"/>
          </a:xfrm>
          <a:prstGeom prst="rect">
            <a:avLst/>
          </a:prstGeom>
          <a:noFill/>
          <a:ln>
            <a:noFill/>
          </a:ln>
        </p:spPr>
        <p:txBody>
          <a:bodyPr lIns="90000" rIns="90000" tIns="91440" bIns="91440"/>
          <a:p>
            <a:pPr>
              <a:lnSpc>
                <a:spcPct val="100000"/>
              </a:lnSpc>
            </a:pPr>
            <a:r>
              <a:rPr lang="en-IN" sz="1400">
                <a:solidFill>
                  <a:srgbClr val="000000"/>
                </a:solidFill>
                <a:latin typeface="Open Sans"/>
                <a:ea typeface="Open Sans"/>
              </a:rPr>
              <a:t>For </a:t>
            </a:r>
            <a:r>
              <a:rPr lang="en-IN" sz="1400">
                <a:solidFill>
                  <a:srgbClr val="000000"/>
                </a:solidFill>
                <a:latin typeface="Georgia"/>
                <a:ea typeface="Georgia"/>
              </a:rPr>
              <a:t> Researchers – for communicating qualitative data.</a:t>
            </a:r>
            <a:endParaRPr/>
          </a:p>
          <a:p>
            <a:pPr>
              <a:lnSpc>
                <a:spcPct val="100000"/>
              </a:lnSpc>
            </a:pPr>
            <a:r>
              <a:rPr lang="en-IN" sz="1400">
                <a:solidFill>
                  <a:srgbClr val="000000"/>
                </a:solidFill>
                <a:latin typeface="Georgia"/>
                <a:ea typeface="Georgia"/>
              </a:rPr>
              <a:t>For</a:t>
            </a:r>
            <a:r>
              <a:rPr lang="en-IN" sz="1400">
                <a:solidFill>
                  <a:srgbClr val="000000"/>
                </a:solidFill>
                <a:latin typeface="Open Sans"/>
                <a:ea typeface="Open Sans"/>
              </a:rPr>
              <a:t> </a:t>
            </a:r>
            <a:r>
              <a:rPr lang="en-IN" sz="1400">
                <a:solidFill>
                  <a:srgbClr val="000000"/>
                </a:solidFill>
                <a:latin typeface="Georgia"/>
                <a:ea typeface="Georgia"/>
              </a:rPr>
              <a:t>Marketers – to highlight customer needs and pain points</a:t>
            </a:r>
            <a:endParaRPr/>
          </a:p>
          <a:p>
            <a:pPr>
              <a:lnSpc>
                <a:spcPct val="100000"/>
              </a:lnSpc>
            </a:pPr>
            <a:r>
              <a:rPr lang="en-IN" sz="1400">
                <a:solidFill>
                  <a:srgbClr val="000000"/>
                </a:solidFill>
                <a:latin typeface="Georgia"/>
                <a:ea typeface="Georgia"/>
              </a:rPr>
              <a:t>For Politicians and journalist – to share the latest political pulse</a:t>
            </a:r>
            <a:endParaRPr/>
          </a:p>
          <a:p>
            <a:pPr>
              <a:lnSpc>
                <a:spcPct val="127000"/>
              </a:lnSpc>
            </a:pPr>
            <a:r>
              <a:rPr lang="en-IN" sz="1400">
                <a:solidFill>
                  <a:srgbClr val="000000"/>
                </a:solidFill>
                <a:latin typeface="Georgia"/>
                <a:ea typeface="Georgia"/>
              </a:rPr>
              <a:t>For Educators – to convey important issues.</a:t>
            </a:r>
            <a:endParaRPr/>
          </a:p>
          <a:p>
            <a:pPr>
              <a:lnSpc>
                <a:spcPct val="127000"/>
              </a:lnSpc>
            </a:pPr>
            <a:r>
              <a:rPr lang="en-IN" sz="1400">
                <a:solidFill>
                  <a:srgbClr val="000000"/>
                </a:solidFill>
                <a:latin typeface="Georgia"/>
                <a:ea typeface="Georgia"/>
              </a:rPr>
              <a:t>For Human resources – to </a:t>
            </a:r>
            <a:r>
              <a:rPr lang="en-IN" sz="1400" u="sng">
                <a:solidFill>
                  <a:srgbClr val="57bb8a"/>
                </a:solidFill>
                <a:latin typeface="Georgia"/>
                <a:ea typeface="Georgia"/>
              </a:rPr>
              <a:t>engage employees</a:t>
            </a:r>
            <a:r>
              <a:rPr lang="en-IN" sz="1400">
                <a:solidFill>
                  <a:srgbClr val="000000"/>
                </a:solidFill>
                <a:latin typeface="Georgia"/>
                <a:ea typeface="Georgia"/>
              </a:rPr>
              <a:t> by sharing common sources of frustration and show where they feel they are making the greatest impact.</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References</a:t>
            </a:r>
            <a:endParaRPr/>
          </a:p>
        </p:txBody>
      </p:sp>
      <p:sp>
        <p:nvSpPr>
          <p:cNvPr id="122" name="CustomShape 2"/>
          <p:cNvSpPr/>
          <p:nvPr/>
        </p:nvSpPr>
        <p:spPr>
          <a:xfrm>
            <a:off x="311760" y="1225080"/>
            <a:ext cx="8519040" cy="3352680"/>
          </a:xfrm>
          <a:prstGeom prst="rect">
            <a:avLst/>
          </a:prstGeom>
          <a:noFill/>
          <a:ln>
            <a:noFill/>
          </a:ln>
        </p:spPr>
        <p:txBody>
          <a:bodyPr lIns="90000" rIns="90000" tIns="91440" bIns="91440"/>
          <a:p>
            <a:pPr>
              <a:lnSpc>
                <a:spcPct val="100000"/>
              </a:lnSpc>
            </a:pPr>
            <a:r>
              <a:rPr lang="en-IN" u="sng">
                <a:solidFill>
                  <a:srgbClr val="000000"/>
                </a:solidFill>
                <a:latin typeface="Open Sans"/>
                <a:ea typeface="Open Sans"/>
              </a:rPr>
              <a:t>R Documentation</a:t>
            </a:r>
            <a:endParaRPr/>
          </a:p>
          <a:p>
            <a:pPr>
              <a:lnSpc>
                <a:spcPct val="100000"/>
              </a:lnSpc>
            </a:pPr>
            <a:r>
              <a:rPr lang="en-IN" u="sng">
                <a:solidFill>
                  <a:srgbClr val="000000"/>
                </a:solidFill>
                <a:latin typeface="Open Sans"/>
                <a:ea typeface="Open Sans"/>
              </a:rPr>
              <a:t>Pico-Nym Cloud (PNC)</a:t>
            </a:r>
            <a:r>
              <a:rPr lang="en-IN">
                <a:solidFill>
                  <a:srgbClr val="000000"/>
                </a:solidFill>
                <a:latin typeface="Open Sans"/>
                <a:ea typeface="Open Sans"/>
              </a:rPr>
              <a:t>-A Method To Devise And Peruse Semantically Related Biological Pattern .</a:t>
            </a:r>
            <a:endParaRPr/>
          </a:p>
          <a:p>
            <a:pPr>
              <a:lnSpc>
                <a:spcPct val="100000"/>
              </a:lnSpc>
            </a:pPr>
            <a:r>
              <a:rPr lang="en-IN">
                <a:solidFill>
                  <a:srgbClr val="000000"/>
                </a:solidFill>
                <a:latin typeface="Open Sans"/>
                <a:ea typeface="Open Sans"/>
              </a:rPr>
              <a:t>Authors - Mukesh Kumar Jadon ,Pushkal Agarwal,Atul Nag</a:t>
            </a:r>
            <a:endParaRPr/>
          </a:p>
          <a:p>
            <a:pPr>
              <a:lnSpc>
                <a:spcPct val="100000"/>
              </a:lnSpc>
            </a:pPr>
            <a:r>
              <a:rPr lang="en-IN">
                <a:solidFill>
                  <a:srgbClr val="000000"/>
                </a:solidFill>
                <a:latin typeface="Open Sans"/>
                <a:ea typeface="Open Sans"/>
              </a:rPr>
              <a:t>Published by Springer in CSI transaction on ICT Journal.</a:t>
            </a:r>
            <a:endParaRPr/>
          </a:p>
          <a:p>
            <a:pPr>
              <a:lnSpc>
                <a:spcPct val="100000"/>
              </a:lnSpc>
            </a:pPr>
            <a:endParaRPr/>
          </a:p>
          <a:p>
            <a:pPr>
              <a:lnSpc>
                <a:spcPct val="100000"/>
              </a:lnSpc>
            </a:pP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42520" y="333720"/>
            <a:ext cx="6411960" cy="4213440"/>
          </a:xfrm>
          <a:prstGeom prst="rect">
            <a:avLst/>
          </a:prstGeom>
          <a:noFill/>
          <a:ln>
            <a:noFill/>
          </a:ln>
        </p:spPr>
        <p:txBody>
          <a:bodyPr lIns="90000" rIns="90000" tIns="91440" bIns="91440" anchor="ctr"/>
          <a:p>
            <a:pPr>
              <a:lnSpc>
                <a:spcPct val="100000"/>
              </a:lnSpc>
            </a:pPr>
            <a:r>
              <a:rPr b="1" lang="en-IN" sz="2400">
                <a:solidFill>
                  <a:srgbClr val="000000"/>
                </a:solidFill>
                <a:latin typeface="Arial"/>
                <a:ea typeface="Arial"/>
              </a:rPr>
              <a:t>Faculty Mentors</a:t>
            </a:r>
            <a:r>
              <a:rPr lang="en-IN" sz="2400">
                <a:solidFill>
                  <a:srgbClr val="000000"/>
                </a:solidFill>
                <a:latin typeface="Arial"/>
                <a:ea typeface="Arial"/>
              </a:rPr>
              <a:t> :</a:t>
            </a:r>
            <a:endParaRPr/>
          </a:p>
          <a:p>
            <a:pPr>
              <a:lnSpc>
                <a:spcPct val="100000"/>
              </a:lnSpc>
            </a:pP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Assist. Prof M Sakthi Balan</a:t>
            </a:r>
            <a:endParaRPr/>
          </a:p>
          <a:p>
            <a:pPr>
              <a:lnSpc>
                <a:spcPct val="100000"/>
              </a:lnSpc>
            </a:pP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Assist Prof Mukesh K Jadon</a:t>
            </a:r>
            <a:endParaRPr/>
          </a:p>
          <a:p>
            <a:pPr>
              <a:lnSpc>
                <a:spcPct val="100000"/>
              </a:lnSpc>
            </a:pPr>
            <a:endParaRPr/>
          </a:p>
          <a:p>
            <a:pPr>
              <a:lnSpc>
                <a:spcPct val="100000"/>
              </a:lnSpc>
            </a:pPr>
            <a:r>
              <a:rPr b="1" lang="en-IN" sz="2400">
                <a:solidFill>
                  <a:srgbClr val="000000"/>
                </a:solidFill>
                <a:latin typeface="Arial"/>
                <a:ea typeface="Arial"/>
              </a:rPr>
              <a:t>Project done by-</a:t>
            </a:r>
            <a:r>
              <a:rPr lang="en-IN" sz="2400">
                <a:solidFill>
                  <a:srgbClr val="000000"/>
                </a:solidFill>
                <a:latin typeface="Arial"/>
                <a:ea typeface="Arial"/>
              </a:rPr>
              <a:t> </a:t>
            </a:r>
            <a:endParaRPr/>
          </a:p>
          <a:p>
            <a:pPr>
              <a:lnSpc>
                <a:spcPct val="100000"/>
              </a:lnSpc>
            </a:pP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	</a:t>
            </a:r>
            <a:r>
              <a:rPr lang="en-IN" sz="2400">
                <a:solidFill>
                  <a:srgbClr val="000000"/>
                </a:solidFill>
                <a:latin typeface="Arial"/>
                <a:ea typeface="Arial"/>
              </a:rPr>
              <a:t>Vamsi krishna</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311760" y="410760"/>
            <a:ext cx="8519040" cy="57132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Word Cloud</a:t>
            </a:r>
            <a:endParaRPr/>
          </a:p>
        </p:txBody>
      </p:sp>
      <p:sp>
        <p:nvSpPr>
          <p:cNvPr id="83" name="CustomShape 2"/>
          <p:cNvSpPr/>
          <p:nvPr/>
        </p:nvSpPr>
        <p:spPr>
          <a:xfrm>
            <a:off x="206280" y="1060200"/>
            <a:ext cx="8519040" cy="335268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It is an image composed of words used in a particular text or subject, in which the size of each word indicates its  importance in that text. Eg:</a:t>
            </a:r>
            <a:endParaRPr/>
          </a:p>
        </p:txBody>
      </p:sp>
      <p:pic>
        <p:nvPicPr>
          <p:cNvPr id="84" name="Shape 74" descr=""/>
          <p:cNvPicPr/>
          <p:nvPr/>
        </p:nvPicPr>
        <p:blipFill>
          <a:blip r:embed="rId1"/>
          <a:stretch>
            <a:fillRect/>
          </a:stretch>
        </p:blipFill>
        <p:spPr>
          <a:xfrm>
            <a:off x="911160" y="1980720"/>
            <a:ext cx="7068240" cy="2477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Aim</a:t>
            </a:r>
            <a:endParaRPr/>
          </a:p>
        </p:txBody>
      </p:sp>
      <p:sp>
        <p:nvSpPr>
          <p:cNvPr id="86" name="CustomShape 2"/>
          <p:cNvSpPr/>
          <p:nvPr/>
        </p:nvSpPr>
        <p:spPr>
          <a:xfrm>
            <a:off x="264960" y="1224000"/>
            <a:ext cx="8519040" cy="335268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Aim of the project is to create wordclouds which hold the meaning of the documents.</a:t>
            </a:r>
            <a:endParaRPr/>
          </a:p>
          <a:p>
            <a:pPr>
              <a:lnSpc>
                <a:spcPct val="100000"/>
              </a:lnSpc>
            </a:pPr>
            <a:endParaRPr/>
          </a:p>
          <a:p>
            <a:pPr>
              <a:lnSpc>
                <a:spcPct val="100000"/>
              </a:lnSpc>
            </a:pPr>
            <a:r>
              <a:rPr lang="en-IN">
                <a:solidFill>
                  <a:srgbClr val="000000"/>
                </a:solidFill>
                <a:latin typeface="Open Sans"/>
                <a:ea typeface="Open Sans"/>
              </a:rPr>
              <a:t>Consider a article about western state New York as an input file. And the top results that it gives  is the word “New”.</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Aim</a:t>
            </a:r>
            <a:endParaRPr/>
          </a:p>
        </p:txBody>
      </p:sp>
      <p:sp>
        <p:nvSpPr>
          <p:cNvPr id="88" name="CustomShape 2"/>
          <p:cNvSpPr/>
          <p:nvPr/>
        </p:nvSpPr>
        <p:spPr>
          <a:xfrm>
            <a:off x="311760" y="1190520"/>
            <a:ext cx="8519040" cy="335268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We are assigning higher weightage to the words that often come together in the given data.</a:t>
            </a:r>
            <a:endParaRPr/>
          </a:p>
          <a:p>
            <a:pPr>
              <a:lnSpc>
                <a:spcPct val="100000"/>
              </a:lnSpc>
            </a:pPr>
            <a:endParaRPr/>
          </a:p>
          <a:p>
            <a:pPr>
              <a:lnSpc>
                <a:spcPct val="100000"/>
              </a:lnSpc>
            </a:pPr>
            <a:r>
              <a:rPr lang="en-IN">
                <a:solidFill>
                  <a:srgbClr val="000000"/>
                </a:solidFill>
                <a:latin typeface="Open Sans"/>
                <a:ea typeface="Open Sans"/>
              </a:rPr>
              <a:t>Our word cloud will also include these two words (with higher weightage) together. </a:t>
            </a:r>
            <a:endParaRPr/>
          </a:p>
          <a:p>
            <a:pPr>
              <a:lnSpc>
                <a:spcPct val="100000"/>
              </a:lnSpc>
            </a:pPr>
            <a:r>
              <a:rPr lang="en-IN">
                <a:solidFill>
                  <a:srgbClr val="000000"/>
                </a:solidFill>
                <a:latin typeface="Open Sans"/>
                <a:ea typeface="Open Sans"/>
              </a:rPr>
              <a:t>Eg: If the article is about New York, our word cloud will include New York as a whole and not New and York as separate words.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311760" y="31608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Technologies Used</a:t>
            </a:r>
            <a:endParaRPr/>
          </a:p>
        </p:txBody>
      </p:sp>
      <p:sp>
        <p:nvSpPr>
          <p:cNvPr id="90" name="CustomShape 2"/>
          <p:cNvSpPr/>
          <p:nvPr/>
        </p:nvSpPr>
        <p:spPr>
          <a:xfrm>
            <a:off x="381960" y="1147320"/>
            <a:ext cx="8519040" cy="335268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Languages- R</a:t>
            </a:r>
            <a:endParaRPr/>
          </a:p>
          <a:p>
            <a:pPr>
              <a:lnSpc>
                <a:spcPct val="100000"/>
              </a:lnSpc>
            </a:pPr>
            <a:r>
              <a:rPr lang="en-IN">
                <a:solidFill>
                  <a:srgbClr val="000000"/>
                </a:solidFill>
                <a:latin typeface="Open Sans"/>
                <a:ea typeface="Open Sans"/>
              </a:rPr>
              <a:t>	</a:t>
            </a:r>
            <a:r>
              <a:rPr lang="en-IN">
                <a:solidFill>
                  <a:srgbClr val="000000"/>
                </a:solidFill>
                <a:latin typeface="Open Sans"/>
                <a:ea typeface="Open Sans"/>
              </a:rPr>
              <a:t>Packages- tm, SnowballC, wordcloud, Rcolorbrewer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311760" y="316080"/>
            <a:ext cx="8519040" cy="829800"/>
          </a:xfrm>
          <a:prstGeom prst="rect">
            <a:avLst/>
          </a:prstGeom>
          <a:noFill/>
          <a:ln>
            <a:noFill/>
          </a:ln>
        </p:spPr>
        <p:txBody>
          <a:bodyPr lIns="0" rIns="0" tIns="0" bIns="0" anchor="ctr"/>
          <a:p>
            <a:r>
              <a:rPr lang="en-IN" sz="1400">
                <a:latin typeface="Arial"/>
              </a:rPr>
              <a:t>Basic Wordcloud which accounts for frequency of the word</a:t>
            </a:r>
            <a:endParaRPr/>
          </a:p>
        </p:txBody>
      </p:sp>
      <p:pic>
        <p:nvPicPr>
          <p:cNvPr id="92" name="" descr=""/>
          <p:cNvPicPr/>
          <p:nvPr/>
        </p:nvPicPr>
        <p:blipFill>
          <a:blip r:embed="rId1"/>
          <a:stretch>
            <a:fillRect/>
          </a:stretch>
        </p:blipFill>
        <p:spPr>
          <a:xfrm>
            <a:off x="360000" y="863640"/>
            <a:ext cx="7918920" cy="42789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311760" y="77040"/>
            <a:ext cx="8519040" cy="82980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Pre-processing </a:t>
            </a:r>
            <a:endParaRPr/>
          </a:p>
        </p:txBody>
      </p:sp>
      <p:sp>
        <p:nvSpPr>
          <p:cNvPr id="94" name="CustomShape 2"/>
          <p:cNvSpPr/>
          <p:nvPr/>
        </p:nvSpPr>
        <p:spPr>
          <a:xfrm>
            <a:off x="5247720" y="1221120"/>
            <a:ext cx="3480480" cy="258552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&gt; Refines the free text</a:t>
            </a:r>
            <a:endParaRPr/>
          </a:p>
          <a:p>
            <a:pPr>
              <a:lnSpc>
                <a:spcPct val="100000"/>
              </a:lnSpc>
            </a:pPr>
            <a:r>
              <a:rPr lang="en-IN">
                <a:solidFill>
                  <a:srgbClr val="000000"/>
                </a:solidFill>
                <a:latin typeface="Open Sans"/>
                <a:ea typeface="Open Sans"/>
              </a:rPr>
              <a:t>&gt; Avoids discrepancies</a:t>
            </a:r>
            <a:endParaRPr/>
          </a:p>
          <a:p>
            <a:pPr>
              <a:lnSpc>
                <a:spcPct val="100000"/>
              </a:lnSpc>
            </a:pPr>
            <a:r>
              <a:rPr lang="en-IN">
                <a:solidFill>
                  <a:srgbClr val="000000"/>
                </a:solidFill>
                <a:latin typeface="Open Sans"/>
                <a:ea typeface="Open Sans"/>
              </a:rPr>
              <a:t>&gt; File handling</a:t>
            </a:r>
            <a:endParaRPr/>
          </a:p>
          <a:p>
            <a:pPr>
              <a:lnSpc>
                <a:spcPct val="100000"/>
              </a:lnSpc>
            </a:pPr>
            <a:r>
              <a:rPr lang="en-IN">
                <a:solidFill>
                  <a:srgbClr val="000000"/>
                </a:solidFill>
                <a:latin typeface="Open Sans"/>
                <a:ea typeface="Open Sans"/>
              </a:rPr>
              <a:t>&gt; Stemming</a:t>
            </a:r>
            <a:endParaRPr/>
          </a:p>
        </p:txBody>
      </p:sp>
      <p:pic>
        <p:nvPicPr>
          <p:cNvPr id="95" name="Shape 99" descr=""/>
          <p:cNvPicPr/>
          <p:nvPr/>
        </p:nvPicPr>
        <p:blipFill>
          <a:blip r:embed="rId1"/>
          <a:stretch>
            <a:fillRect/>
          </a:stretch>
        </p:blipFill>
        <p:spPr>
          <a:xfrm>
            <a:off x="446760" y="908280"/>
            <a:ext cx="4642920" cy="3956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311760" y="153360"/>
            <a:ext cx="8519040" cy="646920"/>
          </a:xfrm>
          <a:prstGeom prst="rect">
            <a:avLst/>
          </a:prstGeom>
          <a:noFill/>
          <a:ln>
            <a:noFill/>
          </a:ln>
        </p:spPr>
        <p:txBody>
          <a:bodyPr lIns="90000" rIns="90000" tIns="91440" bIns="91440" anchor="b"/>
          <a:p>
            <a:pPr>
              <a:lnSpc>
                <a:spcPct val="100000"/>
              </a:lnSpc>
            </a:pPr>
            <a:r>
              <a:rPr lang="en-IN" sz="4200">
                <a:solidFill>
                  <a:srgbClr val="000000"/>
                </a:solidFill>
                <a:latin typeface="Economica"/>
                <a:ea typeface="Economica"/>
              </a:rPr>
              <a:t>Pre-processing</a:t>
            </a:r>
            <a:endParaRPr/>
          </a:p>
        </p:txBody>
      </p:sp>
      <p:sp>
        <p:nvSpPr>
          <p:cNvPr id="97" name="CustomShape 2"/>
          <p:cNvSpPr/>
          <p:nvPr/>
        </p:nvSpPr>
        <p:spPr>
          <a:xfrm>
            <a:off x="375480" y="4060080"/>
            <a:ext cx="8455680" cy="567360"/>
          </a:xfrm>
          <a:prstGeom prst="rect">
            <a:avLst/>
          </a:prstGeom>
          <a:noFill/>
          <a:ln>
            <a:noFill/>
          </a:ln>
        </p:spPr>
        <p:txBody>
          <a:bodyPr lIns="90000" rIns="90000" tIns="91440" bIns="91440"/>
          <a:p>
            <a:pPr>
              <a:lnSpc>
                <a:spcPct val="100000"/>
              </a:lnSpc>
            </a:pPr>
            <a:r>
              <a:rPr lang="en-IN">
                <a:solidFill>
                  <a:srgbClr val="000000"/>
                </a:solidFill>
                <a:latin typeface="Open Sans"/>
                <a:ea typeface="Open Sans"/>
              </a:rPr>
              <a:t>This algorithm converts all words into lower case, remove certain character (punctuations etc) and divides data into vectors of single words so that it becomes easy to calculate total number of occurrences of a single word.</a:t>
            </a:r>
            <a:endParaRPr/>
          </a:p>
        </p:txBody>
      </p:sp>
      <p:pic>
        <p:nvPicPr>
          <p:cNvPr id="98" name="Shape 106" descr=""/>
          <p:cNvPicPr/>
          <p:nvPr/>
        </p:nvPicPr>
        <p:blipFill>
          <a:blip r:embed="rId1"/>
          <a:stretch>
            <a:fillRect/>
          </a:stretch>
        </p:blipFill>
        <p:spPr>
          <a:xfrm>
            <a:off x="784800" y="801720"/>
            <a:ext cx="7095240" cy="31093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