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9" autoAdjust="0"/>
    <p:restoredTop sz="95033" autoAdjust="0"/>
  </p:normalViewPr>
  <p:slideViewPr>
    <p:cSldViewPr>
      <p:cViewPr varScale="1">
        <p:scale>
          <a:sx n="55" d="100"/>
          <a:sy n="55" d="100"/>
        </p:scale>
        <p:origin x="12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CENTURE\FinalFil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CENTURE\FinalFil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0-4E89-9323-3509042C80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7295391"/>
        <c:axId val="757303551"/>
      </c:barChart>
      <c:catAx>
        <c:axId val="757295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303551"/>
        <c:crosses val="autoZero"/>
        <c:auto val="1"/>
        <c:lblAlgn val="ctr"/>
        <c:lblOffset val="100"/>
        <c:noMultiLvlLbl val="0"/>
      </c:catAx>
      <c:valAx>
        <c:axId val="75730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2953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Sheet3!$H$1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80-4DB7-8F36-711231A183A2}"/>
            </c:ext>
          </c:extLst>
        </c:ser>
        <c:ser>
          <c:idx val="1"/>
          <c:order val="1"/>
          <c:tx>
            <c:strRef>
              <c:f>Sheet3!$I$1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80-4DB7-8F36-711231A183A2}"/>
            </c:ext>
          </c:extLst>
        </c:ser>
        <c:ser>
          <c:idx val="2"/>
          <c:order val="2"/>
          <c:tx>
            <c:strRef>
              <c:f>Sheet3!$J$1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Sheet3!$J$2:$J$5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80-4DB7-8F36-711231A183A2}"/>
            </c:ext>
          </c:extLst>
        </c:ser>
        <c:ser>
          <c:idx val="3"/>
          <c:order val="3"/>
          <c:tx>
            <c:strRef>
              <c:f>Sheet3!$K$1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Sheet3!$K$2:$K$5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80-4DB7-8F36-711231A183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83760191"/>
        <c:axId val="883761151"/>
      </c:barChart>
      <c:catAx>
        <c:axId val="883760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761151"/>
        <c:crosses val="autoZero"/>
        <c:auto val="1"/>
        <c:lblAlgn val="ctr"/>
        <c:lblOffset val="100"/>
        <c:noMultiLvlLbl val="0"/>
      </c:catAx>
      <c:valAx>
        <c:axId val="88376115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760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3E2D66E-42E1-B634-AA29-48FD4BB68640}"/>
              </a:ext>
            </a:extLst>
          </p:cNvPr>
          <p:cNvSpPr txBox="1"/>
          <p:nvPr/>
        </p:nvSpPr>
        <p:spPr>
          <a:xfrm>
            <a:off x="11353800" y="1580430"/>
            <a:ext cx="6705600" cy="731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There are a total of 16 distinct content categories, Out of which Animal and Science categories are the most popular one.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4 Types of content –Photo, Video, GIF and Audio, out of which people prefer photo and video the most.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May Month has the highest number of posts and stands at 2138 posts, while February month has the lowest number of posts(1914 posts).</a:t>
            </a:r>
          </a:p>
          <a:p>
            <a:endParaRPr lang="en-US" sz="2200" dirty="0"/>
          </a:p>
          <a:p>
            <a:r>
              <a:rPr lang="en-US" sz="2500" b="1" dirty="0"/>
              <a:t>Conclusion</a:t>
            </a:r>
          </a:p>
          <a:p>
            <a:endParaRPr lang="en-US" sz="15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Social Buzz should focus more on the top 5 categories that’s Animal, Technology, Science, Healthy eating and Food and can create campaign to specifically target those audiences.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Social Buzz can need to maximize in the month of January, May and August as they number of posts in these months are the highest.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2200" y="1069598"/>
            <a:ext cx="8849848" cy="7418405"/>
            <a:chOff x="-745855" y="-2954270"/>
            <a:chExt cx="11799798" cy="9891204"/>
          </a:xfrm>
        </p:grpSpPr>
        <p:sp>
          <p:nvSpPr>
            <p:cNvPr id="3" name="TextBox 3"/>
            <p:cNvSpPr txBox="1"/>
            <p:nvPr/>
          </p:nvSpPr>
          <p:spPr>
            <a:xfrm>
              <a:off x="-510648" y="-295427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spc="-80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745855" y="-758333"/>
              <a:ext cx="11564591" cy="7695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5D920B-42E7-AB1C-19DF-34B26528D71A}"/>
              </a:ext>
            </a:extLst>
          </p:cNvPr>
          <p:cNvSpPr txBox="1"/>
          <p:nvPr/>
        </p:nvSpPr>
        <p:spPr>
          <a:xfrm>
            <a:off x="8576618" y="3066990"/>
            <a:ext cx="702536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Social Buzz is a fast growing technology unicorn that need to adapt quickly to it’s global scale.</a:t>
            </a:r>
          </a:p>
          <a:p>
            <a:endParaRPr lang="en-IN" sz="1500" b="1" dirty="0">
              <a:latin typeface="+mj-lt"/>
            </a:endParaRPr>
          </a:p>
          <a:p>
            <a:r>
              <a:rPr lang="en-IN" sz="3200" dirty="0">
                <a:latin typeface="+mj-lt"/>
              </a:rPr>
              <a:t>Accenture has begun a 3 month POC focusing on these tasks: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6AC9EE-89F6-63DF-8FA6-01D45588B8D9}"/>
              </a:ext>
            </a:extLst>
          </p:cNvPr>
          <p:cNvSpPr txBox="1"/>
          <p:nvPr/>
        </p:nvSpPr>
        <p:spPr>
          <a:xfrm>
            <a:off x="8672748" y="5817636"/>
            <a:ext cx="68331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+mj-lt"/>
              </a:rPr>
              <a:t>An audit of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+mj-lt"/>
              </a:rPr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+mj-lt"/>
              </a:rPr>
              <a:t>Analysis is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-32436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C9992FF-0147-C93D-105F-79BF024A170A}"/>
              </a:ext>
            </a:extLst>
          </p:cNvPr>
          <p:cNvSpPr txBox="1"/>
          <p:nvPr/>
        </p:nvSpPr>
        <p:spPr>
          <a:xfrm>
            <a:off x="2362200" y="4961740"/>
            <a:ext cx="7264854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2"/>
                </a:solidFill>
              </a:rPr>
              <a:t> 100k+ daily posts </a:t>
            </a:r>
            <a:r>
              <a:rPr lang="en-IN" sz="2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IN" sz="32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IN" sz="3200" b="1" dirty="0">
                <a:solidFill>
                  <a:schemeClr val="bg2"/>
                </a:solidFill>
                <a:sym typeface="Wingdings" panose="05000000000000000000" pitchFamily="2" charset="2"/>
              </a:rPr>
              <a:t>3.6M </a:t>
            </a:r>
            <a:r>
              <a:rPr lang="en-IN" sz="3200" dirty="0">
                <a:solidFill>
                  <a:schemeClr val="bg2"/>
                </a:solidFill>
                <a:sym typeface="Wingdings" panose="05000000000000000000" pitchFamily="2" charset="2"/>
              </a:rPr>
              <a:t>annual posts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2"/>
                </a:solidFill>
                <a:sym typeface="Wingdings" panose="05000000000000000000" pitchFamily="2" charset="2"/>
              </a:rPr>
              <a:t>Difficult to handle such big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2"/>
                </a:solidFill>
                <a:sym typeface="Wingdings" panose="05000000000000000000" pitchFamily="2" charset="2"/>
              </a:rPr>
              <a:t>Identify </a:t>
            </a:r>
            <a:r>
              <a:rPr lang="en-IN" sz="3200" b="1" dirty="0">
                <a:solidFill>
                  <a:schemeClr val="bg2"/>
                </a:solidFill>
                <a:sym typeface="Wingdings" panose="05000000000000000000" pitchFamily="2" charset="2"/>
              </a:rPr>
              <a:t>top 5 </a:t>
            </a:r>
            <a:r>
              <a:rPr lang="en-IN" sz="3200" dirty="0">
                <a:solidFill>
                  <a:schemeClr val="bg2"/>
                </a:solidFill>
                <a:sym typeface="Wingdings" panose="05000000000000000000" pitchFamily="2" charset="2"/>
              </a:rPr>
              <a:t>categories with the largest aggregate popularity</a:t>
            </a:r>
            <a:endParaRPr lang="en-IN" sz="2000" dirty="0">
              <a:solidFill>
                <a:schemeClr val="bg2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2C4382-BA00-F468-0A73-578186592607}"/>
              </a:ext>
            </a:extLst>
          </p:cNvPr>
          <p:cNvSpPr txBox="1"/>
          <p:nvPr/>
        </p:nvSpPr>
        <p:spPr>
          <a:xfrm>
            <a:off x="2431649" y="4008152"/>
            <a:ext cx="7532833" cy="4437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100k+ daily posts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3.6M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annual posts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Difficult to handle such big data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Identify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top 5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categories with the largest aggregate popularity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IN" dirty="0"/>
          </a:p>
        </p:txBody>
      </p: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DF5F84D9-0B8D-98CB-A60E-72F383C244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728" y="7098496"/>
            <a:ext cx="2085137" cy="2074298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26755" y="4060725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0D938D-8096-EB68-40A2-68F7F6CFD799}"/>
              </a:ext>
            </a:extLst>
          </p:cNvPr>
          <p:cNvSpPr/>
          <p:nvPr/>
        </p:nvSpPr>
        <p:spPr>
          <a:xfrm>
            <a:off x="14011487" y="1682127"/>
            <a:ext cx="461179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Andrew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Fleming</a:t>
            </a:r>
            <a:endParaRPr lang="en-US" sz="4000" b="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00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Chief Technical Architect</a:t>
            </a:r>
            <a:endParaRPr lang="en-US" sz="3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96A412-D4F4-AE79-F468-E4EB774B017F}"/>
              </a:ext>
            </a:extLst>
          </p:cNvPr>
          <p:cNvSpPr/>
          <p:nvPr/>
        </p:nvSpPr>
        <p:spPr>
          <a:xfrm>
            <a:off x="14011487" y="4602655"/>
            <a:ext cx="461179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Marcus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Rompton</a:t>
            </a:r>
            <a:endParaRPr lang="en-US" sz="4000" b="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00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Senior Principle</a:t>
            </a:r>
            <a:endParaRPr lang="en-US" sz="3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4" name="Group 23">
            <a:extLst>
              <a:ext uri="{FF2B5EF4-FFF2-40B4-BE49-F238E27FC236}">
                <a16:creationId xmlns:a16="http://schemas.microsoft.com/office/drawing/2014/main" id="{03D62041-D7CA-A738-5C6F-31DB6472404B}"/>
              </a:ext>
            </a:extLst>
          </p:cNvPr>
          <p:cNvGrpSpPr>
            <a:grpSpLocks noChangeAspect="1"/>
          </p:cNvGrpSpPr>
          <p:nvPr/>
        </p:nvGrpSpPr>
        <p:grpSpPr>
          <a:xfrm>
            <a:off x="11411515" y="1152734"/>
            <a:ext cx="2187334" cy="2123082"/>
            <a:chOff x="-23042" y="66269"/>
            <a:chExt cx="6542158" cy="6349987"/>
          </a:xfrm>
        </p:grpSpPr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AD3EB395-E735-C2AE-01AF-6D1CF34D1B89}"/>
                </a:ext>
              </a:extLst>
            </p:cNvPr>
            <p:cNvSpPr/>
            <p:nvPr/>
          </p:nvSpPr>
          <p:spPr>
            <a:xfrm>
              <a:off x="-23042" y="119184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8917111F-5BB6-1768-0F50-CEA32047A2BF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1C636A7-4FBD-E21E-5F31-988D24F55B3E}"/>
              </a:ext>
            </a:extLst>
          </p:cNvPr>
          <p:cNvSpPr/>
          <p:nvPr/>
        </p:nvSpPr>
        <p:spPr>
          <a:xfrm>
            <a:off x="14076938" y="7523183"/>
            <a:ext cx="461179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Vamsi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Krishna</a:t>
            </a:r>
            <a:endParaRPr lang="en-US" sz="4000" b="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00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Data Analyst</a:t>
            </a:r>
            <a:endParaRPr lang="en-US" sz="3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8" name="Group 28">
            <a:extLst>
              <a:ext uri="{FF2B5EF4-FFF2-40B4-BE49-F238E27FC236}">
                <a16:creationId xmlns:a16="http://schemas.microsoft.com/office/drawing/2014/main" id="{9AE10283-1F63-5BE1-04E0-681C45C23CA3}"/>
              </a:ext>
            </a:extLst>
          </p:cNvPr>
          <p:cNvGrpSpPr>
            <a:grpSpLocks noChangeAspect="1"/>
          </p:cNvGrpSpPr>
          <p:nvPr/>
        </p:nvGrpSpPr>
        <p:grpSpPr>
          <a:xfrm>
            <a:off x="11519611" y="7037216"/>
            <a:ext cx="2174041" cy="2165548"/>
            <a:chOff x="0" y="0"/>
            <a:chExt cx="6502400" cy="6477000"/>
          </a:xfrm>
        </p:grpSpPr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8585B7F-6A75-AB54-0B2E-42E0C1C5BC9C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>
                <a:alphaModFix amt="0"/>
              </a:blip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007B83F-B7E0-8B76-AB2F-4486E1DD7C88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396107-9EE6-C2D7-6942-D7027A9060EB}"/>
              </a:ext>
            </a:extLst>
          </p:cNvPr>
          <p:cNvSpPr/>
          <p:nvPr/>
        </p:nvSpPr>
        <p:spPr>
          <a:xfrm>
            <a:off x="4012502" y="1224475"/>
            <a:ext cx="5790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Understanding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387B69-FA01-0F9F-A313-5E4E373018A4}"/>
              </a:ext>
            </a:extLst>
          </p:cNvPr>
          <p:cNvSpPr/>
          <p:nvPr/>
        </p:nvSpPr>
        <p:spPr>
          <a:xfrm>
            <a:off x="5919108" y="2835115"/>
            <a:ext cx="4065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618C71-302F-2BF5-F831-736DD59A1A5C}"/>
              </a:ext>
            </a:extLst>
          </p:cNvPr>
          <p:cNvSpPr/>
          <p:nvPr/>
        </p:nvSpPr>
        <p:spPr>
          <a:xfrm>
            <a:off x="7708331" y="4512264"/>
            <a:ext cx="4321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Modeling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71A40D-2D15-236A-675B-FBE070F38DF7}"/>
              </a:ext>
            </a:extLst>
          </p:cNvPr>
          <p:cNvSpPr/>
          <p:nvPr/>
        </p:nvSpPr>
        <p:spPr>
          <a:xfrm>
            <a:off x="9492670" y="6084835"/>
            <a:ext cx="3912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9FE3C7-1188-2EEC-BC97-DA7ABC07B745}"/>
              </a:ext>
            </a:extLst>
          </p:cNvPr>
          <p:cNvSpPr/>
          <p:nvPr/>
        </p:nvSpPr>
        <p:spPr>
          <a:xfrm>
            <a:off x="11337710" y="7828620"/>
            <a:ext cx="4846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E8E73A-07A8-F9ED-D002-B2EB4C3F5EE1}"/>
              </a:ext>
            </a:extLst>
          </p:cNvPr>
          <p:cNvSpPr txBox="1"/>
          <p:nvPr/>
        </p:nvSpPr>
        <p:spPr>
          <a:xfrm>
            <a:off x="1028700" y="5007114"/>
            <a:ext cx="529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7BF7F-E511-54F2-5D60-7B7C4C8FB5D4}"/>
              </a:ext>
            </a:extLst>
          </p:cNvPr>
          <p:cNvSpPr txBox="1"/>
          <p:nvPr/>
        </p:nvSpPr>
        <p:spPr>
          <a:xfrm>
            <a:off x="5545711" y="5027890"/>
            <a:ext cx="6425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Most Favourite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63FFD-7C1E-36F5-FFE0-A57A54592BF3}"/>
              </a:ext>
            </a:extLst>
          </p:cNvPr>
          <p:cNvSpPr txBox="1"/>
          <p:nvPr/>
        </p:nvSpPr>
        <p:spPr>
          <a:xfrm>
            <a:off x="11803819" y="5064537"/>
            <a:ext cx="5097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with Most Number of Posts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BBA589-7369-FBCC-7221-CAAE10A82F3F}"/>
              </a:ext>
            </a:extLst>
          </p:cNvPr>
          <p:cNvSpPr/>
          <p:nvPr/>
        </p:nvSpPr>
        <p:spPr>
          <a:xfrm>
            <a:off x="2933792" y="3398151"/>
            <a:ext cx="9637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B393F-942B-DE0D-5E8E-7CFEAD8B864A}"/>
              </a:ext>
            </a:extLst>
          </p:cNvPr>
          <p:cNvSpPr/>
          <p:nvPr/>
        </p:nvSpPr>
        <p:spPr>
          <a:xfrm>
            <a:off x="7682516" y="3490022"/>
            <a:ext cx="2151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6BC535-8BC4-1B6F-07F6-C7099578CDB2}"/>
              </a:ext>
            </a:extLst>
          </p:cNvPr>
          <p:cNvSpPr/>
          <p:nvPr/>
        </p:nvSpPr>
        <p:spPr>
          <a:xfrm>
            <a:off x="13451770" y="3490022"/>
            <a:ext cx="1409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A755579-1B03-EBDE-19B5-24BC47F88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941248"/>
              </p:ext>
            </p:extLst>
          </p:nvPr>
        </p:nvGraphicFramePr>
        <p:xfrm>
          <a:off x="2869536" y="1660924"/>
          <a:ext cx="13970664" cy="6987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3F8175C-A901-1896-6923-AEF18F7ED5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85255"/>
              </p:ext>
            </p:extLst>
          </p:nvPr>
        </p:nvGraphicFramePr>
        <p:xfrm>
          <a:off x="2869536" y="1231449"/>
          <a:ext cx="13645710" cy="735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331</Words>
  <Application>Microsoft Office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Clear Sans Regular Bold</vt:lpstr>
      <vt:lpstr>Graphik 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vamsi krishna kumar chepuru</cp:lastModifiedBy>
  <cp:revision>19</cp:revision>
  <dcterms:created xsi:type="dcterms:W3CDTF">2006-08-16T00:00:00Z</dcterms:created>
  <dcterms:modified xsi:type="dcterms:W3CDTF">2024-08-29T09:42:19Z</dcterms:modified>
  <dc:identifier>DAEhDyfaYKE</dc:identifier>
</cp:coreProperties>
</file>