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83" r:id="rId2"/>
    <p:sldId id="285" r:id="rId3"/>
    <p:sldId id="302" r:id="rId4"/>
    <p:sldId id="309" r:id="rId5"/>
    <p:sldId id="310" r:id="rId6"/>
    <p:sldId id="273" r:id="rId7"/>
    <p:sldId id="314" r:id="rId8"/>
    <p:sldId id="286" r:id="rId9"/>
    <p:sldId id="300" r:id="rId10"/>
    <p:sldId id="312" r:id="rId11"/>
    <p:sldId id="311" r:id="rId12"/>
    <p:sldId id="303" r:id="rId13"/>
    <p:sldId id="304" r:id="rId14"/>
    <p:sldId id="315" r:id="rId15"/>
    <p:sldId id="292" r:id="rId16"/>
    <p:sldId id="316" r:id="rId17"/>
    <p:sldId id="296" r:id="rId18"/>
    <p:sldId id="299" r:id="rId19"/>
    <p:sldId id="298" r:id="rId20"/>
    <p:sldId id="30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EFCC113B-7F8B-4524-AD9B-EAF0C9C910E9}">
          <p14:sldIdLst>
            <p14:sldId id="278"/>
            <p14:sldId id="273"/>
            <p14:sldId id="256"/>
            <p14:sldId id="263"/>
            <p14:sldId id="258"/>
            <p14:sldId id="277"/>
            <p14:sldId id="267"/>
            <p14:sldId id="268"/>
            <p14:sldId id="285"/>
            <p14:sldId id="282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2" autoAdjust="0"/>
    <p:restoredTop sz="94368" autoAdjust="0"/>
  </p:normalViewPr>
  <p:slideViewPr>
    <p:cSldViewPr snapToGrid="0">
      <p:cViewPr varScale="1">
        <p:scale>
          <a:sx n="52" d="100"/>
          <a:sy n="52" d="100"/>
        </p:scale>
        <p:origin x="-867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1E2EA-D15D-454E-9A06-5414B2AFABD9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EA1F0-0F8B-43AA-9008-44D46168F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813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EA1F0-0F8B-43AA-9008-44D46168FB6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EA1F0-0F8B-43AA-9008-44D46168FB6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EA1F0-0F8B-43AA-9008-44D46168FB6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3C5D-48BB-4093-8891-B66DEE9BFB2E}" type="datetime1">
              <a:rPr lang="en-IN" smtClean="0"/>
              <a:pPr/>
              <a:t>02-09-2017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577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983D-23A8-457D-8F32-911385267ED3}" type="datetime1">
              <a:rPr lang="en-IN" smtClean="0"/>
              <a:pPr/>
              <a:t>02-09-2017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50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BD5E-18F6-4A51-B887-E3F37BEC8FC3}" type="datetime1">
              <a:rPr lang="en-IN" smtClean="0"/>
              <a:pPr/>
              <a:t>02-09-2017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988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B124-0FD9-42E4-8AA7-B6DCCA4C4555}" type="datetime1">
              <a:rPr lang="en-IN" smtClean="0"/>
              <a:pPr/>
              <a:t>02-09-2017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33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1CAB-A116-448F-A638-E7831A8EF46E}" type="datetime1">
              <a:rPr lang="en-IN" smtClean="0"/>
              <a:pPr/>
              <a:t>02-09-2017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777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7CC2-01E9-4A9F-97D1-1750B5350EED}" type="datetime1">
              <a:rPr lang="en-IN" smtClean="0"/>
              <a:pPr/>
              <a:t>02-09-2017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055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7784-77D8-4A12-AE39-326E2A470B4F}" type="datetime1">
              <a:rPr lang="en-IN" smtClean="0"/>
              <a:pPr/>
              <a:t>02-09-2017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477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F314-E812-41FB-85A9-6B6027E40091}" type="datetime1">
              <a:rPr lang="en-IN" smtClean="0"/>
              <a:pPr/>
              <a:t>02-09-2017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02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78B2-5B0E-4E8C-9916-96291078B918}" type="datetime1">
              <a:rPr lang="en-IN" smtClean="0"/>
              <a:pPr/>
              <a:t>02-09-2017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996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9D39-D1A7-41BC-B954-480D9CA1FFA9}" type="datetime1">
              <a:rPr lang="en-IN" smtClean="0"/>
              <a:pPr/>
              <a:t>02-09-2017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511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81E3-B78C-4B94-BF4B-B1EBC1764322}" type="datetime1">
              <a:rPr lang="en-IN" smtClean="0"/>
              <a:pPr/>
              <a:t>02-09-2017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37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95">
              <a:schemeClr val="bg1">
                <a:lumMod val="95000"/>
              </a:schemeClr>
            </a:gs>
            <a:gs pos="55000">
              <a:schemeClr val="tx1">
                <a:lumMod val="20000"/>
                <a:lumOff val="8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4E1B-9390-4D55-B3EB-C3296D1D8926}" type="datetime1">
              <a:rPr lang="en-IN" smtClean="0"/>
              <a:pPr/>
              <a:t>02-09-2017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INSOFE Batch 30 - CUTE03 Group05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F81AD-0A25-4B1A-B740-3C7984BD2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085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Predictive Modelling</a:t>
            </a:r>
            <a:br>
              <a:rPr lang="en-IN" dirty="0" smtClean="0"/>
            </a:br>
            <a:r>
              <a:rPr lang="en-IN" dirty="0" smtClean="0"/>
              <a:t>Bankruptcy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Cute 03 Presentation – Group 05</a:t>
            </a:r>
          </a:p>
          <a:p>
            <a:r>
              <a:rPr lang="en-IN" dirty="0" smtClean="0"/>
              <a:t>KC </a:t>
            </a:r>
            <a:r>
              <a:rPr lang="en-IN" dirty="0" err="1" smtClean="0"/>
              <a:t>Vamsi</a:t>
            </a:r>
            <a:r>
              <a:rPr lang="en-IN" dirty="0" smtClean="0"/>
              <a:t> Krishna, </a:t>
            </a:r>
            <a:r>
              <a:rPr lang="en-IN" dirty="0" err="1" smtClean="0"/>
              <a:t>Dinesh</a:t>
            </a:r>
            <a:r>
              <a:rPr lang="en-IN" dirty="0" smtClean="0"/>
              <a:t> Kumar V, </a:t>
            </a:r>
            <a:r>
              <a:rPr lang="en-IN" dirty="0" err="1" smtClean="0"/>
              <a:t>Kamalesh</a:t>
            </a:r>
            <a:r>
              <a:rPr lang="en-IN" dirty="0" smtClean="0"/>
              <a:t> K </a:t>
            </a:r>
            <a:r>
              <a:rPr lang="en-IN" dirty="0" err="1" smtClean="0"/>
              <a:t>K</a:t>
            </a:r>
            <a:endParaRPr lang="en-IN" dirty="0" smtClean="0"/>
          </a:p>
          <a:p>
            <a:r>
              <a:rPr lang="en-IN" dirty="0" smtClean="0"/>
              <a:t>02 September 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932793" y="220717"/>
            <a:ext cx="10515600" cy="714704"/>
          </a:xfrm>
          <a:prstGeom prst="rect">
            <a:avLst/>
          </a:prstGeom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4400" dirty="0" smtClean="0"/>
              <a:t>Descriptive Analytics –Feature Engineering </a:t>
            </a:r>
            <a:endParaRPr lang="en-IN" sz="44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049486" y="6492875"/>
            <a:ext cx="4114800" cy="365125"/>
          </a:xfrm>
        </p:spPr>
        <p:txBody>
          <a:bodyPr/>
          <a:lstStyle/>
          <a:p>
            <a:r>
              <a:rPr lang="en-IN" smtClean="0"/>
              <a:t>INSOFE Batch 30 - CUTE03 Group05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495754" y="740603"/>
            <a:ext cx="3932237" cy="838200"/>
          </a:xfrm>
        </p:spPr>
        <p:txBody>
          <a:bodyPr>
            <a:noAutofit/>
          </a:bodyPr>
          <a:lstStyle/>
          <a:p>
            <a:r>
              <a:rPr lang="en-IN" sz="2900" dirty="0" smtClean="0"/>
              <a:t>OBSERVATION</a:t>
            </a:r>
            <a:endParaRPr lang="en-IN" sz="290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6610" y="1326181"/>
            <a:ext cx="3932237" cy="66027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Duplicates Features between Attr2 and Attr51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915106" y="850473"/>
            <a:ext cx="5157787" cy="547403"/>
          </a:xfrm>
        </p:spPr>
        <p:txBody>
          <a:bodyPr/>
          <a:lstStyle/>
          <a:p>
            <a:pPr algn="ctr"/>
            <a:r>
              <a:rPr lang="en-IN" dirty="0" smtClean="0"/>
              <a:t>Removal of Features – Attr51</a:t>
            </a:r>
            <a:endParaRPr lang="en-IN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993" y="1393930"/>
            <a:ext cx="4347087" cy="2631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032" y="4062249"/>
            <a:ext cx="4277218" cy="265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3726" y="1710012"/>
            <a:ext cx="2442397" cy="483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3369" y="1799842"/>
            <a:ext cx="2326782" cy="462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932793" y="220717"/>
            <a:ext cx="10515600" cy="714704"/>
          </a:xfrm>
          <a:prstGeom prst="rect">
            <a:avLst/>
          </a:prstGeom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4400" dirty="0" smtClean="0"/>
              <a:t>Descriptive Analytics –Feature Engineering </a:t>
            </a:r>
            <a:endParaRPr lang="en-IN" sz="44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049486" y="6492875"/>
            <a:ext cx="4114800" cy="365125"/>
          </a:xfrm>
        </p:spPr>
        <p:txBody>
          <a:bodyPr/>
          <a:lstStyle/>
          <a:p>
            <a:r>
              <a:rPr lang="en-IN" smtClean="0"/>
              <a:t>INSOFE Batch 30 - CUTE03 Group05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495754" y="740603"/>
            <a:ext cx="3932237" cy="838200"/>
          </a:xfrm>
        </p:spPr>
        <p:txBody>
          <a:bodyPr>
            <a:noAutofit/>
          </a:bodyPr>
          <a:lstStyle/>
          <a:p>
            <a:r>
              <a:rPr lang="en-IN" sz="2900" dirty="0" smtClean="0"/>
              <a:t>OBSERVATION</a:t>
            </a:r>
            <a:endParaRPr lang="en-IN" sz="290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6610" y="1326181"/>
            <a:ext cx="3932237" cy="66027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Duplicates Features between Attr10, Attr25 and Attr38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915106" y="850473"/>
            <a:ext cx="5157787" cy="547403"/>
          </a:xfrm>
        </p:spPr>
        <p:txBody>
          <a:bodyPr/>
          <a:lstStyle/>
          <a:p>
            <a:pPr algn="ctr"/>
            <a:r>
              <a:rPr lang="en-IN" dirty="0" smtClean="0"/>
              <a:t>Removal of Features – Attr25, Attr38</a:t>
            </a:r>
            <a:endParaRPr lang="en-IN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400" y="4028778"/>
            <a:ext cx="4312661" cy="266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290" y="1358462"/>
            <a:ext cx="4330724" cy="264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154" y="1839308"/>
            <a:ext cx="3849617" cy="2364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76703" y="4445822"/>
            <a:ext cx="3863688" cy="182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970634" y="2076067"/>
            <a:ext cx="2973434" cy="310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932793" y="220717"/>
            <a:ext cx="10515600" cy="714704"/>
          </a:xfrm>
          <a:prstGeom prst="rect">
            <a:avLst/>
          </a:prstGeom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4400" dirty="0" smtClean="0"/>
              <a:t>Descriptive Analytics –Relevant </a:t>
            </a:r>
            <a:r>
              <a:rPr lang="en-IN" sz="4400" dirty="0" err="1" smtClean="0"/>
              <a:t>Featues</a:t>
            </a:r>
            <a:endParaRPr lang="en-IN" sz="4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683" y="920965"/>
            <a:ext cx="3947749" cy="238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8211" y="921520"/>
            <a:ext cx="3923562" cy="241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75455" y="912424"/>
            <a:ext cx="3890421" cy="239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770" y="3394149"/>
            <a:ext cx="4674967" cy="288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4845267" y="5398642"/>
            <a:ext cx="258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Bankruptcy  No: Level  ‘0’</a:t>
            </a:r>
          </a:p>
          <a:p>
            <a:r>
              <a:rPr lang="en-IN" dirty="0" smtClean="0"/>
              <a:t>Bankruptcy  Yes: Level  ‘1’</a:t>
            </a:r>
          </a:p>
          <a:p>
            <a:endParaRPr lang="en-IN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71398" y="3352798"/>
            <a:ext cx="4670869" cy="2869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932793" y="220717"/>
            <a:ext cx="10515600" cy="714704"/>
          </a:xfrm>
          <a:prstGeom prst="rect">
            <a:avLst/>
          </a:prstGeom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4400" dirty="0" smtClean="0"/>
              <a:t>Descriptive Analytics –Relevant </a:t>
            </a:r>
            <a:r>
              <a:rPr lang="en-IN" sz="4400" dirty="0" err="1" smtClean="0"/>
              <a:t>Featues</a:t>
            </a:r>
            <a:endParaRPr lang="en-IN" sz="4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55777" y="5419664"/>
            <a:ext cx="258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Bankruptcy  No: Level  ‘0’</a:t>
            </a:r>
          </a:p>
          <a:p>
            <a:r>
              <a:rPr lang="en-IN" dirty="0" smtClean="0"/>
              <a:t>Bankruptcy  Yes: Level  ‘1’</a:t>
            </a:r>
          </a:p>
          <a:p>
            <a:endParaRPr lang="en-IN" dirty="0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60" y="763313"/>
            <a:ext cx="4866292" cy="302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165" y="3868629"/>
            <a:ext cx="4593021" cy="283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41324" y="3671864"/>
            <a:ext cx="4519449" cy="279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9283" y="735103"/>
            <a:ext cx="4653942" cy="286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932793" y="220717"/>
            <a:ext cx="10515600" cy="714704"/>
          </a:xfrm>
          <a:prstGeom prst="rect">
            <a:avLst/>
          </a:prstGeom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4400" dirty="0" smtClean="0"/>
              <a:t>Descriptive Analytics –Relevant </a:t>
            </a:r>
            <a:r>
              <a:rPr lang="en-IN" sz="4400" dirty="0" err="1" smtClean="0"/>
              <a:t>Featues</a:t>
            </a:r>
            <a:endParaRPr lang="en-IN" sz="4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703" y="782034"/>
            <a:ext cx="10213427" cy="465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7451" y="5582871"/>
            <a:ext cx="9087693" cy="397515"/>
          </a:xfrm>
        </p:spPr>
        <p:txBody>
          <a:bodyPr>
            <a:noAutofit/>
          </a:bodyPr>
          <a:lstStyle/>
          <a:p>
            <a:pPr marL="342900" indent="-342900">
              <a:buNone/>
            </a:pPr>
            <a:r>
              <a:rPr lang="en-IN" sz="1600" b="1" dirty="0" smtClean="0"/>
              <a:t>Plot between 2 numerical attributes ,another numerical attribute as bubble size  ,targeting clusters</a:t>
            </a:r>
          </a:p>
          <a:p>
            <a:pPr marL="342900" indent="-342900">
              <a:buNone/>
            </a:pPr>
            <a:endParaRPr lang="en-IN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932793" y="220717"/>
            <a:ext cx="10515600" cy="714704"/>
          </a:xfrm>
          <a:prstGeom prst="rect">
            <a:avLst/>
          </a:prstGeom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4400" dirty="0" smtClean="0"/>
              <a:t>Descriptive Analytics –Correlation plot</a:t>
            </a:r>
            <a:endParaRPr lang="en-IN" sz="4400" dirty="0"/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97971" y="4147459"/>
            <a:ext cx="3932237" cy="180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80443" y="1213568"/>
            <a:ext cx="3932237" cy="838200"/>
          </a:xfrm>
        </p:spPr>
        <p:txBody>
          <a:bodyPr>
            <a:noAutofit/>
          </a:bodyPr>
          <a:lstStyle/>
          <a:p>
            <a:r>
              <a:rPr lang="en-IN" sz="4000" dirty="0" smtClean="0"/>
              <a:t>OBSERVATION</a:t>
            </a:r>
            <a:endParaRPr lang="en-IN" sz="400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2526" y="2366705"/>
            <a:ext cx="3932237" cy="393950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Correlation is observed between many predictors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Random forest is best algorithm with cross-fold validation tuning considering Multi-</a:t>
            </a:r>
            <a:r>
              <a:rPr lang="en-IN" dirty="0" err="1" smtClean="0"/>
              <a:t>collinearity</a:t>
            </a:r>
            <a:r>
              <a:rPr lang="en-IN" dirty="0" smtClean="0"/>
              <a:t> and 50+ feature 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66537" y="5934670"/>
            <a:ext cx="3899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Bankruptcy  No: Level  ‘0’</a:t>
            </a:r>
          </a:p>
          <a:p>
            <a:r>
              <a:rPr lang="en-IN" dirty="0" smtClean="0"/>
              <a:t>Bankruptcy  Yes: Level  ‘1’</a:t>
            </a:r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779518"/>
            <a:ext cx="6226341" cy="559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1773" y="0"/>
            <a:ext cx="10515600" cy="7147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400" dirty="0" smtClean="0">
                <a:latin typeface="+mj-lt"/>
                <a:ea typeface="+mj-ea"/>
                <a:cs typeface="+mj-cs"/>
              </a:rPr>
              <a:t>Descriptive Analysis Summary 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188" y="634727"/>
            <a:ext cx="6262246" cy="2859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327588" y="1192548"/>
            <a:ext cx="3932237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OBSERVATION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7119258" y="1914760"/>
            <a:ext cx="4673349" cy="424430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2400" dirty="0" smtClean="0"/>
              <a:t>Bank data received is sparse (top left image)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plot distribution of data after normalising and outlier removal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2400" dirty="0" smtClean="0"/>
              <a:t>Duplicate features are removed</a:t>
            </a:r>
            <a:endParaRPr kumimoji="0" lang="en-IN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2400" dirty="0" smtClean="0"/>
              <a:t>Data with in 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Standard Deviation is considered for study across all attributes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2400" dirty="0" smtClean="0"/>
              <a:t>2.5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 data is ignored outside 3 standard deviation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073" y="3445114"/>
            <a:ext cx="6262851" cy="297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290145" y="189186"/>
            <a:ext cx="10515600" cy="714704"/>
          </a:xfrm>
          <a:prstGeom prst="rect">
            <a:avLst/>
          </a:prstGeom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4400" dirty="0" smtClean="0"/>
              <a:t>Modelling Random Forest</a:t>
            </a:r>
            <a:endParaRPr lang="en-IN" sz="44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68164" y="1271752"/>
            <a:ext cx="5097519" cy="5097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lvl="0" indent="-457200">
              <a:lnSpc>
                <a:spcPct val="16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IN" sz="2000" dirty="0" smtClean="0">
                <a:latin typeface="+mj-lt"/>
                <a:ea typeface="+mj-ea"/>
                <a:cs typeface="+mj-cs"/>
              </a:rPr>
              <a:t>55 Attributes are considered out of 64 attributes</a:t>
            </a:r>
          </a:p>
          <a:p>
            <a:pPr marL="457200" lvl="0" indent="-457200">
              <a:lnSpc>
                <a:spcPct val="16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IN" sz="2000" dirty="0" smtClean="0">
                <a:latin typeface="+mj-lt"/>
                <a:ea typeface="+mj-ea"/>
                <a:cs typeface="+mj-cs"/>
              </a:rPr>
              <a:t>Random forest with cross fold validation is performed</a:t>
            </a:r>
          </a:p>
          <a:p>
            <a:pPr marL="457200" lvl="0" indent="-457200">
              <a:lnSpc>
                <a:spcPct val="16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IN" sz="2000" dirty="0" smtClean="0">
                <a:latin typeface="+mj-lt"/>
                <a:ea typeface="+mj-ea"/>
                <a:cs typeface="+mj-cs"/>
              </a:rPr>
              <a:t>No of trees 200 upon tuning with metrics</a:t>
            </a:r>
          </a:p>
          <a:p>
            <a:pPr marL="457200" lvl="0" indent="-457200">
              <a:lnSpc>
                <a:spcPct val="16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IN" sz="2000" dirty="0" err="1" smtClean="0">
                <a:latin typeface="+mj-lt"/>
                <a:ea typeface="+mj-ea"/>
                <a:cs typeface="+mj-cs"/>
              </a:rPr>
              <a:t>Mtry</a:t>
            </a:r>
            <a:r>
              <a:rPr lang="en-IN" sz="2000" dirty="0" smtClean="0">
                <a:latin typeface="+mj-lt"/>
                <a:ea typeface="+mj-ea"/>
                <a:cs typeface="+mj-cs"/>
              </a:rPr>
              <a:t> – 7 chosen by algorithm </a:t>
            </a:r>
          </a:p>
          <a:p>
            <a:pPr marL="457200" lvl="0" indent="-457200">
              <a:lnSpc>
                <a:spcPct val="160000"/>
              </a:lnSpc>
              <a:spcBef>
                <a:spcPct val="0"/>
              </a:spcBef>
            </a:pPr>
            <a:r>
              <a:rPr lang="en-IN" sz="2000" dirty="0" smtClean="0">
                <a:latin typeface="+mj-lt"/>
                <a:ea typeface="+mj-ea"/>
                <a:cs typeface="+mj-cs"/>
              </a:rPr>
              <a:t>	(square root of 55)</a:t>
            </a:r>
          </a:p>
          <a:p>
            <a:pPr marL="457200" lvl="0" indent="-457200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</a:pPr>
            <a:endParaRPr lang="en-IN" sz="2000" dirty="0" smtClean="0">
              <a:latin typeface="+mj-lt"/>
              <a:ea typeface="+mj-ea"/>
              <a:cs typeface="+mj-c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</a:pPr>
            <a:endParaRPr lang="en-IN" sz="2000" dirty="0" smtClean="0">
              <a:latin typeface="+mj-lt"/>
              <a:ea typeface="+mj-ea"/>
              <a:cs typeface="+mj-c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</a:pPr>
            <a:endParaRPr lang="en-IN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4740" y="1422509"/>
            <a:ext cx="6823991" cy="369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32793" y="220717"/>
            <a:ext cx="10515600" cy="714704"/>
          </a:xfrm>
          <a:prstGeom prst="rect">
            <a:avLst/>
          </a:prstGeom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4400" dirty="0" smtClean="0"/>
              <a:t>Results Random Forest – 55 features</a:t>
            </a:r>
            <a:endParaRPr lang="en-IN" sz="44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/>
          <a:srcRect r="1840"/>
          <a:stretch>
            <a:fillRect/>
          </a:stretch>
        </p:blipFill>
        <p:spPr bwMode="auto">
          <a:xfrm>
            <a:off x="8104037" y="822600"/>
            <a:ext cx="4087963" cy="516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 r="3915"/>
          <a:stretch>
            <a:fillRect/>
          </a:stretch>
        </p:blipFill>
        <p:spPr bwMode="auto">
          <a:xfrm>
            <a:off x="0" y="919984"/>
            <a:ext cx="3556549" cy="4776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695043" y="922808"/>
          <a:ext cx="4387412" cy="5099623"/>
        </p:xfrm>
        <a:graphic>
          <a:graphicData uri="http://schemas.openxmlformats.org/drawingml/2006/table">
            <a:tbl>
              <a:tblPr/>
              <a:tblGrid>
                <a:gridCol w="1654723"/>
                <a:gridCol w="1250731"/>
                <a:gridCol w="1481958"/>
              </a:tblGrid>
              <a:tr h="508569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Dataset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08569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Metrics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Training 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Testing </a:t>
                      </a: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</a:tr>
              <a:tr h="508569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TP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29898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9930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569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TN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1511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569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FP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569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FN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569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Accuracy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100.0 %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96.2 %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569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Specificity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100.0 %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80.2 %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569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Sensitivity</a:t>
                      </a: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100.0 %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96.5%</a:t>
                      </a:r>
                      <a:r>
                        <a:rPr lang="en-IN" sz="2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502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F1 score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100 %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 98.0 %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443" marR="5443" marT="54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32793" y="220717"/>
            <a:ext cx="10515600" cy="1028536"/>
          </a:xfrm>
        </p:spPr>
        <p:txBody>
          <a:bodyPr/>
          <a:lstStyle/>
          <a:p>
            <a:pPr algn="ctr"/>
            <a:r>
              <a:rPr lang="en-IN" dirty="0" smtClean="0"/>
              <a:t>Observation</a:t>
            </a:r>
            <a:endParaRPr lang="en-IN" dirty="0"/>
          </a:p>
        </p:txBody>
      </p:sp>
      <p:sp>
        <p:nvSpPr>
          <p:cNvPr id="4" name="Shape 176"/>
          <p:cNvSpPr txBox="1">
            <a:spLocks/>
          </p:cNvSpPr>
          <p:nvPr/>
        </p:nvSpPr>
        <p:spPr>
          <a:xfrm>
            <a:off x="673100" y="1320800"/>
            <a:ext cx="10205107" cy="4775200"/>
          </a:xfrm>
          <a:prstGeom prst="rect">
            <a:avLst/>
          </a:prstGeom>
          <a:noFill/>
        </p:spPr>
        <p:txBody>
          <a:bodyPr>
            <a:normAutofit fontScale="70000" lnSpcReduction="20000"/>
          </a:bodyPr>
          <a:lstStyle/>
          <a:p>
            <a:pPr marL="350520" marR="0" lvl="0" indent="-350520" algn="l" defTabSz="420623" rtl="0" eaLnBrk="1" fontAlgn="auto" latinLnBrk="0" hangingPunct="1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Tx/>
              <a:buSzTx/>
              <a:tabLst/>
              <a:defRPr sz="2576" spc="51">
                <a:latin typeface="Avenir Black"/>
                <a:ea typeface="Avenir Black"/>
                <a:cs typeface="Avenir Black"/>
                <a:sym typeface="Avenir Black"/>
              </a:defRPr>
            </a:pPr>
            <a:endParaRPr kumimoji="0" lang="en-IN" sz="5600" b="0" i="0" u="none" strike="noStrike" kern="1200" cap="none" spc="51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lack"/>
              <a:ea typeface="Avenir Black"/>
              <a:cs typeface="Avenir Black"/>
              <a:sym typeface="Avenir Black"/>
            </a:endParaRPr>
          </a:p>
          <a:p>
            <a:pPr marL="924559" lvl="1" indent="-467359" defTabSz="420623">
              <a:lnSpc>
                <a:spcPct val="160000"/>
              </a:lnSpc>
              <a:buSzPct val="100000"/>
              <a:buFont typeface="Wingdings" pitchFamily="2" charset="2"/>
              <a:buChar char="ü"/>
              <a:defRPr sz="2576" spc="51"/>
            </a:pPr>
            <a:r>
              <a:rPr lang="en-IN" sz="4800" spc="51" dirty="0" smtClean="0">
                <a:solidFill>
                  <a:srgbClr val="57565A"/>
                </a:solidFill>
              </a:rPr>
              <a:t>Duplicate Features:</a:t>
            </a:r>
          </a:p>
          <a:p>
            <a:pPr marL="924559" lvl="1" indent="-467359" defTabSz="420623">
              <a:lnSpc>
                <a:spcPct val="160000"/>
              </a:lnSpc>
              <a:buSzPct val="100000"/>
              <a:buFont typeface="Arial" pitchFamily="34" charset="0"/>
              <a:buChar char="•"/>
              <a:defRPr sz="2576" spc="51"/>
            </a:pPr>
            <a:r>
              <a:rPr lang="en-IN" sz="2900" spc="51" dirty="0" smtClean="0">
                <a:solidFill>
                  <a:srgbClr val="57565A"/>
                </a:solidFill>
              </a:rPr>
              <a:t>Multiple features are removed by observing relevant plots and actual values/Standard deviation</a:t>
            </a:r>
          </a:p>
          <a:p>
            <a:pPr marL="924559" lvl="1" indent="-467359" defTabSz="420623">
              <a:lnSpc>
                <a:spcPct val="160000"/>
              </a:lnSpc>
              <a:buSzPct val="100000"/>
              <a:buFont typeface="Wingdings" pitchFamily="2" charset="2"/>
              <a:buChar char="ü"/>
              <a:defRPr sz="2576" spc="51"/>
            </a:pPr>
            <a:r>
              <a:rPr lang="en-IN" sz="4800" spc="51" dirty="0" smtClean="0">
                <a:solidFill>
                  <a:srgbClr val="57565A"/>
                </a:solidFill>
              </a:rPr>
              <a:t>Outlier removal:</a:t>
            </a:r>
          </a:p>
          <a:p>
            <a:pPr marL="924559" lvl="1" indent="-467359" defTabSz="420623">
              <a:lnSpc>
                <a:spcPct val="160000"/>
              </a:lnSpc>
              <a:buSzPct val="100000"/>
              <a:buFont typeface="Arial" pitchFamily="34" charset="0"/>
              <a:buChar char="•"/>
              <a:defRPr sz="2576" spc="51"/>
            </a:pPr>
            <a:r>
              <a:rPr lang="en-IN" sz="3300" spc="51" dirty="0" smtClean="0">
                <a:solidFill>
                  <a:srgbClr val="57565A"/>
                </a:solidFill>
              </a:rPr>
              <a:t>2.5 % of data points are removed to eliminate outliers</a:t>
            </a:r>
          </a:p>
          <a:p>
            <a:pPr marL="924559" lvl="1" indent="-467359" defTabSz="420623">
              <a:lnSpc>
                <a:spcPct val="160000"/>
              </a:lnSpc>
              <a:buSzPct val="100000"/>
              <a:buFont typeface="Wingdings" pitchFamily="2" charset="2"/>
              <a:buChar char="ü"/>
              <a:defRPr sz="2576" spc="51"/>
            </a:pPr>
            <a:r>
              <a:rPr lang="en-IN" sz="4700" spc="51" dirty="0" smtClean="0">
                <a:solidFill>
                  <a:srgbClr val="57565A"/>
                </a:solidFill>
              </a:rPr>
              <a:t>Feature space:</a:t>
            </a:r>
          </a:p>
          <a:p>
            <a:pPr marL="924559" lvl="1" indent="-467359" defTabSz="420623">
              <a:lnSpc>
                <a:spcPct val="160000"/>
              </a:lnSpc>
              <a:buSzPct val="100000"/>
              <a:buFont typeface="Arial" pitchFamily="34" charset="0"/>
              <a:buChar char="•"/>
              <a:defRPr sz="2576" spc="51"/>
            </a:pPr>
            <a:r>
              <a:rPr lang="en-IN" sz="3300" spc="51" dirty="0" smtClean="0">
                <a:solidFill>
                  <a:srgbClr val="57565A"/>
                </a:solidFill>
              </a:rPr>
              <a:t>55 features are considered for final model</a:t>
            </a:r>
          </a:p>
          <a:p>
            <a:pPr marL="924559" lvl="1" indent="-467359" defTabSz="420623">
              <a:lnSpc>
                <a:spcPct val="160000"/>
              </a:lnSpc>
              <a:buSzPct val="100000"/>
              <a:buFont typeface="Arial" pitchFamily="34" charset="0"/>
              <a:buChar char="•"/>
              <a:defRPr sz="2576" spc="51"/>
            </a:pPr>
            <a:endParaRPr lang="en-IN" sz="1900" spc="51" dirty="0" smtClean="0">
              <a:solidFill>
                <a:srgbClr val="57565A"/>
              </a:solidFill>
            </a:endParaRPr>
          </a:p>
          <a:p>
            <a:pPr marL="924559" lvl="1" indent="-467359" defTabSz="420623">
              <a:lnSpc>
                <a:spcPct val="160000"/>
              </a:lnSpc>
              <a:buSzPct val="100000"/>
              <a:buFont typeface="Arial" pitchFamily="34" charset="0"/>
              <a:buChar char="•"/>
              <a:defRPr sz="2576" spc="51"/>
            </a:pPr>
            <a:endParaRPr lang="en-IN" sz="1900" spc="51" dirty="0" smtClean="0">
              <a:solidFill>
                <a:srgbClr val="57565A"/>
              </a:solidFill>
            </a:endParaRPr>
          </a:p>
          <a:p>
            <a:pPr marL="924559" lvl="1" indent="-467359" defTabSz="420623">
              <a:lnSpc>
                <a:spcPct val="160000"/>
              </a:lnSpc>
              <a:buSzPct val="100000"/>
              <a:buFont typeface="Wingdings" pitchFamily="2" charset="2"/>
              <a:buChar char="ü"/>
              <a:defRPr sz="2576" spc="51"/>
            </a:pPr>
            <a:endParaRPr lang="en-IN" sz="4800" spc="51" dirty="0" smtClean="0">
              <a:solidFill>
                <a:srgbClr val="57565A"/>
              </a:solidFill>
            </a:endParaRPr>
          </a:p>
          <a:p>
            <a:pPr marL="924559" lvl="1" indent="-467359" defTabSz="420623">
              <a:lnSpc>
                <a:spcPct val="160000"/>
              </a:lnSpc>
              <a:buSzPct val="100000"/>
              <a:buFont typeface="Wingdings" pitchFamily="2" charset="2"/>
              <a:buChar char="ü"/>
              <a:defRPr sz="2576" spc="51"/>
            </a:pPr>
            <a:endParaRPr lang="en-IN" sz="4800" spc="51" dirty="0" smtClean="0">
              <a:solidFill>
                <a:srgbClr val="57565A"/>
              </a:solidFill>
            </a:endParaRPr>
          </a:p>
          <a:p>
            <a:pPr marL="924559" lvl="1" indent="-467359" defTabSz="420623">
              <a:lnSpc>
                <a:spcPct val="160000"/>
              </a:lnSpc>
              <a:buSzPct val="100000"/>
              <a:buFont typeface="Arial" pitchFamily="34" charset="0"/>
              <a:buChar char="•"/>
              <a:defRPr sz="2576" spc="51"/>
            </a:pPr>
            <a:endParaRPr lang="en-IN" sz="1900" spc="51" dirty="0" smtClean="0"/>
          </a:p>
          <a:p>
            <a:pPr marL="924559" lvl="1" indent="-467359" defTabSz="420623">
              <a:lnSpc>
                <a:spcPct val="160000"/>
              </a:lnSpc>
              <a:buSzPct val="100000"/>
              <a:buFont typeface="Arial" pitchFamily="34" charset="0"/>
              <a:buChar char="•"/>
              <a:defRPr sz="2576" spc="51"/>
            </a:pPr>
            <a:endParaRPr lang="en-IN" sz="2000" spc="51" dirty="0" smtClean="0"/>
          </a:p>
          <a:p>
            <a:pPr marL="467359" indent="-467359" defTabSz="420623">
              <a:lnSpc>
                <a:spcPct val="120000"/>
              </a:lnSpc>
              <a:spcBef>
                <a:spcPts val="3100"/>
              </a:spcBef>
              <a:buSzPct val="100000"/>
              <a:defRPr sz="2576" spc="51"/>
            </a:pPr>
            <a:endParaRPr kumimoji="0" lang="en-IN" sz="4800" b="0" i="0" u="none" strike="noStrike" kern="1200" cap="none" spc="51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793" y="220717"/>
            <a:ext cx="10515600" cy="1028536"/>
          </a:xfrm>
        </p:spPr>
        <p:txBody>
          <a:bodyPr/>
          <a:lstStyle/>
          <a:p>
            <a:pPr algn="ctr"/>
            <a:r>
              <a:rPr lang="en-IN" dirty="0" smtClean="0"/>
              <a:t>“Logistic Regression –Financial Data"</a:t>
            </a:r>
            <a:endParaRPr lang="en-IN" dirty="0"/>
          </a:p>
        </p:txBody>
      </p:sp>
      <p:sp>
        <p:nvSpPr>
          <p:cNvPr id="4" name="Shape 176"/>
          <p:cNvSpPr txBox="1">
            <a:spLocks/>
          </p:cNvSpPr>
          <p:nvPr/>
        </p:nvSpPr>
        <p:spPr>
          <a:xfrm>
            <a:off x="673100" y="1320800"/>
            <a:ext cx="10205107" cy="4775200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/>
          <a:p>
            <a:pPr marL="350520" lvl="0" indent="-350520" defTabSz="420623">
              <a:lnSpc>
                <a:spcPct val="90000"/>
              </a:lnSpc>
              <a:spcBef>
                <a:spcPts val="3100"/>
              </a:spcBef>
              <a:buFont typeface="Arial" panose="020B0604020202020204" pitchFamily="34" charset="0"/>
              <a:buChar char="•"/>
              <a:defRPr sz="2576" spc="51"/>
            </a:pPr>
            <a:r>
              <a:rPr kumimoji="0" lang="en-IN" sz="2576" b="0" i="0" u="none" strike="noStrike" kern="1200" cap="none" spc="5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lack"/>
                <a:ea typeface="Avenir Black"/>
                <a:cs typeface="Avenir Black"/>
                <a:sym typeface="Avenir Black"/>
              </a:rPr>
              <a:t>Objective : </a:t>
            </a:r>
            <a:r>
              <a:rPr lang="en-IN" sz="2576" spc="51" dirty="0" smtClean="0"/>
              <a:t>The goal of this activity is to predict </a:t>
            </a:r>
            <a:r>
              <a:rPr lang="en-IN" sz="2576" b="1" spc="51" dirty="0" smtClean="0"/>
              <a:t>bankruptcy</a:t>
            </a:r>
            <a:r>
              <a:rPr lang="en-IN" sz="2576" spc="51" dirty="0" smtClean="0"/>
              <a:t> status based on financial data of multiple business entities</a:t>
            </a:r>
            <a:endParaRPr kumimoji="0" lang="en-IN" sz="2576" b="0" i="0" u="none" strike="noStrike" kern="1200" cap="none" spc="51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0520" marR="0" lvl="0" indent="-350520" algn="l" defTabSz="420623" rtl="0" eaLnBrk="1" fontAlgn="auto" latinLnBrk="0" hangingPunct="1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576" spc="51">
                <a:latin typeface="Avenir Black"/>
                <a:ea typeface="Avenir Black"/>
                <a:cs typeface="Avenir Black"/>
                <a:sym typeface="Avenir Black"/>
              </a:defRPr>
            </a:pPr>
            <a:r>
              <a:rPr kumimoji="0" lang="en-IN" sz="2576" b="0" i="0" u="none" strike="noStrike" kern="1200" cap="none" spc="5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lack"/>
                <a:ea typeface="Avenir Black"/>
                <a:cs typeface="Avenir Black"/>
                <a:sym typeface="Avenir Black"/>
              </a:rPr>
              <a:t>Analysis Steps:</a:t>
            </a:r>
            <a:r>
              <a:rPr kumimoji="0" lang="en-IN" sz="2576" b="0" i="0" u="none" strike="noStrike" kern="1200" cap="none" spc="51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lack"/>
                <a:ea typeface="Avenir Black"/>
                <a:cs typeface="Avenir Black"/>
                <a:sym typeface="Avenir Black"/>
              </a:rPr>
              <a:t> </a:t>
            </a:r>
            <a:endParaRPr kumimoji="0" lang="en-IN" sz="2576" b="0" i="0" u="none" strike="noStrike" kern="1200" cap="none" spc="51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lack"/>
              <a:ea typeface="Avenir Black"/>
              <a:cs typeface="Avenir Black"/>
              <a:sym typeface="Avenir Black"/>
            </a:endParaRPr>
          </a:p>
          <a:p>
            <a:pPr marL="467359" marR="0" lvl="0" indent="-467359" algn="l" defTabSz="420623" rtl="0" eaLnBrk="1" fontAlgn="auto" latinLnBrk="0" hangingPunct="1">
              <a:lnSpc>
                <a:spcPct val="70000"/>
              </a:lnSpc>
              <a:spcBef>
                <a:spcPts val="31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AutoNum type="arabicPeriod"/>
              <a:tabLst/>
              <a:defRPr sz="2576" spc="51"/>
            </a:pPr>
            <a:r>
              <a:rPr kumimoji="0" lang="en-IN" sz="2576" b="0" i="0" u="none" strike="noStrike" kern="1200" cap="none" spc="5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Import</a:t>
            </a:r>
            <a:r>
              <a:rPr kumimoji="0" lang="en-IN" sz="2576" b="0" i="0" u="none" strike="noStrike" kern="1200" cap="none" spc="51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,Study – Descriptive Statistics</a:t>
            </a:r>
            <a:endParaRPr kumimoji="0" lang="en-IN" sz="2576" b="0" i="0" u="none" strike="noStrike" kern="1200" cap="none" spc="51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7359" marR="0" lvl="0" indent="-467359" algn="l" defTabSz="420623" rtl="0" eaLnBrk="1" fontAlgn="auto" latinLnBrk="0" hangingPunct="1">
              <a:lnSpc>
                <a:spcPct val="70000"/>
              </a:lnSpc>
              <a:spcBef>
                <a:spcPts val="31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AutoNum type="arabicPeriod"/>
              <a:tabLst/>
              <a:defRPr sz="2576" spc="51"/>
            </a:pPr>
            <a:r>
              <a:rPr lang="en-IN" sz="2576" spc="51" dirty="0" smtClean="0"/>
              <a:t>Data Pre-processing – Feature Engineering</a:t>
            </a:r>
            <a:endParaRPr kumimoji="0" lang="en-IN" sz="2576" b="0" i="0" u="none" strike="noStrike" kern="1200" cap="none" spc="51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7359" marR="0" lvl="0" indent="-467359" algn="l" defTabSz="420623" rtl="0" eaLnBrk="1" fontAlgn="auto" latinLnBrk="0" hangingPunct="1">
              <a:lnSpc>
                <a:spcPct val="70000"/>
              </a:lnSpc>
              <a:spcBef>
                <a:spcPts val="31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AutoNum type="arabicPeriod"/>
              <a:tabLst/>
              <a:defRPr sz="2576" spc="51"/>
            </a:pPr>
            <a:r>
              <a:rPr kumimoji="0" lang="en-IN" sz="2576" b="0" i="0" u="none" strike="noStrike" kern="1200" cap="none" spc="5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Building – Choosing appropriate</a:t>
            </a:r>
            <a:r>
              <a:rPr kumimoji="0" lang="en-IN" sz="2576" b="0" i="0" u="none" strike="noStrike" kern="1200" cap="none" spc="51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ML Algorithm</a:t>
            </a:r>
          </a:p>
          <a:p>
            <a:pPr marL="467359" marR="0" lvl="0" indent="-467359" algn="l" defTabSz="420623" rtl="0" eaLnBrk="1" fontAlgn="auto" latinLnBrk="0" hangingPunct="1">
              <a:lnSpc>
                <a:spcPct val="70000"/>
              </a:lnSpc>
              <a:spcBef>
                <a:spcPts val="31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AutoNum type="arabicPeriod"/>
              <a:tabLst/>
              <a:defRPr sz="2576" spc="51"/>
            </a:pPr>
            <a:r>
              <a:rPr kumimoji="0" lang="en-IN" sz="2576" b="0" i="0" u="none" strike="noStrike" kern="1200" cap="none" spc="51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Prediction with test results</a:t>
            </a:r>
          </a:p>
          <a:p>
            <a:pPr marL="467359" marR="0" lvl="0" indent="-467359" algn="l" defTabSz="420623" rtl="0" eaLnBrk="1" fontAlgn="auto" latinLnBrk="0" hangingPunct="1">
              <a:lnSpc>
                <a:spcPct val="70000"/>
              </a:lnSpc>
              <a:spcBef>
                <a:spcPts val="31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AutoNum type="arabicPeriod"/>
              <a:tabLst/>
              <a:defRPr sz="2576" spc="51"/>
            </a:pPr>
            <a:r>
              <a:rPr kumimoji="0" lang="en-IN" sz="2576" b="0" i="0" u="none" strike="noStrike" kern="1200" cap="none" spc="51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Visualisation and Report</a:t>
            </a:r>
            <a:endParaRPr kumimoji="0" lang="en-IN" sz="2576" b="0" i="0" u="none" strike="noStrike" kern="1200" cap="none" spc="51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60371" y="6492875"/>
            <a:ext cx="4114800" cy="365125"/>
          </a:xfrm>
        </p:spPr>
        <p:txBody>
          <a:bodyPr/>
          <a:lstStyle/>
          <a:p>
            <a:r>
              <a:rPr lang="en-IN" smtClean="0"/>
              <a:t>INSOFE Batch 30 - CUTE03 Group05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INSOFE Batch 30 - CUTE03 Group05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2793" y="220717"/>
            <a:ext cx="10515600" cy="1028536"/>
          </a:xfrm>
        </p:spPr>
        <p:txBody>
          <a:bodyPr/>
          <a:lstStyle/>
          <a:p>
            <a:pPr algn="ctr"/>
            <a:r>
              <a:rPr lang="en-IN" dirty="0" smtClean="0"/>
              <a:t>Challenges/Further Scope</a:t>
            </a:r>
            <a:endParaRPr lang="en-IN" dirty="0"/>
          </a:p>
        </p:txBody>
      </p:sp>
      <p:sp>
        <p:nvSpPr>
          <p:cNvPr id="6" name="Shape 176"/>
          <p:cNvSpPr txBox="1">
            <a:spLocks/>
          </p:cNvSpPr>
          <p:nvPr/>
        </p:nvSpPr>
        <p:spPr>
          <a:xfrm>
            <a:off x="673100" y="1320800"/>
            <a:ext cx="10205107" cy="4775200"/>
          </a:xfrm>
          <a:prstGeom prst="rect">
            <a:avLst/>
          </a:prstGeom>
          <a:noFill/>
        </p:spPr>
        <p:txBody>
          <a:bodyPr>
            <a:normAutofit fontScale="47500" lnSpcReduction="20000"/>
          </a:bodyPr>
          <a:lstStyle/>
          <a:p>
            <a:pPr marL="350520" marR="0" lvl="0" indent="-350520" algn="l" defTabSz="420623" rtl="0" eaLnBrk="1" fontAlgn="auto" latinLnBrk="0" hangingPunct="1">
              <a:lnSpc>
                <a:spcPct val="90000"/>
              </a:lnSpc>
              <a:spcBef>
                <a:spcPts val="3100"/>
              </a:spcBef>
              <a:spcAft>
                <a:spcPts val="0"/>
              </a:spcAft>
              <a:buClrTx/>
              <a:buSzTx/>
              <a:tabLst/>
              <a:defRPr sz="2576" spc="51">
                <a:latin typeface="Avenir Black"/>
                <a:ea typeface="Avenir Black"/>
                <a:cs typeface="Avenir Black"/>
                <a:sym typeface="Avenir Black"/>
              </a:defRPr>
            </a:pPr>
            <a:endParaRPr kumimoji="0" lang="en-IN" sz="5600" b="0" i="0" u="none" strike="noStrike" kern="1200" cap="none" spc="51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Black"/>
              <a:ea typeface="Avenir Black"/>
              <a:cs typeface="Avenir Black"/>
              <a:sym typeface="Avenir Black"/>
            </a:endParaRPr>
          </a:p>
          <a:p>
            <a:pPr marL="924559" lvl="1" indent="-467359" defTabSz="420623">
              <a:lnSpc>
                <a:spcPct val="160000"/>
              </a:lnSpc>
              <a:buSzPct val="100000"/>
              <a:buFont typeface="Wingdings" pitchFamily="2" charset="2"/>
              <a:buChar char="Ø"/>
              <a:defRPr sz="2576" spc="51"/>
            </a:pPr>
            <a:r>
              <a:rPr lang="en-IN" sz="4800" spc="51" dirty="0" smtClean="0">
                <a:solidFill>
                  <a:srgbClr val="57565A"/>
                </a:solidFill>
              </a:rPr>
              <a:t>Challenges</a:t>
            </a:r>
          </a:p>
          <a:p>
            <a:pPr marL="924559" lvl="1" indent="-467359" defTabSz="420623">
              <a:lnSpc>
                <a:spcPct val="160000"/>
              </a:lnSpc>
              <a:buSzPct val="100000"/>
              <a:buFont typeface="Wingdings" pitchFamily="2" charset="2"/>
              <a:buChar char="ü"/>
              <a:defRPr sz="2576" spc="51"/>
            </a:pPr>
            <a:r>
              <a:rPr lang="en-IN" sz="4800" spc="51" dirty="0" smtClean="0">
                <a:solidFill>
                  <a:srgbClr val="57565A"/>
                </a:solidFill>
              </a:rPr>
              <a:t>Unknown values (NA)</a:t>
            </a:r>
          </a:p>
          <a:p>
            <a:pPr marL="924559" lvl="1" indent="-467359" defTabSz="420623">
              <a:lnSpc>
                <a:spcPct val="160000"/>
              </a:lnSpc>
              <a:buSzPct val="100000"/>
              <a:buFont typeface="Arial" pitchFamily="34" charset="0"/>
              <a:buChar char="•"/>
              <a:defRPr sz="2576" spc="51"/>
            </a:pPr>
            <a:r>
              <a:rPr lang="en-IN" sz="4500" spc="51" dirty="0" smtClean="0">
                <a:solidFill>
                  <a:srgbClr val="57565A"/>
                </a:solidFill>
              </a:rPr>
              <a:t>Few features have more than 1000 NA value </a:t>
            </a:r>
            <a:endParaRPr lang="en-IN" sz="4800" spc="51" dirty="0" smtClean="0">
              <a:solidFill>
                <a:srgbClr val="57565A"/>
              </a:solidFill>
            </a:endParaRPr>
          </a:p>
          <a:p>
            <a:pPr marL="924559" lvl="1" indent="-467359" defTabSz="420623">
              <a:lnSpc>
                <a:spcPct val="160000"/>
              </a:lnSpc>
              <a:buSzPct val="100000"/>
              <a:buFont typeface="Wingdings" pitchFamily="2" charset="2"/>
              <a:buChar char="ü"/>
              <a:defRPr sz="2576" spc="51"/>
            </a:pPr>
            <a:r>
              <a:rPr lang="en-IN" sz="4800" spc="51" dirty="0" smtClean="0">
                <a:solidFill>
                  <a:srgbClr val="57565A"/>
                </a:solidFill>
              </a:rPr>
              <a:t>Data Imbalance</a:t>
            </a:r>
          </a:p>
          <a:p>
            <a:pPr marL="924559" lvl="1" indent="-467359" defTabSz="420623">
              <a:lnSpc>
                <a:spcPct val="160000"/>
              </a:lnSpc>
              <a:buSzPct val="100000"/>
              <a:buFont typeface="Arial" pitchFamily="34" charset="0"/>
              <a:buChar char="•"/>
              <a:defRPr sz="2576" spc="51"/>
            </a:pPr>
            <a:r>
              <a:rPr lang="en-IN" sz="3800" spc="51" dirty="0" smtClean="0">
                <a:solidFill>
                  <a:srgbClr val="57565A"/>
                </a:solidFill>
              </a:rPr>
              <a:t>Data is more skewed towards class “Yes”</a:t>
            </a:r>
          </a:p>
          <a:p>
            <a:pPr marL="924559" lvl="1" indent="-467359" defTabSz="420623">
              <a:lnSpc>
                <a:spcPct val="160000"/>
              </a:lnSpc>
              <a:buSzPct val="100000"/>
              <a:buFont typeface="Wingdings" pitchFamily="2" charset="2"/>
              <a:buChar char="Ø"/>
              <a:defRPr sz="2576" spc="51"/>
            </a:pPr>
            <a:r>
              <a:rPr lang="en-IN" sz="4800" spc="51" dirty="0" smtClean="0">
                <a:solidFill>
                  <a:srgbClr val="57565A"/>
                </a:solidFill>
              </a:rPr>
              <a:t>Further scope</a:t>
            </a:r>
            <a:endParaRPr lang="en-IN" sz="3800" dirty="0" smtClean="0"/>
          </a:p>
          <a:p>
            <a:pPr marL="924559" lvl="1" indent="-467359" defTabSz="420623">
              <a:lnSpc>
                <a:spcPct val="160000"/>
              </a:lnSpc>
              <a:buSzPct val="100000"/>
              <a:buFont typeface="Wingdings" pitchFamily="2" charset="2"/>
              <a:buChar char="ü"/>
              <a:defRPr sz="2576" spc="51"/>
            </a:pPr>
            <a:r>
              <a:rPr lang="en-IN" sz="4800" spc="51" dirty="0" smtClean="0"/>
              <a:t>More modelling techniques </a:t>
            </a:r>
          </a:p>
          <a:p>
            <a:pPr marL="924559" lvl="1" indent="-467359" defTabSz="420623">
              <a:lnSpc>
                <a:spcPct val="160000"/>
              </a:lnSpc>
              <a:buSzPct val="100000"/>
              <a:buFont typeface="Arial" pitchFamily="34" charset="0"/>
              <a:buChar char="•"/>
              <a:defRPr sz="2576" spc="51"/>
            </a:pPr>
            <a:r>
              <a:rPr lang="en-IN" sz="3300" spc="51" dirty="0" smtClean="0"/>
              <a:t>Advanced prediction algorithm  like en-</a:t>
            </a:r>
            <a:r>
              <a:rPr lang="en-IN" sz="3300" spc="51" dirty="0" err="1" smtClean="0"/>
              <a:t>sembling</a:t>
            </a:r>
            <a:r>
              <a:rPr lang="en-IN" sz="3300" spc="51" dirty="0" smtClean="0"/>
              <a:t> and bootstrap aggregation technique is to be implemented as further studies </a:t>
            </a:r>
            <a:r>
              <a:rPr lang="en-IN" sz="3300" spc="51" dirty="0" err="1" smtClean="0"/>
              <a:t>e.g</a:t>
            </a:r>
            <a:r>
              <a:rPr lang="en-IN" sz="3300" spc="51" dirty="0" smtClean="0"/>
              <a:t> </a:t>
            </a:r>
            <a:r>
              <a:rPr lang="en-IN" sz="3300" spc="51" dirty="0" err="1" smtClean="0"/>
              <a:t>Adaboost</a:t>
            </a:r>
            <a:r>
              <a:rPr lang="en-IN" sz="3300" spc="51" dirty="0" smtClean="0"/>
              <a:t>, XGB</a:t>
            </a:r>
          </a:p>
          <a:p>
            <a:pPr marL="924559" lvl="1" indent="-467359" defTabSz="420623">
              <a:lnSpc>
                <a:spcPct val="160000"/>
              </a:lnSpc>
              <a:buSzPct val="100000"/>
              <a:buFont typeface="Arial" pitchFamily="34" charset="0"/>
              <a:buChar char="•"/>
              <a:defRPr sz="2576" spc="51"/>
            </a:pPr>
            <a:endParaRPr lang="en-IN" sz="1900" spc="51" dirty="0" smtClean="0">
              <a:solidFill>
                <a:srgbClr val="57565A"/>
              </a:solidFill>
            </a:endParaRPr>
          </a:p>
          <a:p>
            <a:pPr marL="924559" lvl="1" indent="-467359" defTabSz="420623">
              <a:lnSpc>
                <a:spcPct val="160000"/>
              </a:lnSpc>
              <a:buSzPct val="100000"/>
              <a:buFont typeface="Arial" pitchFamily="34" charset="0"/>
              <a:buChar char="•"/>
              <a:defRPr sz="2576" spc="51"/>
            </a:pPr>
            <a:endParaRPr lang="en-IN" sz="1900" spc="51" dirty="0" smtClean="0">
              <a:solidFill>
                <a:srgbClr val="57565A"/>
              </a:solidFill>
            </a:endParaRPr>
          </a:p>
          <a:p>
            <a:pPr marL="924559" lvl="1" indent="-467359" defTabSz="420623">
              <a:lnSpc>
                <a:spcPct val="160000"/>
              </a:lnSpc>
              <a:buSzPct val="100000"/>
              <a:buFont typeface="Wingdings" pitchFamily="2" charset="2"/>
              <a:buChar char="ü"/>
              <a:defRPr sz="2576" spc="51"/>
            </a:pPr>
            <a:endParaRPr lang="en-IN" sz="4800" spc="51" dirty="0" smtClean="0">
              <a:solidFill>
                <a:srgbClr val="57565A"/>
              </a:solidFill>
            </a:endParaRPr>
          </a:p>
          <a:p>
            <a:pPr marL="924559" lvl="1" indent="-467359" defTabSz="420623">
              <a:lnSpc>
                <a:spcPct val="160000"/>
              </a:lnSpc>
              <a:buSzPct val="100000"/>
              <a:buFont typeface="Wingdings" pitchFamily="2" charset="2"/>
              <a:buChar char="ü"/>
              <a:defRPr sz="2576" spc="51"/>
            </a:pPr>
            <a:endParaRPr lang="en-IN" sz="4800" spc="51" dirty="0" smtClean="0">
              <a:solidFill>
                <a:srgbClr val="57565A"/>
              </a:solidFill>
            </a:endParaRPr>
          </a:p>
          <a:p>
            <a:pPr marL="924559" lvl="1" indent="-467359" defTabSz="420623">
              <a:lnSpc>
                <a:spcPct val="160000"/>
              </a:lnSpc>
              <a:buSzPct val="100000"/>
              <a:buFont typeface="Arial" pitchFamily="34" charset="0"/>
              <a:buChar char="•"/>
              <a:defRPr sz="2576" spc="51"/>
            </a:pPr>
            <a:endParaRPr lang="en-IN" sz="1900" spc="51" dirty="0" smtClean="0"/>
          </a:p>
          <a:p>
            <a:pPr marL="924559" lvl="1" indent="-467359" defTabSz="420623">
              <a:lnSpc>
                <a:spcPct val="160000"/>
              </a:lnSpc>
              <a:buSzPct val="100000"/>
              <a:buFont typeface="Arial" pitchFamily="34" charset="0"/>
              <a:buChar char="•"/>
              <a:defRPr sz="2576" spc="51"/>
            </a:pPr>
            <a:endParaRPr lang="en-IN" sz="2000" spc="51" dirty="0" smtClean="0"/>
          </a:p>
          <a:p>
            <a:pPr marL="467359" indent="-467359" defTabSz="420623">
              <a:lnSpc>
                <a:spcPct val="120000"/>
              </a:lnSpc>
              <a:spcBef>
                <a:spcPts val="3100"/>
              </a:spcBef>
              <a:buSzPct val="100000"/>
              <a:defRPr sz="2576" spc="51"/>
            </a:pPr>
            <a:endParaRPr kumimoji="0" lang="en-IN" sz="4800" b="0" i="0" u="none" strike="noStrike" kern="1200" cap="none" spc="51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793" y="220717"/>
            <a:ext cx="10515600" cy="1028536"/>
          </a:xfrm>
        </p:spPr>
        <p:txBody>
          <a:bodyPr/>
          <a:lstStyle/>
          <a:p>
            <a:pPr algn="ctr"/>
            <a:r>
              <a:rPr lang="en-IN" dirty="0" smtClean="0"/>
              <a:t>“Logistic Regression –Banks Financial Data"</a:t>
            </a:r>
            <a:endParaRPr lang="en-IN" dirty="0"/>
          </a:p>
        </p:txBody>
      </p:sp>
      <p:sp>
        <p:nvSpPr>
          <p:cNvPr id="4" name="Shape 176"/>
          <p:cNvSpPr txBox="1">
            <a:spLocks/>
          </p:cNvSpPr>
          <p:nvPr/>
        </p:nvSpPr>
        <p:spPr>
          <a:xfrm>
            <a:off x="304801" y="1026510"/>
            <a:ext cx="11382702" cy="5321738"/>
          </a:xfrm>
          <a:prstGeom prst="rect">
            <a:avLst/>
          </a:prstGeom>
          <a:noFill/>
        </p:spPr>
        <p:txBody>
          <a:bodyPr>
            <a:normAutofit fontScale="70000" lnSpcReduction="20000"/>
          </a:bodyPr>
          <a:lstStyle/>
          <a:p>
            <a:pPr marL="350520" lvl="0" indent="-350520" defTabSz="420623">
              <a:buFont typeface="Arial" panose="020B0604020202020204" pitchFamily="34" charset="0"/>
              <a:buChar char="•"/>
              <a:defRPr sz="2576" spc="51"/>
            </a:pPr>
            <a:r>
              <a:rPr kumimoji="0" lang="en-IN" sz="2576" b="0" i="0" u="none" strike="noStrike" kern="1200" cap="none" spc="5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lack"/>
                <a:ea typeface="Avenir Black"/>
                <a:cs typeface="Avenir Black"/>
                <a:sym typeface="Avenir Black"/>
              </a:rPr>
              <a:t>DATA</a:t>
            </a:r>
            <a:r>
              <a:rPr kumimoji="0" lang="en-IN" sz="2576" b="0" i="0" u="none" strike="noStrike" kern="1200" cap="none" spc="51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lack"/>
                <a:ea typeface="Avenir Black"/>
                <a:cs typeface="Avenir Black"/>
                <a:sym typeface="Avenir Black"/>
              </a:rPr>
              <a:t> Description</a:t>
            </a:r>
            <a:endParaRPr kumimoji="0" lang="en-IN" sz="2576" b="0" i="0" u="none" strike="noStrike" kern="1200" cap="none" spc="51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/>
              <a:t>Attr1	net profit / total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>
                <a:solidFill>
                  <a:schemeClr val="accent1">
                    <a:lumMod val="50000"/>
                  </a:schemeClr>
                </a:solidFill>
              </a:rPr>
              <a:t>Attr2	total liabilities / total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/>
              <a:t>Attr3	working capital / total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/>
              <a:t>Attr4	current assets / short-term liabilities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/>
              <a:t>Attr5	[(cash + short-term securities + receivables - short-term liabilities) / (operating expenses - depreciation)] * 365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/>
              <a:t>Attr6	retained earnings / total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>
                <a:solidFill>
                  <a:schemeClr val="accent6">
                    <a:lumMod val="75000"/>
                  </a:schemeClr>
                </a:solidFill>
              </a:rPr>
              <a:t>Attr7	EBIT / total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/>
              <a:t>Attr8	book value of equity / total liabilities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/>
              <a:t>Attr9	sales / total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>
                <a:solidFill>
                  <a:schemeClr val="accent1">
                    <a:lumMod val="50000"/>
                  </a:schemeClr>
                </a:solidFill>
              </a:rPr>
              <a:t>Attr10	equity / total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/>
              <a:t>Attr11	(gross profit + extraordinary items + financial expenses) / total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/>
              <a:t>Attr12	gross profit / short-term liabilities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/>
              <a:t>Attr13	(gross profit + depreciation) / sales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>
                <a:solidFill>
                  <a:schemeClr val="accent6">
                    <a:lumMod val="75000"/>
                  </a:schemeClr>
                </a:solidFill>
              </a:rPr>
              <a:t>Attr14	(gross profit + interest) / total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/>
              <a:t>Attr15	(total liabilities * 365) / (gross profit + depreciation)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/>
              <a:t>Attr16	(gross profit + depreciation) / total liabilities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/>
              <a:t>Attr17	total assets / total liabilities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>
                <a:solidFill>
                  <a:schemeClr val="accent6">
                    <a:lumMod val="75000"/>
                  </a:schemeClr>
                </a:solidFill>
              </a:rPr>
              <a:t>Attr18	gross profit / total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/>
              <a:t>Attr19	gross profit / sales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/>
              <a:defRPr sz="2576" spc="51"/>
            </a:pPr>
            <a:r>
              <a:rPr lang="en-IN" sz="2576" spc="51" dirty="0" smtClean="0"/>
              <a:t>Attr20	(inventory * 365) / sales </a:t>
            </a:r>
            <a:endParaRPr kumimoji="0" lang="en-IN" sz="2576" b="0" i="0" u="none" strike="noStrike" kern="1200" cap="none" spc="51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60371" y="6492875"/>
            <a:ext cx="4114800" cy="365125"/>
          </a:xfrm>
        </p:spPr>
        <p:txBody>
          <a:bodyPr/>
          <a:lstStyle/>
          <a:p>
            <a:r>
              <a:rPr lang="en-IN" smtClean="0"/>
              <a:t>INSOFE Batch 30 - CUTE03 Group05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793" y="220717"/>
            <a:ext cx="10515600" cy="1028536"/>
          </a:xfrm>
        </p:spPr>
        <p:txBody>
          <a:bodyPr/>
          <a:lstStyle/>
          <a:p>
            <a:pPr algn="ctr"/>
            <a:r>
              <a:rPr lang="en-IN" dirty="0" smtClean="0"/>
              <a:t>“Logistic Regression –Banks Financial Data"</a:t>
            </a:r>
            <a:endParaRPr lang="en-IN" dirty="0"/>
          </a:p>
        </p:txBody>
      </p:sp>
      <p:sp>
        <p:nvSpPr>
          <p:cNvPr id="4" name="Shape 176"/>
          <p:cNvSpPr txBox="1">
            <a:spLocks/>
          </p:cNvSpPr>
          <p:nvPr/>
        </p:nvSpPr>
        <p:spPr>
          <a:xfrm>
            <a:off x="304801" y="1026510"/>
            <a:ext cx="11382702" cy="5321738"/>
          </a:xfrm>
          <a:prstGeom prst="rect">
            <a:avLst/>
          </a:prstGeom>
          <a:noFill/>
        </p:spPr>
        <p:txBody>
          <a:bodyPr>
            <a:normAutofit fontScale="55000" lnSpcReduction="20000"/>
          </a:bodyPr>
          <a:lstStyle/>
          <a:p>
            <a:pPr marL="350520" lvl="0" indent="-350520" defTabSz="420623">
              <a:buFont typeface="Arial" panose="020B0604020202020204" pitchFamily="34" charset="0"/>
              <a:buChar char="•"/>
              <a:defRPr sz="2576" spc="51"/>
            </a:pPr>
            <a:r>
              <a:rPr kumimoji="0" lang="en-IN" sz="2576" b="0" i="0" u="none" strike="noStrike" kern="1200" cap="none" spc="5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lack"/>
                <a:ea typeface="Avenir Black"/>
                <a:cs typeface="Avenir Black"/>
                <a:sym typeface="Avenir Black"/>
              </a:rPr>
              <a:t>DATA</a:t>
            </a:r>
            <a:r>
              <a:rPr kumimoji="0" lang="en-IN" sz="2576" b="0" i="0" u="none" strike="noStrike" kern="1200" cap="none" spc="51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lack"/>
                <a:ea typeface="Avenir Black"/>
                <a:cs typeface="Avenir Black"/>
                <a:sym typeface="Avenir Black"/>
              </a:rPr>
              <a:t> Description </a:t>
            </a:r>
            <a:r>
              <a:rPr kumimoji="0" lang="en-IN" sz="2576" b="0" i="0" u="none" strike="noStrike" kern="1200" cap="none" spc="51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lack"/>
                <a:ea typeface="Avenir Black"/>
                <a:cs typeface="Avenir Black"/>
                <a:sym typeface="Avenir Black"/>
              </a:rPr>
              <a:t>Contd</a:t>
            </a:r>
            <a:r>
              <a:rPr kumimoji="0" lang="en-IN" sz="2576" b="0" i="0" u="none" strike="noStrike" kern="1200" cap="none" spc="51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lack"/>
                <a:ea typeface="Avenir Black"/>
                <a:cs typeface="Avenir Black"/>
                <a:sym typeface="Avenir Black"/>
              </a:rPr>
              <a:t>…</a:t>
            </a:r>
            <a:endParaRPr kumimoji="0" lang="en-IN" sz="2576" b="0" i="0" u="none" strike="noStrike" kern="1200" cap="none" spc="51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 defTabSz="420623">
              <a:buSzPct val="100000"/>
              <a:buFont typeface="+mj-lt"/>
              <a:buAutoNum type="arabicPeriod" startAt="21"/>
              <a:defRPr sz="2576" spc="51"/>
            </a:pPr>
            <a:r>
              <a:rPr lang="en-IN" sz="2900" spc="51" dirty="0" smtClean="0"/>
              <a:t>Attr21	sales (n) / sales (n-1)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Attr22	profit on operating activities / total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Attr23	net profit / sales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Attr24	gross profit (in 3 years) / total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Attr25	(equity - share capital) / total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Attr26	(net profit + depreciation) / total liabilities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Attr27	profit on operating activities / financial expenses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Attr28	working capital / fixed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>
                <a:solidFill>
                  <a:schemeClr val="accent1">
                    <a:lumMod val="50000"/>
                  </a:schemeClr>
                </a:solidFill>
              </a:rPr>
              <a:t>Attr29	logarithm of total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Attr30	(total liabilities - cash) / sales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Attr31	(gross profit + interest) / sales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Attr32	(current liabilities * 365) / cost of products sold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Attr33	operating expenses / short-term liabilities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Attr34	operating expenses / total liabilities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Attr35	profit on sales / total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Attr36	total sales / total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Attr37	(current assets - inventories) / long-term liabilities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Attr38	constant capital / total assets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Attr39	profit on sales / sales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Attr40	(current assets - inventory - receivables) / short-term liabilities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Attr41	total liabilities / ((profit on operating activities + depreciation) * (12/365))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Attr42	profit on operating activities / sales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21"/>
              <a:defRPr sz="2576" spc="51"/>
            </a:pPr>
            <a:r>
              <a:rPr lang="en-IN" sz="2900" spc="51" dirty="0" smtClean="0"/>
              <a:t>Attr43	rotation receivables + inventory turnover in days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60371" y="6492875"/>
            <a:ext cx="4114800" cy="365125"/>
          </a:xfrm>
        </p:spPr>
        <p:txBody>
          <a:bodyPr/>
          <a:lstStyle/>
          <a:p>
            <a:r>
              <a:rPr lang="en-IN" smtClean="0"/>
              <a:t>INSOFE Batch 30 - CUTE03 Group05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793" y="220717"/>
            <a:ext cx="10515600" cy="1028536"/>
          </a:xfrm>
        </p:spPr>
        <p:txBody>
          <a:bodyPr/>
          <a:lstStyle/>
          <a:p>
            <a:pPr algn="ctr"/>
            <a:r>
              <a:rPr lang="en-IN" dirty="0" smtClean="0"/>
              <a:t>“Logistic Regression –Banks Financial Data"</a:t>
            </a:r>
            <a:endParaRPr lang="en-IN" dirty="0"/>
          </a:p>
        </p:txBody>
      </p:sp>
      <p:sp>
        <p:nvSpPr>
          <p:cNvPr id="4" name="Shape 176"/>
          <p:cNvSpPr txBox="1">
            <a:spLocks/>
          </p:cNvSpPr>
          <p:nvPr/>
        </p:nvSpPr>
        <p:spPr>
          <a:xfrm>
            <a:off x="304801" y="1026510"/>
            <a:ext cx="11382702" cy="5321738"/>
          </a:xfrm>
          <a:prstGeom prst="rect">
            <a:avLst/>
          </a:prstGeom>
          <a:noFill/>
        </p:spPr>
        <p:txBody>
          <a:bodyPr>
            <a:normAutofit fontScale="70000" lnSpcReduction="20000"/>
          </a:bodyPr>
          <a:lstStyle/>
          <a:p>
            <a:pPr marL="350520" lvl="0" indent="-350520" defTabSz="420623">
              <a:buFont typeface="Arial" panose="020B0604020202020204" pitchFamily="34" charset="0"/>
              <a:buChar char="•"/>
              <a:defRPr sz="2576" spc="51"/>
            </a:pPr>
            <a:r>
              <a:rPr kumimoji="0" lang="en-IN" sz="2576" b="0" i="0" u="none" strike="noStrike" kern="1200" cap="none" spc="5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lack"/>
                <a:ea typeface="Avenir Black"/>
                <a:cs typeface="Avenir Black"/>
                <a:sym typeface="Avenir Black"/>
              </a:rPr>
              <a:t>DATA</a:t>
            </a:r>
            <a:r>
              <a:rPr kumimoji="0" lang="en-IN" sz="2576" b="0" i="0" u="none" strike="noStrike" kern="1200" cap="none" spc="51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lack"/>
                <a:ea typeface="Avenir Black"/>
                <a:cs typeface="Avenir Black"/>
                <a:sym typeface="Avenir Black"/>
              </a:rPr>
              <a:t> Description </a:t>
            </a:r>
            <a:r>
              <a:rPr kumimoji="0" lang="en-IN" sz="2576" b="0" i="0" u="none" strike="noStrike" kern="1200" cap="none" spc="51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lack"/>
                <a:ea typeface="Avenir Black"/>
                <a:cs typeface="Avenir Black"/>
                <a:sym typeface="Avenir Black"/>
              </a:rPr>
              <a:t>Contd</a:t>
            </a:r>
            <a:r>
              <a:rPr kumimoji="0" lang="en-IN" sz="2576" b="0" i="0" u="none" strike="noStrike" kern="1200" cap="none" spc="51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Black"/>
                <a:ea typeface="Avenir Black"/>
                <a:cs typeface="Avenir Black"/>
                <a:sym typeface="Avenir Black"/>
              </a:rPr>
              <a:t>…</a:t>
            </a:r>
            <a:endParaRPr kumimoji="0" lang="en-IN" sz="2576" b="0" i="0" u="none" strike="noStrike" kern="1200" cap="none" spc="51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Attr44	(receivables * 365) / sales </a:t>
            </a:r>
          </a:p>
          <a:p>
            <a:pPr marL="467359" lvl="0" indent="-467359" defTabSz="420623">
              <a:buSzPct val="100000"/>
              <a:buFont typeface="Arial" panose="020B0604020202020204" pitchFamily="34" charset="0"/>
              <a:buAutoNum type="arabicPeriod" startAt="44"/>
              <a:defRPr sz="2576" spc="51"/>
            </a:pPr>
            <a:r>
              <a:rPr lang="en-IN" sz="2576" spc="51" dirty="0" smtClean="0"/>
              <a:t>Attr45	net profit / inventory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Attr46	(current assets - inventory) / short-term liabilities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Attr47	(inventory * 365) / cost of products sold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Attr48	EBITDA (profit on operating activities - depreciation) / total assets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Attr49	EBITDA (profit on operating activities - depreciation) / sales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Attr50	current assets / total liabilities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Attr51	short-term liabilities / total assets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Attr52	(short-term liabilities * 365) / cost of products sold)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Attr53	equity / fixed assets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Attr54	constant capital / fixed assets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Attr55	working capital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Attr56	(sales - cost of products sold) / sales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Attr57	(current assets - inventory - short-term liabilities) / (sales - gross profit - depreciation)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Attr58	total costs /total sales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Attr59	long-term liabilities / equity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Attr60	sales / inventory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Attr61	sales / receivables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Attr62	(short-term liabilities *365) / sales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Attr63	sales / short-term liabilities 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lang="en-IN" sz="2576" spc="51" dirty="0" smtClean="0"/>
              <a:t>Attr64	sales / fixed assets</a:t>
            </a:r>
          </a:p>
          <a:p>
            <a:pPr marL="514350" lvl="0" indent="-514350" defTabSz="420623">
              <a:buSzPct val="100000"/>
              <a:buFont typeface="+mj-lt"/>
              <a:buAutoNum type="arabicPeriod" startAt="44"/>
              <a:defRPr sz="2576" spc="51"/>
            </a:pPr>
            <a:r>
              <a:rPr kumimoji="0" lang="en-IN" sz="2576" b="0" i="0" u="none" strike="noStrike" kern="1200" cap="none" spc="5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Target (</a:t>
            </a:r>
            <a:r>
              <a:rPr kumimoji="0" lang="en-IN" sz="2576" b="0" i="0" u="none" strike="noStrike" kern="1200" cap="none" spc="51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Bankcruptcy</a:t>
            </a:r>
            <a:r>
              <a:rPr kumimoji="0" lang="en-IN" sz="2576" b="0" i="0" u="none" strike="noStrike" kern="1200" cap="none" spc="51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Status)</a:t>
            </a:r>
            <a:r>
              <a:rPr kumimoji="0" lang="en-IN" sz="2576" b="0" i="0" u="none" strike="noStrike" kern="1200" cap="none" spc="51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Yes or No</a:t>
            </a:r>
            <a:endParaRPr kumimoji="0" lang="en-IN" sz="2576" b="0" i="0" u="none" strike="noStrike" kern="1200" cap="none" spc="51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60371" y="6492875"/>
            <a:ext cx="4114800" cy="365125"/>
          </a:xfrm>
        </p:spPr>
        <p:txBody>
          <a:bodyPr/>
          <a:lstStyle/>
          <a:p>
            <a:r>
              <a:rPr lang="en-IN" smtClean="0"/>
              <a:t>INSOFE Batch 30 - CUTE03 Group05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/>
          <p:cNvSpPr/>
          <p:nvPr/>
        </p:nvSpPr>
        <p:spPr>
          <a:xfrm>
            <a:off x="5358832" y="2297562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88900">
            <a:solidFill>
              <a:schemeClr val="accent5"/>
            </a:solidFill>
          </a:ln>
          <a:effectLst>
            <a:outerShdw blurRad="63500" dist="38100" dir="5400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" name="Arc 3"/>
          <p:cNvSpPr/>
          <p:nvPr/>
        </p:nvSpPr>
        <p:spPr>
          <a:xfrm rot="10800000">
            <a:off x="6430628" y="3461836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88900">
            <a:solidFill>
              <a:schemeClr val="accent6"/>
            </a:solidFill>
          </a:ln>
          <a:effectLst>
            <a:outerShdw blurRad="63500" dist="38100" dir="5400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Arc 4"/>
          <p:cNvSpPr/>
          <p:nvPr/>
        </p:nvSpPr>
        <p:spPr>
          <a:xfrm rot="10800000">
            <a:off x="4290749" y="3461836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88900">
            <a:solidFill>
              <a:schemeClr val="accent3"/>
            </a:solidFill>
          </a:ln>
          <a:effectLst>
            <a:outerShdw blurRad="63500" dist="38100" dir="5400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Arc 5"/>
          <p:cNvSpPr/>
          <p:nvPr/>
        </p:nvSpPr>
        <p:spPr>
          <a:xfrm>
            <a:off x="3220329" y="2297562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88900">
            <a:solidFill>
              <a:schemeClr val="accent1"/>
            </a:solidFill>
          </a:ln>
          <a:effectLst>
            <a:outerShdw blurRad="63500" dist="38100" dir="5400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Arc 6"/>
          <p:cNvSpPr/>
          <p:nvPr/>
        </p:nvSpPr>
        <p:spPr>
          <a:xfrm>
            <a:off x="7497334" y="2297562"/>
            <a:ext cx="1579789" cy="1579791"/>
          </a:xfrm>
          <a:prstGeom prst="arc">
            <a:avLst>
              <a:gd name="adj1" fmla="val 7914138"/>
              <a:gd name="adj2" fmla="val 2868450"/>
            </a:avLst>
          </a:prstGeom>
          <a:ln w="88900">
            <a:solidFill>
              <a:schemeClr val="accent2"/>
            </a:solidFill>
          </a:ln>
          <a:effectLst>
            <a:outerShdw blurRad="63500" dist="38100" dir="54000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9" name="Group 8"/>
          <p:cNvGrpSpPr/>
          <p:nvPr/>
        </p:nvGrpSpPr>
        <p:grpSpPr>
          <a:xfrm>
            <a:off x="4775842" y="4662315"/>
            <a:ext cx="609600" cy="609600"/>
            <a:chOff x="4753596" y="4704312"/>
            <a:chExt cx="609600" cy="609600"/>
          </a:xfrm>
        </p:grpSpPr>
        <p:sp>
          <p:nvSpPr>
            <p:cNvPr id="10" name="Oval 21"/>
            <p:cNvSpPr>
              <a:spLocks noChangeArrowheads="1"/>
            </p:cNvSpPr>
            <p:nvPr/>
          </p:nvSpPr>
          <p:spPr bwMode="auto">
            <a:xfrm>
              <a:off x="4753596" y="4704312"/>
              <a:ext cx="609600" cy="609600"/>
            </a:xfrm>
            <a:prstGeom prst="ellipse">
              <a:avLst/>
            </a:prstGeom>
            <a:solidFill>
              <a:schemeClr val="accent3"/>
            </a:solidFill>
            <a:ln w="19050" cap="rnd" cmpd="sng">
              <a:noFill/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946197" y="4781240"/>
              <a:ext cx="223865" cy="456277"/>
              <a:chOff x="3973513" y="2216150"/>
              <a:chExt cx="1192212" cy="2428875"/>
            </a:xfrm>
          </p:grpSpPr>
          <p:sp>
            <p:nvSpPr>
              <p:cNvPr id="12" name="Oval 22"/>
              <p:cNvSpPr>
                <a:spLocks noChangeArrowheads="1"/>
              </p:cNvSpPr>
              <p:nvPr/>
            </p:nvSpPr>
            <p:spPr bwMode="auto">
              <a:xfrm>
                <a:off x="4359275" y="2216150"/>
                <a:ext cx="420687" cy="419100"/>
              </a:xfrm>
              <a:prstGeom prst="ellipse">
                <a:avLst/>
              </a:prstGeom>
              <a:noFill/>
              <a:ln w="15875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" name="Freeform 23"/>
              <p:cNvSpPr>
                <a:spLocks/>
              </p:cNvSpPr>
              <p:nvPr/>
            </p:nvSpPr>
            <p:spPr bwMode="auto">
              <a:xfrm>
                <a:off x="3973513" y="2736850"/>
                <a:ext cx="1192212" cy="1908175"/>
              </a:xfrm>
              <a:custGeom>
                <a:avLst/>
                <a:gdLst>
                  <a:gd name="T0" fmla="*/ 159 w 318"/>
                  <a:gd name="T1" fmla="*/ 0 h 509"/>
                  <a:gd name="T2" fmla="*/ 67 w 318"/>
                  <a:gd name="T3" fmla="*/ 37 h 509"/>
                  <a:gd name="T4" fmla="*/ 2 w 318"/>
                  <a:gd name="T5" fmla="*/ 227 h 509"/>
                  <a:gd name="T6" fmla="*/ 15 w 318"/>
                  <a:gd name="T7" fmla="*/ 247 h 509"/>
                  <a:gd name="T8" fmla="*/ 37 w 318"/>
                  <a:gd name="T9" fmla="*/ 239 h 509"/>
                  <a:gd name="T10" fmla="*/ 95 w 318"/>
                  <a:gd name="T11" fmla="*/ 110 h 509"/>
                  <a:gd name="T12" fmla="*/ 86 w 318"/>
                  <a:gd name="T13" fmla="*/ 490 h 509"/>
                  <a:gd name="T14" fmla="*/ 109 w 318"/>
                  <a:gd name="T15" fmla="*/ 509 h 509"/>
                  <a:gd name="T16" fmla="*/ 133 w 318"/>
                  <a:gd name="T17" fmla="*/ 490 h 509"/>
                  <a:gd name="T18" fmla="*/ 159 w 318"/>
                  <a:gd name="T19" fmla="*/ 267 h 509"/>
                  <a:gd name="T20" fmla="*/ 185 w 318"/>
                  <a:gd name="T21" fmla="*/ 490 h 509"/>
                  <a:gd name="T22" fmla="*/ 209 w 318"/>
                  <a:gd name="T23" fmla="*/ 509 h 509"/>
                  <a:gd name="T24" fmla="*/ 233 w 318"/>
                  <a:gd name="T25" fmla="*/ 490 h 509"/>
                  <a:gd name="T26" fmla="*/ 223 w 318"/>
                  <a:gd name="T27" fmla="*/ 110 h 509"/>
                  <a:gd name="T28" fmla="*/ 281 w 318"/>
                  <a:gd name="T29" fmla="*/ 239 h 509"/>
                  <a:gd name="T30" fmla="*/ 304 w 318"/>
                  <a:gd name="T31" fmla="*/ 247 h 509"/>
                  <a:gd name="T32" fmla="*/ 316 w 318"/>
                  <a:gd name="T33" fmla="*/ 227 h 509"/>
                  <a:gd name="T34" fmla="*/ 252 w 318"/>
                  <a:gd name="T35" fmla="*/ 37 h 509"/>
                  <a:gd name="T36" fmla="*/ 159 w 318"/>
                  <a:gd name="T37" fmla="*/ 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8" h="509">
                    <a:moveTo>
                      <a:pt x="159" y="0"/>
                    </a:moveTo>
                    <a:cubicBezTo>
                      <a:pt x="104" y="0"/>
                      <a:pt x="79" y="13"/>
                      <a:pt x="67" y="37"/>
                    </a:cubicBezTo>
                    <a:cubicBezTo>
                      <a:pt x="56" y="60"/>
                      <a:pt x="3" y="227"/>
                      <a:pt x="2" y="227"/>
                    </a:cubicBezTo>
                    <a:cubicBezTo>
                      <a:pt x="0" y="235"/>
                      <a:pt x="6" y="244"/>
                      <a:pt x="15" y="247"/>
                    </a:cubicBezTo>
                    <a:cubicBezTo>
                      <a:pt x="24" y="250"/>
                      <a:pt x="34" y="246"/>
                      <a:pt x="37" y="239"/>
                    </a:cubicBezTo>
                    <a:cubicBezTo>
                      <a:pt x="95" y="110"/>
                      <a:pt x="95" y="110"/>
                      <a:pt x="95" y="110"/>
                    </a:cubicBezTo>
                    <a:cubicBezTo>
                      <a:pt x="95" y="110"/>
                      <a:pt x="86" y="490"/>
                      <a:pt x="86" y="490"/>
                    </a:cubicBezTo>
                    <a:cubicBezTo>
                      <a:pt x="87" y="501"/>
                      <a:pt x="97" y="509"/>
                      <a:pt x="109" y="509"/>
                    </a:cubicBezTo>
                    <a:cubicBezTo>
                      <a:pt x="121" y="509"/>
                      <a:pt x="132" y="501"/>
                      <a:pt x="133" y="490"/>
                    </a:cubicBezTo>
                    <a:cubicBezTo>
                      <a:pt x="159" y="267"/>
                      <a:pt x="159" y="267"/>
                      <a:pt x="159" y="267"/>
                    </a:cubicBezTo>
                    <a:cubicBezTo>
                      <a:pt x="185" y="490"/>
                      <a:pt x="185" y="490"/>
                      <a:pt x="185" y="490"/>
                    </a:cubicBezTo>
                    <a:cubicBezTo>
                      <a:pt x="186" y="501"/>
                      <a:pt x="197" y="509"/>
                      <a:pt x="209" y="509"/>
                    </a:cubicBezTo>
                    <a:cubicBezTo>
                      <a:pt x="221" y="509"/>
                      <a:pt x="232" y="501"/>
                      <a:pt x="233" y="490"/>
                    </a:cubicBezTo>
                    <a:cubicBezTo>
                      <a:pt x="232" y="490"/>
                      <a:pt x="223" y="110"/>
                      <a:pt x="223" y="110"/>
                    </a:cubicBezTo>
                    <a:cubicBezTo>
                      <a:pt x="281" y="239"/>
                      <a:pt x="281" y="239"/>
                      <a:pt x="281" y="239"/>
                    </a:cubicBezTo>
                    <a:cubicBezTo>
                      <a:pt x="285" y="246"/>
                      <a:pt x="295" y="250"/>
                      <a:pt x="304" y="247"/>
                    </a:cubicBezTo>
                    <a:cubicBezTo>
                      <a:pt x="312" y="244"/>
                      <a:pt x="318" y="235"/>
                      <a:pt x="316" y="227"/>
                    </a:cubicBezTo>
                    <a:cubicBezTo>
                      <a:pt x="316" y="227"/>
                      <a:pt x="262" y="60"/>
                      <a:pt x="252" y="37"/>
                    </a:cubicBezTo>
                    <a:cubicBezTo>
                      <a:pt x="240" y="13"/>
                      <a:pt x="215" y="0"/>
                      <a:pt x="159" y="0"/>
                    </a:cubicBezTo>
                    <a:close/>
                  </a:path>
                </a:pathLst>
              </a:custGeom>
              <a:noFill/>
              <a:ln w="15875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3705423" y="2009164"/>
            <a:ext cx="6096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grpSp>
        <p:nvGrpSpPr>
          <p:cNvPr id="22" name="Group 21"/>
          <p:cNvGrpSpPr/>
          <p:nvPr/>
        </p:nvGrpSpPr>
        <p:grpSpPr>
          <a:xfrm>
            <a:off x="5843926" y="2009164"/>
            <a:ext cx="609600" cy="609600"/>
            <a:chOff x="5821680" y="2051161"/>
            <a:chExt cx="609600" cy="609600"/>
          </a:xfrm>
        </p:grpSpPr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5821680" y="2051161"/>
              <a:ext cx="609600" cy="609600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6000237" y="2181142"/>
              <a:ext cx="257025" cy="348572"/>
              <a:chOff x="5150751" y="1402339"/>
              <a:chExt cx="504790" cy="684585"/>
            </a:xfrm>
          </p:grpSpPr>
          <p:sp>
            <p:nvSpPr>
              <p:cNvPr id="25" name="Freeform 48"/>
              <p:cNvSpPr>
                <a:spLocks/>
              </p:cNvSpPr>
              <p:nvPr/>
            </p:nvSpPr>
            <p:spPr bwMode="auto">
              <a:xfrm>
                <a:off x="5150751" y="1663383"/>
                <a:ext cx="504790" cy="423541"/>
              </a:xfrm>
              <a:custGeom>
                <a:avLst/>
                <a:gdLst>
                  <a:gd name="T0" fmla="*/ 408 w 408"/>
                  <a:gd name="T1" fmla="*/ 298 h 342"/>
                  <a:gd name="T2" fmla="*/ 365 w 408"/>
                  <a:gd name="T3" fmla="*/ 342 h 342"/>
                  <a:gd name="T4" fmla="*/ 44 w 408"/>
                  <a:gd name="T5" fmla="*/ 342 h 342"/>
                  <a:gd name="T6" fmla="*/ 0 w 408"/>
                  <a:gd name="T7" fmla="*/ 298 h 342"/>
                  <a:gd name="T8" fmla="*/ 0 w 408"/>
                  <a:gd name="T9" fmla="*/ 43 h 342"/>
                  <a:gd name="T10" fmla="*/ 44 w 408"/>
                  <a:gd name="T11" fmla="*/ 0 h 342"/>
                  <a:gd name="T12" fmla="*/ 365 w 408"/>
                  <a:gd name="T13" fmla="*/ 0 h 342"/>
                  <a:gd name="T14" fmla="*/ 408 w 408"/>
                  <a:gd name="T15" fmla="*/ 43 h 342"/>
                  <a:gd name="T16" fmla="*/ 408 w 408"/>
                  <a:gd name="T17" fmla="*/ 298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342">
                    <a:moveTo>
                      <a:pt x="408" y="298"/>
                    </a:moveTo>
                    <a:cubicBezTo>
                      <a:pt x="408" y="322"/>
                      <a:pt x="389" y="342"/>
                      <a:pt x="365" y="342"/>
                    </a:cubicBezTo>
                    <a:cubicBezTo>
                      <a:pt x="44" y="342"/>
                      <a:pt x="44" y="342"/>
                      <a:pt x="44" y="342"/>
                    </a:cubicBezTo>
                    <a:cubicBezTo>
                      <a:pt x="20" y="342"/>
                      <a:pt x="0" y="322"/>
                      <a:pt x="0" y="29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9"/>
                      <a:pt x="20" y="0"/>
                      <a:pt x="44" y="0"/>
                    </a:cubicBezTo>
                    <a:cubicBezTo>
                      <a:pt x="365" y="0"/>
                      <a:pt x="365" y="0"/>
                      <a:pt x="365" y="0"/>
                    </a:cubicBezTo>
                    <a:cubicBezTo>
                      <a:pt x="389" y="0"/>
                      <a:pt x="408" y="19"/>
                      <a:pt x="408" y="43"/>
                    </a:cubicBezTo>
                    <a:lnTo>
                      <a:pt x="408" y="298"/>
                    </a:lnTo>
                    <a:close/>
                  </a:path>
                </a:pathLst>
              </a:custGeom>
              <a:noFill/>
              <a:ln w="15875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Freeform 49"/>
              <p:cNvSpPr>
                <a:spLocks/>
              </p:cNvSpPr>
              <p:nvPr/>
            </p:nvSpPr>
            <p:spPr bwMode="auto">
              <a:xfrm>
                <a:off x="5237241" y="1402339"/>
                <a:ext cx="331809" cy="261044"/>
              </a:xfrm>
              <a:custGeom>
                <a:avLst/>
                <a:gdLst>
                  <a:gd name="T0" fmla="*/ 0 w 268"/>
                  <a:gd name="T1" fmla="*/ 211 h 211"/>
                  <a:gd name="T2" fmla="*/ 0 w 268"/>
                  <a:gd name="T3" fmla="*/ 134 h 211"/>
                  <a:gd name="T4" fmla="*/ 134 w 268"/>
                  <a:gd name="T5" fmla="*/ 0 h 211"/>
                  <a:gd name="T6" fmla="*/ 268 w 268"/>
                  <a:gd name="T7" fmla="*/ 134 h 211"/>
                  <a:gd name="T8" fmla="*/ 268 w 268"/>
                  <a:gd name="T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" h="211">
                    <a:moveTo>
                      <a:pt x="0" y="211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0" y="60"/>
                      <a:pt x="60" y="0"/>
                      <a:pt x="134" y="0"/>
                    </a:cubicBezTo>
                    <a:cubicBezTo>
                      <a:pt x="208" y="0"/>
                      <a:pt x="268" y="60"/>
                      <a:pt x="268" y="134"/>
                    </a:cubicBezTo>
                    <a:cubicBezTo>
                      <a:pt x="268" y="211"/>
                      <a:pt x="268" y="211"/>
                      <a:pt x="268" y="211"/>
                    </a:cubicBezTo>
                  </a:path>
                </a:pathLst>
              </a:custGeom>
              <a:noFill/>
              <a:ln w="15875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Oval 50"/>
              <p:cNvSpPr>
                <a:spLocks noChangeArrowheads="1"/>
              </p:cNvSpPr>
              <p:nvPr/>
            </p:nvSpPr>
            <p:spPr bwMode="auto">
              <a:xfrm>
                <a:off x="5377198" y="1815920"/>
                <a:ext cx="52943" cy="52943"/>
              </a:xfrm>
              <a:prstGeom prst="ellipse">
                <a:avLst/>
              </a:prstGeom>
              <a:noFill/>
              <a:ln w="15875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5402883" y="1868863"/>
                <a:ext cx="0" cy="60805"/>
              </a:xfrm>
              <a:prstGeom prst="line">
                <a:avLst/>
              </a:prstGeom>
              <a:noFill/>
              <a:ln w="15875" cap="rnd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7982429" y="2009164"/>
            <a:ext cx="609600" cy="609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4" name="Rectangle 33"/>
          <p:cNvSpPr/>
          <p:nvPr/>
        </p:nvSpPr>
        <p:spPr>
          <a:xfrm>
            <a:off x="3454502" y="2696391"/>
            <a:ext cx="1111443" cy="60080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24921" y="3923054"/>
            <a:ext cx="1111443" cy="60080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64799" y="3923054"/>
            <a:ext cx="1111443" cy="60080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593005" y="2696391"/>
            <a:ext cx="1111443" cy="60080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731507" y="2696391"/>
            <a:ext cx="1111443" cy="60080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6915721" y="4662315"/>
            <a:ext cx="609600" cy="609600"/>
          </a:xfrm>
          <a:prstGeom prst="ellips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2867046" y="3029871"/>
            <a:ext cx="304800" cy="1"/>
          </a:xfrm>
          <a:prstGeom prst="line">
            <a:avLst/>
          </a:prstGeom>
          <a:ln w="12700" cmpd="sng"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112774" y="3029871"/>
            <a:ext cx="304800" cy="1"/>
          </a:xfrm>
          <a:prstGeom prst="line">
            <a:avLst/>
          </a:prstGeom>
          <a:ln w="12700" cmpd="sng">
            <a:solidFill>
              <a:schemeClr val="accent2"/>
            </a:solidFill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7226693" y="5265069"/>
            <a:ext cx="891519" cy="34210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6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3" name="Freeform 52"/>
          <p:cNvSpPr/>
          <p:nvPr/>
        </p:nvSpPr>
        <p:spPr>
          <a:xfrm flipH="1">
            <a:off x="4192275" y="5265069"/>
            <a:ext cx="891519" cy="34210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4" name="Freeform 53"/>
          <p:cNvSpPr/>
          <p:nvPr/>
        </p:nvSpPr>
        <p:spPr>
          <a:xfrm flipV="1">
            <a:off x="6142995" y="1781882"/>
            <a:ext cx="2616852" cy="248964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5"/>
            </a:solidFill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7" name="Rectangle 56"/>
          <p:cNvSpPr/>
          <p:nvPr/>
        </p:nvSpPr>
        <p:spPr>
          <a:xfrm>
            <a:off x="0" y="2618764"/>
            <a:ext cx="26851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Descriptive Analytics</a:t>
            </a:r>
          </a:p>
          <a:p>
            <a:pPr marL="342900" indent="-342900">
              <a:buAutoNum type="arabicPeriod"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Feature plots (bar, histogram, </a:t>
            </a:r>
            <a:r>
              <a:rPr lang="en-US" kern="0" dirty="0" err="1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boxplot</a:t>
            </a: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Outliers</a:t>
            </a:r>
          </a:p>
          <a:p>
            <a:pPr marL="342900" indent="-342900">
              <a:buAutoNum type="arabicPeriod"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Missing Values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773458" y="4388290"/>
            <a:ext cx="23518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Feature Engineering</a:t>
            </a:r>
          </a:p>
          <a:p>
            <a:pPr marL="342900" indent="-342900">
              <a:buAutoNum type="arabicPeriod"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Normalizing Numerical data</a:t>
            </a:r>
          </a:p>
          <a:p>
            <a:pPr marL="342900" indent="-342900">
              <a:buAutoNum type="arabicPeriod"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Factorization</a:t>
            </a:r>
          </a:p>
          <a:p>
            <a:pPr marL="342900" indent="-342900"/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	Categorical data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Outlier removal </a:t>
            </a:r>
          </a:p>
          <a:p>
            <a:pPr marL="342900" indent="-342900">
              <a:buAutoNum type="arabicPeriod" startAt="3"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Imputation</a:t>
            </a:r>
          </a:p>
          <a:p>
            <a:pPr marL="342900" indent="-342900">
              <a:buAutoNum type="arabicPeriod" startAt="3"/>
            </a:pPr>
            <a:endParaRPr lang="en-US" kern="0" dirty="0" smtClean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01564" y="1033421"/>
            <a:ext cx="2649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Modeling Techniques</a:t>
            </a:r>
          </a:p>
          <a:p>
            <a:pPr marL="342900" indent="-342900">
              <a:buAutoNum type="arabicPeriod"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Random Forest</a:t>
            </a:r>
          </a:p>
          <a:p>
            <a:pPr marL="342900" indent="-342900">
              <a:buAutoNum type="arabicPeriod"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Cross validation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562264" y="2557695"/>
            <a:ext cx="26297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Visualization</a:t>
            </a:r>
          </a:p>
          <a:p>
            <a:pPr marL="342900" indent="-342900">
              <a:buAutoNum type="arabicPeriod"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Summarize</a:t>
            </a:r>
          </a:p>
          <a:p>
            <a:pPr marL="342900" indent="-342900">
              <a:buAutoNum type="arabicPeriod"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Training and Testing prediction</a:t>
            </a:r>
          </a:p>
          <a:p>
            <a:pPr marL="342900" indent="-342900">
              <a:buAutoNum type="arabicPeriod"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Plots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207113" y="4806638"/>
            <a:ext cx="2849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Testing / Evaluation</a:t>
            </a:r>
          </a:p>
          <a:p>
            <a:pPr marL="342900" indent="-342900">
              <a:buAutoNum type="arabicPeriod"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Testing performance</a:t>
            </a:r>
          </a:p>
          <a:p>
            <a:pPr marL="342900" indent="-342900">
              <a:buAutoNum type="arabicPeriod"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Confusion Matrix </a:t>
            </a:r>
          </a:p>
        </p:txBody>
      </p:sp>
      <p:sp>
        <p:nvSpPr>
          <p:cNvPr id="56" name="Freeform 42"/>
          <p:cNvSpPr>
            <a:spLocks noEditPoints="1"/>
          </p:cNvSpPr>
          <p:nvPr/>
        </p:nvSpPr>
        <p:spPr bwMode="auto">
          <a:xfrm>
            <a:off x="6977514" y="4742961"/>
            <a:ext cx="480348" cy="471522"/>
          </a:xfrm>
          <a:custGeom>
            <a:avLst/>
            <a:gdLst>
              <a:gd name="T0" fmla="*/ 1078 w 3756"/>
              <a:gd name="T1" fmla="*/ 731 h 3687"/>
              <a:gd name="T2" fmla="*/ 513 w 3756"/>
              <a:gd name="T3" fmla="*/ 1611 h 3687"/>
              <a:gd name="T4" fmla="*/ 748 w 3756"/>
              <a:gd name="T5" fmla="*/ 2627 h 3687"/>
              <a:gd name="T6" fmla="*/ 1645 w 3756"/>
              <a:gd name="T7" fmla="*/ 3183 h 3687"/>
              <a:gd name="T8" fmla="*/ 2678 w 3756"/>
              <a:gd name="T9" fmla="*/ 2952 h 3687"/>
              <a:gd name="T10" fmla="*/ 3243 w 3756"/>
              <a:gd name="T11" fmla="*/ 2072 h 3687"/>
              <a:gd name="T12" fmla="*/ 3008 w 3756"/>
              <a:gd name="T13" fmla="*/ 1056 h 3687"/>
              <a:gd name="T14" fmla="*/ 2113 w 3756"/>
              <a:gd name="T15" fmla="*/ 499 h 3687"/>
              <a:gd name="T16" fmla="*/ 1966 w 3756"/>
              <a:gd name="T17" fmla="*/ 13 h 3687"/>
              <a:gd name="T18" fmla="*/ 2168 w 3756"/>
              <a:gd name="T19" fmla="*/ 178 h 3687"/>
              <a:gd name="T20" fmla="*/ 2426 w 3756"/>
              <a:gd name="T21" fmla="*/ 88 h 3687"/>
              <a:gd name="T22" fmla="*/ 2572 w 3756"/>
              <a:gd name="T23" fmla="*/ 140 h 3687"/>
              <a:gd name="T24" fmla="*/ 2763 w 3756"/>
              <a:gd name="T25" fmla="*/ 463 h 3687"/>
              <a:gd name="T26" fmla="*/ 3144 w 3756"/>
              <a:gd name="T27" fmla="*/ 492 h 3687"/>
              <a:gd name="T28" fmla="*/ 3252 w 3756"/>
              <a:gd name="T29" fmla="*/ 598 h 3687"/>
              <a:gd name="T30" fmla="*/ 3281 w 3756"/>
              <a:gd name="T31" fmla="*/ 868 h 3687"/>
              <a:gd name="T32" fmla="*/ 3529 w 3756"/>
              <a:gd name="T33" fmla="*/ 982 h 3687"/>
              <a:gd name="T34" fmla="*/ 3594 w 3756"/>
              <a:gd name="T35" fmla="*/ 1119 h 3687"/>
              <a:gd name="T36" fmla="*/ 3495 w 3756"/>
              <a:gd name="T37" fmla="*/ 1481 h 3687"/>
              <a:gd name="T38" fmla="*/ 3745 w 3756"/>
              <a:gd name="T39" fmla="*/ 1766 h 3687"/>
              <a:gd name="T40" fmla="*/ 3745 w 3756"/>
              <a:gd name="T41" fmla="*/ 1917 h 3687"/>
              <a:gd name="T42" fmla="*/ 3570 w 3756"/>
              <a:gd name="T43" fmla="*/ 2126 h 3687"/>
              <a:gd name="T44" fmla="*/ 3663 w 3756"/>
              <a:gd name="T45" fmla="*/ 2381 h 3687"/>
              <a:gd name="T46" fmla="*/ 3612 w 3756"/>
              <a:gd name="T47" fmla="*/ 2523 h 3687"/>
              <a:gd name="T48" fmla="*/ 3281 w 3756"/>
              <a:gd name="T49" fmla="*/ 2710 h 3687"/>
              <a:gd name="T50" fmla="*/ 3253 w 3756"/>
              <a:gd name="T51" fmla="*/ 3084 h 3687"/>
              <a:gd name="T52" fmla="*/ 3144 w 3756"/>
              <a:gd name="T53" fmla="*/ 3191 h 3687"/>
              <a:gd name="T54" fmla="*/ 2870 w 3756"/>
              <a:gd name="T55" fmla="*/ 3220 h 3687"/>
              <a:gd name="T56" fmla="*/ 2752 w 3756"/>
              <a:gd name="T57" fmla="*/ 3461 h 3687"/>
              <a:gd name="T58" fmla="*/ 2613 w 3756"/>
              <a:gd name="T59" fmla="*/ 3527 h 3687"/>
              <a:gd name="T60" fmla="*/ 2244 w 3756"/>
              <a:gd name="T61" fmla="*/ 3429 h 3687"/>
              <a:gd name="T62" fmla="*/ 1957 w 3756"/>
              <a:gd name="T63" fmla="*/ 3674 h 3687"/>
              <a:gd name="T64" fmla="*/ 1799 w 3756"/>
              <a:gd name="T65" fmla="*/ 3674 h 3687"/>
              <a:gd name="T66" fmla="*/ 1588 w 3756"/>
              <a:gd name="T67" fmla="*/ 3504 h 3687"/>
              <a:gd name="T68" fmla="*/ 1330 w 3756"/>
              <a:gd name="T69" fmla="*/ 3594 h 3687"/>
              <a:gd name="T70" fmla="*/ 1184 w 3756"/>
              <a:gd name="T71" fmla="*/ 3543 h 3687"/>
              <a:gd name="T72" fmla="*/ 994 w 3756"/>
              <a:gd name="T73" fmla="*/ 3220 h 3687"/>
              <a:gd name="T74" fmla="*/ 612 w 3756"/>
              <a:gd name="T75" fmla="*/ 3191 h 3687"/>
              <a:gd name="T76" fmla="*/ 504 w 3756"/>
              <a:gd name="T77" fmla="*/ 3084 h 3687"/>
              <a:gd name="T78" fmla="*/ 475 w 3756"/>
              <a:gd name="T79" fmla="*/ 2816 h 3687"/>
              <a:gd name="T80" fmla="*/ 228 w 3756"/>
              <a:gd name="T81" fmla="*/ 2702 h 3687"/>
              <a:gd name="T82" fmla="*/ 161 w 3756"/>
              <a:gd name="T83" fmla="*/ 2563 h 3687"/>
              <a:gd name="T84" fmla="*/ 262 w 3756"/>
              <a:gd name="T85" fmla="*/ 2203 h 3687"/>
              <a:gd name="T86" fmla="*/ 13 w 3756"/>
              <a:gd name="T87" fmla="*/ 1919 h 3687"/>
              <a:gd name="T88" fmla="*/ 13 w 3756"/>
              <a:gd name="T89" fmla="*/ 1765 h 3687"/>
              <a:gd name="T90" fmla="*/ 186 w 3756"/>
              <a:gd name="T91" fmla="*/ 1557 h 3687"/>
              <a:gd name="T92" fmla="*/ 93 w 3756"/>
              <a:gd name="T93" fmla="*/ 1301 h 3687"/>
              <a:gd name="T94" fmla="*/ 144 w 3756"/>
              <a:gd name="T95" fmla="*/ 1160 h 3687"/>
              <a:gd name="T96" fmla="*/ 477 w 3756"/>
              <a:gd name="T97" fmla="*/ 972 h 3687"/>
              <a:gd name="T98" fmla="*/ 504 w 3756"/>
              <a:gd name="T99" fmla="*/ 599 h 3687"/>
              <a:gd name="T100" fmla="*/ 613 w 3756"/>
              <a:gd name="T101" fmla="*/ 492 h 3687"/>
              <a:gd name="T102" fmla="*/ 886 w 3756"/>
              <a:gd name="T103" fmla="*/ 463 h 3687"/>
              <a:gd name="T104" fmla="*/ 1004 w 3756"/>
              <a:gd name="T105" fmla="*/ 222 h 3687"/>
              <a:gd name="T106" fmla="*/ 1144 w 3756"/>
              <a:gd name="T107" fmla="*/ 156 h 3687"/>
              <a:gd name="T108" fmla="*/ 1512 w 3756"/>
              <a:gd name="T109" fmla="*/ 254 h 3687"/>
              <a:gd name="T110" fmla="*/ 1790 w 3756"/>
              <a:gd name="T111" fmla="*/ 13 h 3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56" h="3687">
                <a:moveTo>
                  <a:pt x="1878" y="270"/>
                </a:moveTo>
                <a:lnTo>
                  <a:pt x="1582" y="561"/>
                </a:lnTo>
                <a:lnTo>
                  <a:pt x="1189" y="424"/>
                </a:lnTo>
                <a:lnTo>
                  <a:pt x="1078" y="731"/>
                </a:lnTo>
                <a:lnTo>
                  <a:pt x="748" y="731"/>
                </a:lnTo>
                <a:lnTo>
                  <a:pt x="748" y="1140"/>
                </a:lnTo>
                <a:lnTo>
                  <a:pt x="370" y="1317"/>
                </a:lnTo>
                <a:lnTo>
                  <a:pt x="513" y="1611"/>
                </a:lnTo>
                <a:lnTo>
                  <a:pt x="280" y="1840"/>
                </a:lnTo>
                <a:lnTo>
                  <a:pt x="575" y="2132"/>
                </a:lnTo>
                <a:lnTo>
                  <a:pt x="435" y="2518"/>
                </a:lnTo>
                <a:lnTo>
                  <a:pt x="748" y="2627"/>
                </a:lnTo>
                <a:lnTo>
                  <a:pt x="748" y="2952"/>
                </a:lnTo>
                <a:lnTo>
                  <a:pt x="1165" y="2952"/>
                </a:lnTo>
                <a:lnTo>
                  <a:pt x="1346" y="3323"/>
                </a:lnTo>
                <a:lnTo>
                  <a:pt x="1645" y="3183"/>
                </a:lnTo>
                <a:lnTo>
                  <a:pt x="1878" y="3413"/>
                </a:lnTo>
                <a:lnTo>
                  <a:pt x="2174" y="3122"/>
                </a:lnTo>
                <a:lnTo>
                  <a:pt x="2568" y="3259"/>
                </a:lnTo>
                <a:lnTo>
                  <a:pt x="2678" y="2952"/>
                </a:lnTo>
                <a:lnTo>
                  <a:pt x="3008" y="2952"/>
                </a:lnTo>
                <a:lnTo>
                  <a:pt x="3008" y="2542"/>
                </a:lnTo>
                <a:lnTo>
                  <a:pt x="3386" y="2365"/>
                </a:lnTo>
                <a:lnTo>
                  <a:pt x="3243" y="2072"/>
                </a:lnTo>
                <a:lnTo>
                  <a:pt x="3478" y="1841"/>
                </a:lnTo>
                <a:lnTo>
                  <a:pt x="3183" y="1552"/>
                </a:lnTo>
                <a:lnTo>
                  <a:pt x="3322" y="1163"/>
                </a:lnTo>
                <a:lnTo>
                  <a:pt x="3008" y="1056"/>
                </a:lnTo>
                <a:lnTo>
                  <a:pt x="3008" y="731"/>
                </a:lnTo>
                <a:lnTo>
                  <a:pt x="2592" y="731"/>
                </a:lnTo>
                <a:lnTo>
                  <a:pt x="2410" y="358"/>
                </a:lnTo>
                <a:lnTo>
                  <a:pt x="2113" y="499"/>
                </a:lnTo>
                <a:lnTo>
                  <a:pt x="1878" y="270"/>
                </a:lnTo>
                <a:close/>
                <a:moveTo>
                  <a:pt x="1897" y="0"/>
                </a:moveTo>
                <a:lnTo>
                  <a:pt x="1931" y="3"/>
                </a:lnTo>
                <a:lnTo>
                  <a:pt x="1966" y="13"/>
                </a:lnTo>
                <a:lnTo>
                  <a:pt x="1998" y="27"/>
                </a:lnTo>
                <a:lnTo>
                  <a:pt x="2030" y="45"/>
                </a:lnTo>
                <a:lnTo>
                  <a:pt x="2057" y="69"/>
                </a:lnTo>
                <a:lnTo>
                  <a:pt x="2168" y="178"/>
                </a:lnTo>
                <a:lnTo>
                  <a:pt x="2311" y="112"/>
                </a:lnTo>
                <a:lnTo>
                  <a:pt x="2347" y="97"/>
                </a:lnTo>
                <a:lnTo>
                  <a:pt x="2386" y="90"/>
                </a:lnTo>
                <a:lnTo>
                  <a:pt x="2426" y="88"/>
                </a:lnTo>
                <a:lnTo>
                  <a:pt x="2465" y="93"/>
                </a:lnTo>
                <a:lnTo>
                  <a:pt x="2503" y="103"/>
                </a:lnTo>
                <a:lnTo>
                  <a:pt x="2539" y="119"/>
                </a:lnTo>
                <a:lnTo>
                  <a:pt x="2572" y="140"/>
                </a:lnTo>
                <a:lnTo>
                  <a:pt x="2602" y="165"/>
                </a:lnTo>
                <a:lnTo>
                  <a:pt x="2627" y="194"/>
                </a:lnTo>
                <a:lnTo>
                  <a:pt x="2648" y="229"/>
                </a:lnTo>
                <a:lnTo>
                  <a:pt x="2763" y="463"/>
                </a:lnTo>
                <a:lnTo>
                  <a:pt x="3027" y="463"/>
                </a:lnTo>
                <a:lnTo>
                  <a:pt x="3069" y="467"/>
                </a:lnTo>
                <a:lnTo>
                  <a:pt x="3108" y="477"/>
                </a:lnTo>
                <a:lnTo>
                  <a:pt x="3144" y="492"/>
                </a:lnTo>
                <a:lnTo>
                  <a:pt x="3177" y="511"/>
                </a:lnTo>
                <a:lnTo>
                  <a:pt x="3207" y="536"/>
                </a:lnTo>
                <a:lnTo>
                  <a:pt x="3232" y="566"/>
                </a:lnTo>
                <a:lnTo>
                  <a:pt x="3252" y="598"/>
                </a:lnTo>
                <a:lnTo>
                  <a:pt x="3268" y="633"/>
                </a:lnTo>
                <a:lnTo>
                  <a:pt x="3277" y="672"/>
                </a:lnTo>
                <a:lnTo>
                  <a:pt x="3281" y="712"/>
                </a:lnTo>
                <a:lnTo>
                  <a:pt x="3281" y="868"/>
                </a:lnTo>
                <a:lnTo>
                  <a:pt x="3429" y="918"/>
                </a:lnTo>
                <a:lnTo>
                  <a:pt x="3466" y="934"/>
                </a:lnTo>
                <a:lnTo>
                  <a:pt x="3499" y="956"/>
                </a:lnTo>
                <a:lnTo>
                  <a:pt x="3529" y="982"/>
                </a:lnTo>
                <a:lnTo>
                  <a:pt x="3553" y="1013"/>
                </a:lnTo>
                <a:lnTo>
                  <a:pt x="3572" y="1046"/>
                </a:lnTo>
                <a:lnTo>
                  <a:pt x="3587" y="1082"/>
                </a:lnTo>
                <a:lnTo>
                  <a:pt x="3594" y="1119"/>
                </a:lnTo>
                <a:lnTo>
                  <a:pt x="3597" y="1157"/>
                </a:lnTo>
                <a:lnTo>
                  <a:pt x="3593" y="1197"/>
                </a:lnTo>
                <a:lnTo>
                  <a:pt x="3583" y="1236"/>
                </a:lnTo>
                <a:lnTo>
                  <a:pt x="3495" y="1481"/>
                </a:lnTo>
                <a:lnTo>
                  <a:pt x="3682" y="1666"/>
                </a:lnTo>
                <a:lnTo>
                  <a:pt x="3708" y="1696"/>
                </a:lnTo>
                <a:lnTo>
                  <a:pt x="3730" y="1730"/>
                </a:lnTo>
                <a:lnTo>
                  <a:pt x="3745" y="1766"/>
                </a:lnTo>
                <a:lnTo>
                  <a:pt x="3754" y="1803"/>
                </a:lnTo>
                <a:lnTo>
                  <a:pt x="3756" y="1841"/>
                </a:lnTo>
                <a:lnTo>
                  <a:pt x="3754" y="1880"/>
                </a:lnTo>
                <a:lnTo>
                  <a:pt x="3745" y="1917"/>
                </a:lnTo>
                <a:lnTo>
                  <a:pt x="3730" y="1952"/>
                </a:lnTo>
                <a:lnTo>
                  <a:pt x="3708" y="1987"/>
                </a:lnTo>
                <a:lnTo>
                  <a:pt x="3682" y="2018"/>
                </a:lnTo>
                <a:lnTo>
                  <a:pt x="3570" y="2126"/>
                </a:lnTo>
                <a:lnTo>
                  <a:pt x="3638" y="2265"/>
                </a:lnTo>
                <a:lnTo>
                  <a:pt x="3653" y="2304"/>
                </a:lnTo>
                <a:lnTo>
                  <a:pt x="3662" y="2342"/>
                </a:lnTo>
                <a:lnTo>
                  <a:pt x="3663" y="2381"/>
                </a:lnTo>
                <a:lnTo>
                  <a:pt x="3660" y="2420"/>
                </a:lnTo>
                <a:lnTo>
                  <a:pt x="3649" y="2457"/>
                </a:lnTo>
                <a:lnTo>
                  <a:pt x="3633" y="2491"/>
                </a:lnTo>
                <a:lnTo>
                  <a:pt x="3612" y="2523"/>
                </a:lnTo>
                <a:lnTo>
                  <a:pt x="3587" y="2553"/>
                </a:lnTo>
                <a:lnTo>
                  <a:pt x="3555" y="2577"/>
                </a:lnTo>
                <a:lnTo>
                  <a:pt x="3520" y="2598"/>
                </a:lnTo>
                <a:lnTo>
                  <a:pt x="3281" y="2710"/>
                </a:lnTo>
                <a:lnTo>
                  <a:pt x="3281" y="2971"/>
                </a:lnTo>
                <a:lnTo>
                  <a:pt x="3278" y="3010"/>
                </a:lnTo>
                <a:lnTo>
                  <a:pt x="3268" y="3048"/>
                </a:lnTo>
                <a:lnTo>
                  <a:pt x="3253" y="3084"/>
                </a:lnTo>
                <a:lnTo>
                  <a:pt x="3232" y="3117"/>
                </a:lnTo>
                <a:lnTo>
                  <a:pt x="3207" y="3146"/>
                </a:lnTo>
                <a:lnTo>
                  <a:pt x="3178" y="3172"/>
                </a:lnTo>
                <a:lnTo>
                  <a:pt x="3144" y="3191"/>
                </a:lnTo>
                <a:lnTo>
                  <a:pt x="3108" y="3206"/>
                </a:lnTo>
                <a:lnTo>
                  <a:pt x="3069" y="3216"/>
                </a:lnTo>
                <a:lnTo>
                  <a:pt x="3027" y="3220"/>
                </a:lnTo>
                <a:lnTo>
                  <a:pt x="2870" y="3220"/>
                </a:lnTo>
                <a:lnTo>
                  <a:pt x="2818" y="3365"/>
                </a:lnTo>
                <a:lnTo>
                  <a:pt x="2801" y="3401"/>
                </a:lnTo>
                <a:lnTo>
                  <a:pt x="2780" y="3433"/>
                </a:lnTo>
                <a:lnTo>
                  <a:pt x="2752" y="3461"/>
                </a:lnTo>
                <a:lnTo>
                  <a:pt x="2722" y="3485"/>
                </a:lnTo>
                <a:lnTo>
                  <a:pt x="2688" y="3504"/>
                </a:lnTo>
                <a:lnTo>
                  <a:pt x="2652" y="3518"/>
                </a:lnTo>
                <a:lnTo>
                  <a:pt x="2613" y="3527"/>
                </a:lnTo>
                <a:lnTo>
                  <a:pt x="2574" y="3530"/>
                </a:lnTo>
                <a:lnTo>
                  <a:pt x="2534" y="3527"/>
                </a:lnTo>
                <a:lnTo>
                  <a:pt x="2495" y="3517"/>
                </a:lnTo>
                <a:lnTo>
                  <a:pt x="2244" y="3429"/>
                </a:lnTo>
                <a:lnTo>
                  <a:pt x="2057" y="3614"/>
                </a:lnTo>
                <a:lnTo>
                  <a:pt x="2026" y="3640"/>
                </a:lnTo>
                <a:lnTo>
                  <a:pt x="1993" y="3660"/>
                </a:lnTo>
                <a:lnTo>
                  <a:pt x="1957" y="3674"/>
                </a:lnTo>
                <a:lnTo>
                  <a:pt x="1918" y="3684"/>
                </a:lnTo>
                <a:lnTo>
                  <a:pt x="1878" y="3687"/>
                </a:lnTo>
                <a:lnTo>
                  <a:pt x="1838" y="3684"/>
                </a:lnTo>
                <a:lnTo>
                  <a:pt x="1799" y="3674"/>
                </a:lnTo>
                <a:lnTo>
                  <a:pt x="1763" y="3660"/>
                </a:lnTo>
                <a:lnTo>
                  <a:pt x="1730" y="3640"/>
                </a:lnTo>
                <a:lnTo>
                  <a:pt x="1699" y="3614"/>
                </a:lnTo>
                <a:lnTo>
                  <a:pt x="1588" y="3504"/>
                </a:lnTo>
                <a:lnTo>
                  <a:pt x="1445" y="3572"/>
                </a:lnTo>
                <a:lnTo>
                  <a:pt x="1409" y="3586"/>
                </a:lnTo>
                <a:lnTo>
                  <a:pt x="1370" y="3593"/>
                </a:lnTo>
                <a:lnTo>
                  <a:pt x="1330" y="3594"/>
                </a:lnTo>
                <a:lnTo>
                  <a:pt x="1291" y="3589"/>
                </a:lnTo>
                <a:lnTo>
                  <a:pt x="1253" y="3580"/>
                </a:lnTo>
                <a:lnTo>
                  <a:pt x="1217" y="3564"/>
                </a:lnTo>
                <a:lnTo>
                  <a:pt x="1184" y="3543"/>
                </a:lnTo>
                <a:lnTo>
                  <a:pt x="1154" y="3518"/>
                </a:lnTo>
                <a:lnTo>
                  <a:pt x="1129" y="3488"/>
                </a:lnTo>
                <a:lnTo>
                  <a:pt x="1109" y="3454"/>
                </a:lnTo>
                <a:lnTo>
                  <a:pt x="994" y="3220"/>
                </a:lnTo>
                <a:lnTo>
                  <a:pt x="729" y="3220"/>
                </a:lnTo>
                <a:lnTo>
                  <a:pt x="687" y="3216"/>
                </a:lnTo>
                <a:lnTo>
                  <a:pt x="649" y="3206"/>
                </a:lnTo>
                <a:lnTo>
                  <a:pt x="612" y="3191"/>
                </a:lnTo>
                <a:lnTo>
                  <a:pt x="580" y="3172"/>
                </a:lnTo>
                <a:lnTo>
                  <a:pt x="549" y="3146"/>
                </a:lnTo>
                <a:lnTo>
                  <a:pt x="524" y="3117"/>
                </a:lnTo>
                <a:lnTo>
                  <a:pt x="504" y="3084"/>
                </a:lnTo>
                <a:lnTo>
                  <a:pt x="488" y="3048"/>
                </a:lnTo>
                <a:lnTo>
                  <a:pt x="479" y="3010"/>
                </a:lnTo>
                <a:lnTo>
                  <a:pt x="475" y="2971"/>
                </a:lnTo>
                <a:lnTo>
                  <a:pt x="475" y="2816"/>
                </a:lnTo>
                <a:lnTo>
                  <a:pt x="327" y="2765"/>
                </a:lnTo>
                <a:lnTo>
                  <a:pt x="291" y="2749"/>
                </a:lnTo>
                <a:lnTo>
                  <a:pt x="258" y="2728"/>
                </a:lnTo>
                <a:lnTo>
                  <a:pt x="228" y="2702"/>
                </a:lnTo>
                <a:lnTo>
                  <a:pt x="203" y="2672"/>
                </a:lnTo>
                <a:lnTo>
                  <a:pt x="183" y="2638"/>
                </a:lnTo>
                <a:lnTo>
                  <a:pt x="169" y="2601"/>
                </a:lnTo>
                <a:lnTo>
                  <a:pt x="161" y="2563"/>
                </a:lnTo>
                <a:lnTo>
                  <a:pt x="159" y="2524"/>
                </a:lnTo>
                <a:lnTo>
                  <a:pt x="163" y="2486"/>
                </a:lnTo>
                <a:lnTo>
                  <a:pt x="173" y="2448"/>
                </a:lnTo>
                <a:lnTo>
                  <a:pt x="262" y="2203"/>
                </a:lnTo>
                <a:lnTo>
                  <a:pt x="74" y="2018"/>
                </a:lnTo>
                <a:lnTo>
                  <a:pt x="49" y="1988"/>
                </a:lnTo>
                <a:lnTo>
                  <a:pt x="28" y="1955"/>
                </a:lnTo>
                <a:lnTo>
                  <a:pt x="13" y="1919"/>
                </a:lnTo>
                <a:lnTo>
                  <a:pt x="4" y="1881"/>
                </a:lnTo>
                <a:lnTo>
                  <a:pt x="0" y="1841"/>
                </a:lnTo>
                <a:lnTo>
                  <a:pt x="3" y="1802"/>
                </a:lnTo>
                <a:lnTo>
                  <a:pt x="13" y="1765"/>
                </a:lnTo>
                <a:lnTo>
                  <a:pt x="28" y="1729"/>
                </a:lnTo>
                <a:lnTo>
                  <a:pt x="48" y="1696"/>
                </a:lnTo>
                <a:lnTo>
                  <a:pt x="74" y="1666"/>
                </a:lnTo>
                <a:lnTo>
                  <a:pt x="186" y="1557"/>
                </a:lnTo>
                <a:lnTo>
                  <a:pt x="118" y="1417"/>
                </a:lnTo>
                <a:lnTo>
                  <a:pt x="103" y="1379"/>
                </a:lnTo>
                <a:lnTo>
                  <a:pt x="94" y="1341"/>
                </a:lnTo>
                <a:lnTo>
                  <a:pt x="93" y="1301"/>
                </a:lnTo>
                <a:lnTo>
                  <a:pt x="97" y="1263"/>
                </a:lnTo>
                <a:lnTo>
                  <a:pt x="107" y="1226"/>
                </a:lnTo>
                <a:lnTo>
                  <a:pt x="123" y="1192"/>
                </a:lnTo>
                <a:lnTo>
                  <a:pt x="144" y="1160"/>
                </a:lnTo>
                <a:lnTo>
                  <a:pt x="169" y="1130"/>
                </a:lnTo>
                <a:lnTo>
                  <a:pt x="201" y="1105"/>
                </a:lnTo>
                <a:lnTo>
                  <a:pt x="236" y="1086"/>
                </a:lnTo>
                <a:lnTo>
                  <a:pt x="477" y="972"/>
                </a:lnTo>
                <a:lnTo>
                  <a:pt x="477" y="712"/>
                </a:lnTo>
                <a:lnTo>
                  <a:pt x="480" y="673"/>
                </a:lnTo>
                <a:lnTo>
                  <a:pt x="489" y="635"/>
                </a:lnTo>
                <a:lnTo>
                  <a:pt x="504" y="599"/>
                </a:lnTo>
                <a:lnTo>
                  <a:pt x="526" y="566"/>
                </a:lnTo>
                <a:lnTo>
                  <a:pt x="551" y="537"/>
                </a:lnTo>
                <a:lnTo>
                  <a:pt x="580" y="511"/>
                </a:lnTo>
                <a:lnTo>
                  <a:pt x="613" y="492"/>
                </a:lnTo>
                <a:lnTo>
                  <a:pt x="650" y="477"/>
                </a:lnTo>
                <a:lnTo>
                  <a:pt x="687" y="467"/>
                </a:lnTo>
                <a:lnTo>
                  <a:pt x="729" y="463"/>
                </a:lnTo>
                <a:lnTo>
                  <a:pt x="886" y="463"/>
                </a:lnTo>
                <a:lnTo>
                  <a:pt x="938" y="318"/>
                </a:lnTo>
                <a:lnTo>
                  <a:pt x="955" y="282"/>
                </a:lnTo>
                <a:lnTo>
                  <a:pt x="977" y="250"/>
                </a:lnTo>
                <a:lnTo>
                  <a:pt x="1004" y="222"/>
                </a:lnTo>
                <a:lnTo>
                  <a:pt x="1035" y="197"/>
                </a:lnTo>
                <a:lnTo>
                  <a:pt x="1069" y="178"/>
                </a:lnTo>
                <a:lnTo>
                  <a:pt x="1105" y="164"/>
                </a:lnTo>
                <a:lnTo>
                  <a:pt x="1144" y="156"/>
                </a:lnTo>
                <a:lnTo>
                  <a:pt x="1183" y="153"/>
                </a:lnTo>
                <a:lnTo>
                  <a:pt x="1223" y="156"/>
                </a:lnTo>
                <a:lnTo>
                  <a:pt x="1262" y="167"/>
                </a:lnTo>
                <a:lnTo>
                  <a:pt x="1512" y="254"/>
                </a:lnTo>
                <a:lnTo>
                  <a:pt x="1699" y="69"/>
                </a:lnTo>
                <a:lnTo>
                  <a:pt x="1728" y="45"/>
                </a:lnTo>
                <a:lnTo>
                  <a:pt x="1758" y="27"/>
                </a:lnTo>
                <a:lnTo>
                  <a:pt x="1790" y="13"/>
                </a:lnTo>
                <a:lnTo>
                  <a:pt x="1825" y="3"/>
                </a:lnTo>
                <a:lnTo>
                  <a:pt x="1860" y="0"/>
                </a:lnTo>
                <a:lnTo>
                  <a:pt x="189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3"/>
          <p:cNvSpPr>
            <a:spLocks noEditPoints="1"/>
          </p:cNvSpPr>
          <p:nvPr/>
        </p:nvSpPr>
        <p:spPr bwMode="auto">
          <a:xfrm>
            <a:off x="7236488" y="4952827"/>
            <a:ext cx="104740" cy="115867"/>
          </a:xfrm>
          <a:custGeom>
            <a:avLst/>
            <a:gdLst>
              <a:gd name="T0" fmla="*/ 386 w 820"/>
              <a:gd name="T1" fmla="*/ 190 h 904"/>
              <a:gd name="T2" fmla="*/ 340 w 820"/>
              <a:gd name="T3" fmla="*/ 212 h 904"/>
              <a:gd name="T4" fmla="*/ 305 w 820"/>
              <a:gd name="T5" fmla="*/ 251 h 904"/>
              <a:gd name="T6" fmla="*/ 281 w 820"/>
              <a:gd name="T7" fmla="*/ 307 h 904"/>
              <a:gd name="T8" fmla="*/ 266 w 820"/>
              <a:gd name="T9" fmla="*/ 375 h 904"/>
              <a:gd name="T10" fmla="*/ 262 w 820"/>
              <a:gd name="T11" fmla="*/ 452 h 904"/>
              <a:gd name="T12" fmla="*/ 267 w 820"/>
              <a:gd name="T13" fmla="*/ 539 h 904"/>
              <a:gd name="T14" fmla="*/ 285 w 820"/>
              <a:gd name="T15" fmla="*/ 611 h 904"/>
              <a:gd name="T16" fmla="*/ 316 w 820"/>
              <a:gd name="T17" fmla="*/ 668 h 904"/>
              <a:gd name="T18" fmla="*/ 359 w 820"/>
              <a:gd name="T19" fmla="*/ 704 h 904"/>
              <a:gd name="T20" fmla="*/ 414 w 820"/>
              <a:gd name="T21" fmla="*/ 717 h 904"/>
              <a:gd name="T22" fmla="*/ 467 w 820"/>
              <a:gd name="T23" fmla="*/ 705 h 904"/>
              <a:gd name="T24" fmla="*/ 508 w 820"/>
              <a:gd name="T25" fmla="*/ 672 h 904"/>
              <a:gd name="T26" fmla="*/ 537 w 820"/>
              <a:gd name="T27" fmla="*/ 616 h 904"/>
              <a:gd name="T28" fmla="*/ 554 w 820"/>
              <a:gd name="T29" fmla="*/ 542 h 904"/>
              <a:gd name="T30" fmla="*/ 561 w 820"/>
              <a:gd name="T31" fmla="*/ 452 h 904"/>
              <a:gd name="T32" fmla="*/ 557 w 820"/>
              <a:gd name="T33" fmla="*/ 375 h 904"/>
              <a:gd name="T34" fmla="*/ 543 w 820"/>
              <a:gd name="T35" fmla="*/ 307 h 904"/>
              <a:gd name="T36" fmla="*/ 520 w 820"/>
              <a:gd name="T37" fmla="*/ 251 h 904"/>
              <a:gd name="T38" fmla="*/ 487 w 820"/>
              <a:gd name="T39" fmla="*/ 211 h 904"/>
              <a:gd name="T40" fmla="*/ 441 w 820"/>
              <a:gd name="T41" fmla="*/ 190 h 904"/>
              <a:gd name="T42" fmla="*/ 418 w 820"/>
              <a:gd name="T43" fmla="*/ 0 h 904"/>
              <a:gd name="T44" fmla="*/ 522 w 820"/>
              <a:gd name="T45" fmla="*/ 11 h 904"/>
              <a:gd name="T46" fmla="*/ 611 w 820"/>
              <a:gd name="T47" fmla="*/ 42 h 904"/>
              <a:gd name="T48" fmla="*/ 685 w 820"/>
              <a:gd name="T49" fmla="*/ 92 h 904"/>
              <a:gd name="T50" fmla="*/ 743 w 820"/>
              <a:gd name="T51" fmla="*/ 159 h 904"/>
              <a:gd name="T52" fmla="*/ 785 w 820"/>
              <a:gd name="T53" fmla="*/ 240 h 904"/>
              <a:gd name="T54" fmla="*/ 812 w 820"/>
              <a:gd name="T55" fmla="*/ 333 h 904"/>
              <a:gd name="T56" fmla="*/ 820 w 820"/>
              <a:gd name="T57" fmla="*/ 436 h 904"/>
              <a:gd name="T58" fmla="*/ 810 w 820"/>
              <a:gd name="T59" fmla="*/ 551 h 904"/>
              <a:gd name="T60" fmla="*/ 781 w 820"/>
              <a:gd name="T61" fmla="*/ 650 h 904"/>
              <a:gd name="T62" fmla="*/ 738 w 820"/>
              <a:gd name="T63" fmla="*/ 733 h 904"/>
              <a:gd name="T64" fmla="*/ 679 w 820"/>
              <a:gd name="T65" fmla="*/ 800 h 904"/>
              <a:gd name="T66" fmla="*/ 610 w 820"/>
              <a:gd name="T67" fmla="*/ 851 h 904"/>
              <a:gd name="T68" fmla="*/ 533 w 820"/>
              <a:gd name="T69" fmla="*/ 884 h 904"/>
              <a:gd name="T70" fmla="*/ 449 w 820"/>
              <a:gd name="T71" fmla="*/ 901 h 904"/>
              <a:gd name="T72" fmla="*/ 359 w 820"/>
              <a:gd name="T73" fmla="*/ 901 h 904"/>
              <a:gd name="T74" fmla="*/ 270 w 820"/>
              <a:gd name="T75" fmla="*/ 881 h 904"/>
              <a:gd name="T76" fmla="*/ 188 w 820"/>
              <a:gd name="T77" fmla="*/ 842 h 904"/>
              <a:gd name="T78" fmla="*/ 119 w 820"/>
              <a:gd name="T79" fmla="*/ 785 h 904"/>
              <a:gd name="T80" fmla="*/ 64 w 820"/>
              <a:gd name="T81" fmla="*/ 712 h 904"/>
              <a:gd name="T82" fmla="*/ 24 w 820"/>
              <a:gd name="T83" fmla="*/ 622 h 904"/>
              <a:gd name="T84" fmla="*/ 2 w 820"/>
              <a:gd name="T85" fmla="*/ 518 h 904"/>
              <a:gd name="T86" fmla="*/ 2 w 820"/>
              <a:gd name="T87" fmla="*/ 406 h 904"/>
              <a:gd name="T88" fmla="*/ 21 w 820"/>
              <a:gd name="T89" fmla="*/ 302 h 904"/>
              <a:gd name="T90" fmla="*/ 59 w 820"/>
              <a:gd name="T91" fmla="*/ 211 h 904"/>
              <a:gd name="T92" fmla="*/ 113 w 820"/>
              <a:gd name="T93" fmla="*/ 132 h 904"/>
              <a:gd name="T94" fmla="*/ 183 w 820"/>
              <a:gd name="T95" fmla="*/ 69 h 904"/>
              <a:gd name="T96" fmla="*/ 267 w 820"/>
              <a:gd name="T97" fmla="*/ 26 h 904"/>
              <a:gd name="T98" fmla="*/ 365 w 820"/>
              <a:gd name="T99" fmla="*/ 2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20" h="904">
                <a:moveTo>
                  <a:pt x="414" y="187"/>
                </a:moveTo>
                <a:lnTo>
                  <a:pt x="386" y="190"/>
                </a:lnTo>
                <a:lnTo>
                  <a:pt x="362" y="198"/>
                </a:lnTo>
                <a:lnTo>
                  <a:pt x="340" y="212"/>
                </a:lnTo>
                <a:lnTo>
                  <a:pt x="321" y="229"/>
                </a:lnTo>
                <a:lnTo>
                  <a:pt x="305" y="251"/>
                </a:lnTo>
                <a:lnTo>
                  <a:pt x="292" y="277"/>
                </a:lnTo>
                <a:lnTo>
                  <a:pt x="281" y="307"/>
                </a:lnTo>
                <a:lnTo>
                  <a:pt x="272" y="340"/>
                </a:lnTo>
                <a:lnTo>
                  <a:pt x="266" y="375"/>
                </a:lnTo>
                <a:lnTo>
                  <a:pt x="263" y="413"/>
                </a:lnTo>
                <a:lnTo>
                  <a:pt x="262" y="452"/>
                </a:lnTo>
                <a:lnTo>
                  <a:pt x="262" y="497"/>
                </a:lnTo>
                <a:lnTo>
                  <a:pt x="267" y="539"/>
                </a:lnTo>
                <a:lnTo>
                  <a:pt x="275" y="577"/>
                </a:lnTo>
                <a:lnTo>
                  <a:pt x="285" y="611"/>
                </a:lnTo>
                <a:lnTo>
                  <a:pt x="298" y="642"/>
                </a:lnTo>
                <a:lnTo>
                  <a:pt x="316" y="668"/>
                </a:lnTo>
                <a:lnTo>
                  <a:pt x="336" y="689"/>
                </a:lnTo>
                <a:lnTo>
                  <a:pt x="359" y="704"/>
                </a:lnTo>
                <a:lnTo>
                  <a:pt x="385" y="714"/>
                </a:lnTo>
                <a:lnTo>
                  <a:pt x="414" y="717"/>
                </a:lnTo>
                <a:lnTo>
                  <a:pt x="441" y="714"/>
                </a:lnTo>
                <a:lnTo>
                  <a:pt x="467" y="705"/>
                </a:lnTo>
                <a:lnTo>
                  <a:pt x="489" y="690"/>
                </a:lnTo>
                <a:lnTo>
                  <a:pt x="508" y="672"/>
                </a:lnTo>
                <a:lnTo>
                  <a:pt x="524" y="646"/>
                </a:lnTo>
                <a:lnTo>
                  <a:pt x="537" y="616"/>
                </a:lnTo>
                <a:lnTo>
                  <a:pt x="547" y="582"/>
                </a:lnTo>
                <a:lnTo>
                  <a:pt x="554" y="542"/>
                </a:lnTo>
                <a:lnTo>
                  <a:pt x="559" y="499"/>
                </a:lnTo>
                <a:lnTo>
                  <a:pt x="561" y="452"/>
                </a:lnTo>
                <a:lnTo>
                  <a:pt x="559" y="412"/>
                </a:lnTo>
                <a:lnTo>
                  <a:pt x="557" y="375"/>
                </a:lnTo>
                <a:lnTo>
                  <a:pt x="551" y="339"/>
                </a:lnTo>
                <a:lnTo>
                  <a:pt x="543" y="307"/>
                </a:lnTo>
                <a:lnTo>
                  <a:pt x="533" y="277"/>
                </a:lnTo>
                <a:lnTo>
                  <a:pt x="520" y="251"/>
                </a:lnTo>
                <a:lnTo>
                  <a:pt x="505" y="229"/>
                </a:lnTo>
                <a:lnTo>
                  <a:pt x="487" y="211"/>
                </a:lnTo>
                <a:lnTo>
                  <a:pt x="467" y="198"/>
                </a:lnTo>
                <a:lnTo>
                  <a:pt x="441" y="190"/>
                </a:lnTo>
                <a:lnTo>
                  <a:pt x="414" y="187"/>
                </a:lnTo>
                <a:close/>
                <a:moveTo>
                  <a:pt x="418" y="0"/>
                </a:moveTo>
                <a:lnTo>
                  <a:pt x="472" y="2"/>
                </a:lnTo>
                <a:lnTo>
                  <a:pt x="522" y="11"/>
                </a:lnTo>
                <a:lnTo>
                  <a:pt x="568" y="23"/>
                </a:lnTo>
                <a:lnTo>
                  <a:pt x="611" y="42"/>
                </a:lnTo>
                <a:lnTo>
                  <a:pt x="650" y="65"/>
                </a:lnTo>
                <a:lnTo>
                  <a:pt x="685" y="92"/>
                </a:lnTo>
                <a:lnTo>
                  <a:pt x="716" y="123"/>
                </a:lnTo>
                <a:lnTo>
                  <a:pt x="743" y="159"/>
                </a:lnTo>
                <a:lnTo>
                  <a:pt x="766" y="197"/>
                </a:lnTo>
                <a:lnTo>
                  <a:pt x="785" y="240"/>
                </a:lnTo>
                <a:lnTo>
                  <a:pt x="800" y="285"/>
                </a:lnTo>
                <a:lnTo>
                  <a:pt x="812" y="333"/>
                </a:lnTo>
                <a:lnTo>
                  <a:pt x="818" y="383"/>
                </a:lnTo>
                <a:lnTo>
                  <a:pt x="820" y="436"/>
                </a:lnTo>
                <a:lnTo>
                  <a:pt x="818" y="495"/>
                </a:lnTo>
                <a:lnTo>
                  <a:pt x="810" y="551"/>
                </a:lnTo>
                <a:lnTo>
                  <a:pt x="798" y="603"/>
                </a:lnTo>
                <a:lnTo>
                  <a:pt x="781" y="650"/>
                </a:lnTo>
                <a:lnTo>
                  <a:pt x="761" y="694"/>
                </a:lnTo>
                <a:lnTo>
                  <a:pt x="738" y="733"/>
                </a:lnTo>
                <a:lnTo>
                  <a:pt x="710" y="769"/>
                </a:lnTo>
                <a:lnTo>
                  <a:pt x="679" y="800"/>
                </a:lnTo>
                <a:lnTo>
                  <a:pt x="646" y="827"/>
                </a:lnTo>
                <a:lnTo>
                  <a:pt x="610" y="851"/>
                </a:lnTo>
                <a:lnTo>
                  <a:pt x="572" y="869"/>
                </a:lnTo>
                <a:lnTo>
                  <a:pt x="533" y="884"/>
                </a:lnTo>
                <a:lnTo>
                  <a:pt x="492" y="895"/>
                </a:lnTo>
                <a:lnTo>
                  <a:pt x="449" y="901"/>
                </a:lnTo>
                <a:lnTo>
                  <a:pt x="406" y="904"/>
                </a:lnTo>
                <a:lnTo>
                  <a:pt x="359" y="901"/>
                </a:lnTo>
                <a:lnTo>
                  <a:pt x="313" y="894"/>
                </a:lnTo>
                <a:lnTo>
                  <a:pt x="270" y="881"/>
                </a:lnTo>
                <a:lnTo>
                  <a:pt x="227" y="864"/>
                </a:lnTo>
                <a:lnTo>
                  <a:pt x="188" y="842"/>
                </a:lnTo>
                <a:lnTo>
                  <a:pt x="153" y="816"/>
                </a:lnTo>
                <a:lnTo>
                  <a:pt x="119" y="785"/>
                </a:lnTo>
                <a:lnTo>
                  <a:pt x="90" y="751"/>
                </a:lnTo>
                <a:lnTo>
                  <a:pt x="64" y="712"/>
                </a:lnTo>
                <a:lnTo>
                  <a:pt x="41" y="669"/>
                </a:lnTo>
                <a:lnTo>
                  <a:pt x="24" y="622"/>
                </a:lnTo>
                <a:lnTo>
                  <a:pt x="11" y="572"/>
                </a:lnTo>
                <a:lnTo>
                  <a:pt x="2" y="518"/>
                </a:lnTo>
                <a:lnTo>
                  <a:pt x="0" y="460"/>
                </a:lnTo>
                <a:lnTo>
                  <a:pt x="2" y="406"/>
                </a:lnTo>
                <a:lnTo>
                  <a:pt x="10" y="352"/>
                </a:lnTo>
                <a:lnTo>
                  <a:pt x="21" y="302"/>
                </a:lnTo>
                <a:lnTo>
                  <a:pt x="37" y="255"/>
                </a:lnTo>
                <a:lnTo>
                  <a:pt x="59" y="211"/>
                </a:lnTo>
                <a:lnTo>
                  <a:pt x="84" y="169"/>
                </a:lnTo>
                <a:lnTo>
                  <a:pt x="113" y="132"/>
                </a:lnTo>
                <a:lnTo>
                  <a:pt x="147" y="99"/>
                </a:lnTo>
                <a:lnTo>
                  <a:pt x="183" y="69"/>
                </a:lnTo>
                <a:lnTo>
                  <a:pt x="223" y="46"/>
                </a:lnTo>
                <a:lnTo>
                  <a:pt x="267" y="26"/>
                </a:lnTo>
                <a:lnTo>
                  <a:pt x="315" y="11"/>
                </a:lnTo>
                <a:lnTo>
                  <a:pt x="365" y="2"/>
                </a:lnTo>
                <a:lnTo>
                  <a:pt x="41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44"/>
          <p:cNvSpPr>
            <a:spLocks/>
          </p:cNvSpPr>
          <p:nvPr/>
        </p:nvSpPr>
        <p:spPr bwMode="auto">
          <a:xfrm>
            <a:off x="7153232" y="4874941"/>
            <a:ext cx="133899" cy="194134"/>
          </a:xfrm>
          <a:custGeom>
            <a:avLst/>
            <a:gdLst>
              <a:gd name="T0" fmla="*/ 858 w 1046"/>
              <a:gd name="T1" fmla="*/ 0 h 1518"/>
              <a:gd name="T2" fmla="*/ 1046 w 1046"/>
              <a:gd name="T3" fmla="*/ 0 h 1518"/>
              <a:gd name="T4" fmla="*/ 185 w 1046"/>
              <a:gd name="T5" fmla="*/ 1518 h 1518"/>
              <a:gd name="T6" fmla="*/ 0 w 1046"/>
              <a:gd name="T7" fmla="*/ 1518 h 1518"/>
              <a:gd name="T8" fmla="*/ 858 w 1046"/>
              <a:gd name="T9" fmla="*/ 0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6" h="1518">
                <a:moveTo>
                  <a:pt x="858" y="0"/>
                </a:moveTo>
                <a:lnTo>
                  <a:pt x="1046" y="0"/>
                </a:lnTo>
                <a:lnTo>
                  <a:pt x="185" y="1518"/>
                </a:lnTo>
                <a:lnTo>
                  <a:pt x="0" y="1518"/>
                </a:lnTo>
                <a:lnTo>
                  <a:pt x="85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45"/>
          <p:cNvSpPr>
            <a:spLocks noEditPoints="1"/>
          </p:cNvSpPr>
          <p:nvPr/>
        </p:nvSpPr>
        <p:spPr bwMode="auto">
          <a:xfrm>
            <a:off x="7098752" y="4874943"/>
            <a:ext cx="105124" cy="115483"/>
          </a:xfrm>
          <a:custGeom>
            <a:avLst/>
            <a:gdLst>
              <a:gd name="T0" fmla="*/ 385 w 822"/>
              <a:gd name="T1" fmla="*/ 190 h 903"/>
              <a:gd name="T2" fmla="*/ 340 w 822"/>
              <a:gd name="T3" fmla="*/ 212 h 903"/>
              <a:gd name="T4" fmla="*/ 305 w 822"/>
              <a:gd name="T5" fmla="*/ 251 h 903"/>
              <a:gd name="T6" fmla="*/ 280 w 822"/>
              <a:gd name="T7" fmla="*/ 307 h 903"/>
              <a:gd name="T8" fmla="*/ 265 w 822"/>
              <a:gd name="T9" fmla="*/ 374 h 903"/>
              <a:gd name="T10" fmla="*/ 261 w 822"/>
              <a:gd name="T11" fmla="*/ 452 h 903"/>
              <a:gd name="T12" fmla="*/ 267 w 822"/>
              <a:gd name="T13" fmla="*/ 538 h 903"/>
              <a:gd name="T14" fmla="*/ 285 w 822"/>
              <a:gd name="T15" fmla="*/ 611 h 903"/>
              <a:gd name="T16" fmla="*/ 316 w 822"/>
              <a:gd name="T17" fmla="*/ 667 h 903"/>
              <a:gd name="T18" fmla="*/ 360 w 822"/>
              <a:gd name="T19" fmla="*/ 702 h 903"/>
              <a:gd name="T20" fmla="*/ 414 w 822"/>
              <a:gd name="T21" fmla="*/ 716 h 903"/>
              <a:gd name="T22" fmla="*/ 468 w 822"/>
              <a:gd name="T23" fmla="*/ 704 h 903"/>
              <a:gd name="T24" fmla="*/ 510 w 822"/>
              <a:gd name="T25" fmla="*/ 670 h 903"/>
              <a:gd name="T26" fmla="*/ 538 w 822"/>
              <a:gd name="T27" fmla="*/ 616 h 903"/>
              <a:gd name="T28" fmla="*/ 557 w 822"/>
              <a:gd name="T29" fmla="*/ 542 h 903"/>
              <a:gd name="T30" fmla="*/ 562 w 822"/>
              <a:gd name="T31" fmla="*/ 452 h 903"/>
              <a:gd name="T32" fmla="*/ 558 w 822"/>
              <a:gd name="T33" fmla="*/ 374 h 903"/>
              <a:gd name="T34" fmla="*/ 545 w 822"/>
              <a:gd name="T35" fmla="*/ 307 h 903"/>
              <a:gd name="T36" fmla="*/ 521 w 822"/>
              <a:gd name="T37" fmla="*/ 251 h 903"/>
              <a:gd name="T38" fmla="*/ 487 w 822"/>
              <a:gd name="T39" fmla="*/ 211 h 903"/>
              <a:gd name="T40" fmla="*/ 441 w 822"/>
              <a:gd name="T41" fmla="*/ 190 h 903"/>
              <a:gd name="T42" fmla="*/ 419 w 822"/>
              <a:gd name="T43" fmla="*/ 0 h 903"/>
              <a:gd name="T44" fmla="*/ 522 w 822"/>
              <a:gd name="T45" fmla="*/ 11 h 903"/>
              <a:gd name="T46" fmla="*/ 611 w 822"/>
              <a:gd name="T47" fmla="*/ 42 h 903"/>
              <a:gd name="T48" fmla="*/ 686 w 822"/>
              <a:gd name="T49" fmla="*/ 92 h 903"/>
              <a:gd name="T50" fmla="*/ 744 w 822"/>
              <a:gd name="T51" fmla="*/ 159 h 903"/>
              <a:gd name="T52" fmla="*/ 787 w 822"/>
              <a:gd name="T53" fmla="*/ 240 h 903"/>
              <a:gd name="T54" fmla="*/ 813 w 822"/>
              <a:gd name="T55" fmla="*/ 333 h 903"/>
              <a:gd name="T56" fmla="*/ 822 w 822"/>
              <a:gd name="T57" fmla="*/ 436 h 903"/>
              <a:gd name="T58" fmla="*/ 812 w 822"/>
              <a:gd name="T59" fmla="*/ 551 h 903"/>
              <a:gd name="T60" fmla="*/ 783 w 822"/>
              <a:gd name="T61" fmla="*/ 649 h 903"/>
              <a:gd name="T62" fmla="*/ 739 w 822"/>
              <a:gd name="T63" fmla="*/ 733 h 903"/>
              <a:gd name="T64" fmla="*/ 680 w 822"/>
              <a:gd name="T65" fmla="*/ 800 h 903"/>
              <a:gd name="T66" fmla="*/ 611 w 822"/>
              <a:gd name="T67" fmla="*/ 850 h 903"/>
              <a:gd name="T68" fmla="*/ 533 w 822"/>
              <a:gd name="T69" fmla="*/ 884 h 903"/>
              <a:gd name="T70" fmla="*/ 451 w 822"/>
              <a:gd name="T71" fmla="*/ 901 h 903"/>
              <a:gd name="T72" fmla="*/ 360 w 822"/>
              <a:gd name="T73" fmla="*/ 901 h 903"/>
              <a:gd name="T74" fmla="*/ 270 w 822"/>
              <a:gd name="T75" fmla="*/ 880 h 903"/>
              <a:gd name="T76" fmla="*/ 188 w 822"/>
              <a:gd name="T77" fmla="*/ 842 h 903"/>
              <a:gd name="T78" fmla="*/ 119 w 822"/>
              <a:gd name="T79" fmla="*/ 785 h 903"/>
              <a:gd name="T80" fmla="*/ 64 w 822"/>
              <a:gd name="T81" fmla="*/ 711 h 903"/>
              <a:gd name="T82" fmla="*/ 24 w 822"/>
              <a:gd name="T83" fmla="*/ 622 h 903"/>
              <a:gd name="T84" fmla="*/ 4 w 822"/>
              <a:gd name="T85" fmla="*/ 517 h 903"/>
              <a:gd name="T86" fmla="*/ 3 w 822"/>
              <a:gd name="T87" fmla="*/ 405 h 903"/>
              <a:gd name="T88" fmla="*/ 23 w 822"/>
              <a:gd name="T89" fmla="*/ 302 h 903"/>
              <a:gd name="T90" fmla="*/ 60 w 822"/>
              <a:gd name="T91" fmla="*/ 211 h 903"/>
              <a:gd name="T92" fmla="*/ 114 w 822"/>
              <a:gd name="T93" fmla="*/ 132 h 903"/>
              <a:gd name="T94" fmla="*/ 185 w 822"/>
              <a:gd name="T95" fmla="*/ 69 h 903"/>
              <a:gd name="T96" fmla="*/ 269 w 822"/>
              <a:gd name="T97" fmla="*/ 26 h 903"/>
              <a:gd name="T98" fmla="*/ 365 w 822"/>
              <a:gd name="T99" fmla="*/ 2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22" h="903">
                <a:moveTo>
                  <a:pt x="413" y="187"/>
                </a:moveTo>
                <a:lnTo>
                  <a:pt x="385" y="190"/>
                </a:lnTo>
                <a:lnTo>
                  <a:pt x="361" y="198"/>
                </a:lnTo>
                <a:lnTo>
                  <a:pt x="340" y="212"/>
                </a:lnTo>
                <a:lnTo>
                  <a:pt x="321" y="229"/>
                </a:lnTo>
                <a:lnTo>
                  <a:pt x="305" y="251"/>
                </a:lnTo>
                <a:lnTo>
                  <a:pt x="291" y="277"/>
                </a:lnTo>
                <a:lnTo>
                  <a:pt x="280" y="307"/>
                </a:lnTo>
                <a:lnTo>
                  <a:pt x="271" y="340"/>
                </a:lnTo>
                <a:lnTo>
                  <a:pt x="265" y="374"/>
                </a:lnTo>
                <a:lnTo>
                  <a:pt x="261" y="413"/>
                </a:lnTo>
                <a:lnTo>
                  <a:pt x="261" y="452"/>
                </a:lnTo>
                <a:lnTo>
                  <a:pt x="262" y="497"/>
                </a:lnTo>
                <a:lnTo>
                  <a:pt x="267" y="538"/>
                </a:lnTo>
                <a:lnTo>
                  <a:pt x="275" y="577"/>
                </a:lnTo>
                <a:lnTo>
                  <a:pt x="285" y="611"/>
                </a:lnTo>
                <a:lnTo>
                  <a:pt x="300" y="641"/>
                </a:lnTo>
                <a:lnTo>
                  <a:pt x="316" y="667"/>
                </a:lnTo>
                <a:lnTo>
                  <a:pt x="336" y="688"/>
                </a:lnTo>
                <a:lnTo>
                  <a:pt x="360" y="702"/>
                </a:lnTo>
                <a:lnTo>
                  <a:pt x="385" y="712"/>
                </a:lnTo>
                <a:lnTo>
                  <a:pt x="414" y="716"/>
                </a:lnTo>
                <a:lnTo>
                  <a:pt x="443" y="712"/>
                </a:lnTo>
                <a:lnTo>
                  <a:pt x="468" y="704"/>
                </a:lnTo>
                <a:lnTo>
                  <a:pt x="491" y="690"/>
                </a:lnTo>
                <a:lnTo>
                  <a:pt x="510" y="670"/>
                </a:lnTo>
                <a:lnTo>
                  <a:pt x="526" y="646"/>
                </a:lnTo>
                <a:lnTo>
                  <a:pt x="538" y="616"/>
                </a:lnTo>
                <a:lnTo>
                  <a:pt x="550" y="582"/>
                </a:lnTo>
                <a:lnTo>
                  <a:pt x="557" y="542"/>
                </a:lnTo>
                <a:lnTo>
                  <a:pt x="561" y="499"/>
                </a:lnTo>
                <a:lnTo>
                  <a:pt x="562" y="452"/>
                </a:lnTo>
                <a:lnTo>
                  <a:pt x="561" y="411"/>
                </a:lnTo>
                <a:lnTo>
                  <a:pt x="558" y="374"/>
                </a:lnTo>
                <a:lnTo>
                  <a:pt x="552" y="339"/>
                </a:lnTo>
                <a:lnTo>
                  <a:pt x="545" y="307"/>
                </a:lnTo>
                <a:lnTo>
                  <a:pt x="535" y="277"/>
                </a:lnTo>
                <a:lnTo>
                  <a:pt x="521" y="251"/>
                </a:lnTo>
                <a:lnTo>
                  <a:pt x="506" y="229"/>
                </a:lnTo>
                <a:lnTo>
                  <a:pt x="487" y="211"/>
                </a:lnTo>
                <a:lnTo>
                  <a:pt x="464" y="198"/>
                </a:lnTo>
                <a:lnTo>
                  <a:pt x="441" y="190"/>
                </a:lnTo>
                <a:lnTo>
                  <a:pt x="413" y="187"/>
                </a:lnTo>
                <a:close/>
                <a:moveTo>
                  <a:pt x="419" y="0"/>
                </a:moveTo>
                <a:lnTo>
                  <a:pt x="472" y="2"/>
                </a:lnTo>
                <a:lnTo>
                  <a:pt x="522" y="11"/>
                </a:lnTo>
                <a:lnTo>
                  <a:pt x="568" y="23"/>
                </a:lnTo>
                <a:lnTo>
                  <a:pt x="611" y="42"/>
                </a:lnTo>
                <a:lnTo>
                  <a:pt x="650" y="65"/>
                </a:lnTo>
                <a:lnTo>
                  <a:pt x="686" y="92"/>
                </a:lnTo>
                <a:lnTo>
                  <a:pt x="718" y="123"/>
                </a:lnTo>
                <a:lnTo>
                  <a:pt x="744" y="159"/>
                </a:lnTo>
                <a:lnTo>
                  <a:pt x="768" y="197"/>
                </a:lnTo>
                <a:lnTo>
                  <a:pt x="787" y="240"/>
                </a:lnTo>
                <a:lnTo>
                  <a:pt x="802" y="284"/>
                </a:lnTo>
                <a:lnTo>
                  <a:pt x="813" y="333"/>
                </a:lnTo>
                <a:lnTo>
                  <a:pt x="819" y="383"/>
                </a:lnTo>
                <a:lnTo>
                  <a:pt x="822" y="436"/>
                </a:lnTo>
                <a:lnTo>
                  <a:pt x="819" y="495"/>
                </a:lnTo>
                <a:lnTo>
                  <a:pt x="812" y="551"/>
                </a:lnTo>
                <a:lnTo>
                  <a:pt x="799" y="603"/>
                </a:lnTo>
                <a:lnTo>
                  <a:pt x="783" y="649"/>
                </a:lnTo>
                <a:lnTo>
                  <a:pt x="763" y="694"/>
                </a:lnTo>
                <a:lnTo>
                  <a:pt x="739" y="733"/>
                </a:lnTo>
                <a:lnTo>
                  <a:pt x="712" y="769"/>
                </a:lnTo>
                <a:lnTo>
                  <a:pt x="680" y="800"/>
                </a:lnTo>
                <a:lnTo>
                  <a:pt x="648" y="827"/>
                </a:lnTo>
                <a:lnTo>
                  <a:pt x="611" y="850"/>
                </a:lnTo>
                <a:lnTo>
                  <a:pt x="574" y="869"/>
                </a:lnTo>
                <a:lnTo>
                  <a:pt x="533" y="884"/>
                </a:lnTo>
                <a:lnTo>
                  <a:pt x="493" y="895"/>
                </a:lnTo>
                <a:lnTo>
                  <a:pt x="451" y="901"/>
                </a:lnTo>
                <a:lnTo>
                  <a:pt x="408" y="903"/>
                </a:lnTo>
                <a:lnTo>
                  <a:pt x="360" y="901"/>
                </a:lnTo>
                <a:lnTo>
                  <a:pt x="314" y="893"/>
                </a:lnTo>
                <a:lnTo>
                  <a:pt x="270" y="880"/>
                </a:lnTo>
                <a:lnTo>
                  <a:pt x="229" y="864"/>
                </a:lnTo>
                <a:lnTo>
                  <a:pt x="188" y="842"/>
                </a:lnTo>
                <a:lnTo>
                  <a:pt x="152" y="816"/>
                </a:lnTo>
                <a:lnTo>
                  <a:pt x="119" y="785"/>
                </a:lnTo>
                <a:lnTo>
                  <a:pt x="89" y="750"/>
                </a:lnTo>
                <a:lnTo>
                  <a:pt x="64" y="711"/>
                </a:lnTo>
                <a:lnTo>
                  <a:pt x="42" y="668"/>
                </a:lnTo>
                <a:lnTo>
                  <a:pt x="24" y="622"/>
                </a:lnTo>
                <a:lnTo>
                  <a:pt x="11" y="572"/>
                </a:lnTo>
                <a:lnTo>
                  <a:pt x="4" y="517"/>
                </a:lnTo>
                <a:lnTo>
                  <a:pt x="0" y="460"/>
                </a:lnTo>
                <a:lnTo>
                  <a:pt x="3" y="405"/>
                </a:lnTo>
                <a:lnTo>
                  <a:pt x="10" y="352"/>
                </a:lnTo>
                <a:lnTo>
                  <a:pt x="23" y="302"/>
                </a:lnTo>
                <a:lnTo>
                  <a:pt x="39" y="255"/>
                </a:lnTo>
                <a:lnTo>
                  <a:pt x="60" y="211"/>
                </a:lnTo>
                <a:lnTo>
                  <a:pt x="85" y="169"/>
                </a:lnTo>
                <a:lnTo>
                  <a:pt x="114" y="132"/>
                </a:lnTo>
                <a:lnTo>
                  <a:pt x="147" y="98"/>
                </a:lnTo>
                <a:lnTo>
                  <a:pt x="185" y="69"/>
                </a:lnTo>
                <a:lnTo>
                  <a:pt x="225" y="45"/>
                </a:lnTo>
                <a:lnTo>
                  <a:pt x="269" y="26"/>
                </a:lnTo>
                <a:lnTo>
                  <a:pt x="315" y="11"/>
                </a:lnTo>
                <a:lnTo>
                  <a:pt x="365" y="2"/>
                </a:lnTo>
                <a:lnTo>
                  <a:pt x="41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Oval 43"/>
          <p:cNvSpPr>
            <a:spLocks noChangeArrowheads="1"/>
          </p:cNvSpPr>
          <p:nvPr/>
        </p:nvSpPr>
        <p:spPr bwMode="auto">
          <a:xfrm>
            <a:off x="8110625" y="2258672"/>
            <a:ext cx="96176" cy="95951"/>
          </a:xfrm>
          <a:prstGeom prst="ellipse">
            <a:avLst/>
          </a:prstGeom>
          <a:noFill/>
          <a:ln w="1587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3" name="Oval 44"/>
          <p:cNvSpPr>
            <a:spLocks noChangeArrowheads="1"/>
          </p:cNvSpPr>
          <p:nvPr/>
        </p:nvSpPr>
        <p:spPr bwMode="auto">
          <a:xfrm>
            <a:off x="8316040" y="2363631"/>
            <a:ext cx="95724" cy="96176"/>
          </a:xfrm>
          <a:prstGeom prst="ellipse">
            <a:avLst/>
          </a:prstGeom>
          <a:noFill/>
          <a:ln w="1587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4" name="Oval 45"/>
          <p:cNvSpPr>
            <a:spLocks noChangeArrowheads="1"/>
          </p:cNvSpPr>
          <p:nvPr/>
        </p:nvSpPr>
        <p:spPr bwMode="auto">
          <a:xfrm>
            <a:off x="8316040" y="2153487"/>
            <a:ext cx="95724" cy="96176"/>
          </a:xfrm>
          <a:prstGeom prst="ellipse">
            <a:avLst/>
          </a:prstGeom>
          <a:noFill/>
          <a:ln w="1587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5" name="Line 46"/>
          <p:cNvSpPr>
            <a:spLocks noChangeShapeType="1"/>
          </p:cNvSpPr>
          <p:nvPr/>
        </p:nvSpPr>
        <p:spPr bwMode="auto">
          <a:xfrm>
            <a:off x="8201620" y="2328495"/>
            <a:ext cx="119600" cy="61039"/>
          </a:xfrm>
          <a:prstGeom prst="line">
            <a:avLst/>
          </a:prstGeom>
          <a:noFill/>
          <a:ln w="1587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6" name="Line 47"/>
          <p:cNvSpPr>
            <a:spLocks noChangeShapeType="1"/>
          </p:cNvSpPr>
          <p:nvPr/>
        </p:nvSpPr>
        <p:spPr bwMode="auto">
          <a:xfrm flipH="1">
            <a:off x="8201620" y="2223760"/>
            <a:ext cx="119600" cy="61039"/>
          </a:xfrm>
          <a:prstGeom prst="line">
            <a:avLst/>
          </a:prstGeom>
          <a:noFill/>
          <a:ln w="1587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7" name="Freeform 6"/>
          <p:cNvSpPr>
            <a:spLocks/>
          </p:cNvSpPr>
          <p:nvPr/>
        </p:nvSpPr>
        <p:spPr bwMode="auto">
          <a:xfrm>
            <a:off x="3847737" y="2325263"/>
            <a:ext cx="161619" cy="185596"/>
          </a:xfrm>
          <a:custGeom>
            <a:avLst/>
            <a:gdLst>
              <a:gd name="T0" fmla="*/ 176 w 1456"/>
              <a:gd name="T1" fmla="*/ 0 h 1671"/>
              <a:gd name="T2" fmla="*/ 1394 w 1456"/>
              <a:gd name="T3" fmla="*/ 0 h 1671"/>
              <a:gd name="T4" fmla="*/ 1413 w 1456"/>
              <a:gd name="T5" fmla="*/ 1 h 1671"/>
              <a:gd name="T6" fmla="*/ 1426 w 1456"/>
              <a:gd name="T7" fmla="*/ 7 h 1671"/>
              <a:gd name="T8" fmla="*/ 1438 w 1456"/>
              <a:gd name="T9" fmla="*/ 15 h 1671"/>
              <a:gd name="T10" fmla="*/ 1445 w 1456"/>
              <a:gd name="T11" fmla="*/ 24 h 1671"/>
              <a:gd name="T12" fmla="*/ 1450 w 1456"/>
              <a:gd name="T13" fmla="*/ 34 h 1671"/>
              <a:gd name="T14" fmla="*/ 1454 w 1456"/>
              <a:gd name="T15" fmla="*/ 43 h 1671"/>
              <a:gd name="T16" fmla="*/ 1455 w 1456"/>
              <a:gd name="T17" fmla="*/ 51 h 1671"/>
              <a:gd name="T18" fmla="*/ 1456 w 1456"/>
              <a:gd name="T19" fmla="*/ 57 h 1671"/>
              <a:gd name="T20" fmla="*/ 1456 w 1456"/>
              <a:gd name="T21" fmla="*/ 59 h 1671"/>
              <a:gd name="T22" fmla="*/ 1456 w 1456"/>
              <a:gd name="T23" fmla="*/ 1626 h 1671"/>
              <a:gd name="T24" fmla="*/ 1456 w 1456"/>
              <a:gd name="T25" fmla="*/ 1629 h 1671"/>
              <a:gd name="T26" fmla="*/ 1455 w 1456"/>
              <a:gd name="T27" fmla="*/ 1633 h 1671"/>
              <a:gd name="T28" fmla="*/ 1454 w 1456"/>
              <a:gd name="T29" fmla="*/ 1640 h 1671"/>
              <a:gd name="T30" fmla="*/ 1450 w 1456"/>
              <a:gd name="T31" fmla="*/ 1649 h 1671"/>
              <a:gd name="T32" fmla="*/ 1446 w 1456"/>
              <a:gd name="T33" fmla="*/ 1657 h 1671"/>
              <a:gd name="T34" fmla="*/ 1438 w 1456"/>
              <a:gd name="T35" fmla="*/ 1664 h 1671"/>
              <a:gd name="T36" fmla="*/ 1427 w 1456"/>
              <a:gd name="T37" fmla="*/ 1669 h 1671"/>
              <a:gd name="T38" fmla="*/ 1415 w 1456"/>
              <a:gd name="T39" fmla="*/ 1671 h 1671"/>
              <a:gd name="T40" fmla="*/ 176 w 1456"/>
              <a:gd name="T41" fmla="*/ 1671 h 1671"/>
              <a:gd name="T42" fmla="*/ 140 w 1456"/>
              <a:gd name="T43" fmla="*/ 1668 h 1671"/>
              <a:gd name="T44" fmla="*/ 107 w 1456"/>
              <a:gd name="T45" fmla="*/ 1657 h 1671"/>
              <a:gd name="T46" fmla="*/ 77 w 1456"/>
              <a:gd name="T47" fmla="*/ 1641 h 1671"/>
              <a:gd name="T48" fmla="*/ 51 w 1456"/>
              <a:gd name="T49" fmla="*/ 1619 h 1671"/>
              <a:gd name="T50" fmla="*/ 31 w 1456"/>
              <a:gd name="T51" fmla="*/ 1593 h 1671"/>
              <a:gd name="T52" fmla="*/ 13 w 1456"/>
              <a:gd name="T53" fmla="*/ 1563 h 1671"/>
              <a:gd name="T54" fmla="*/ 3 w 1456"/>
              <a:gd name="T55" fmla="*/ 1530 h 1671"/>
              <a:gd name="T56" fmla="*/ 0 w 1456"/>
              <a:gd name="T57" fmla="*/ 1495 h 1671"/>
              <a:gd name="T58" fmla="*/ 0 w 1456"/>
              <a:gd name="T59" fmla="*/ 175 h 1671"/>
              <a:gd name="T60" fmla="*/ 3 w 1456"/>
              <a:gd name="T61" fmla="*/ 139 h 1671"/>
              <a:gd name="T62" fmla="*/ 13 w 1456"/>
              <a:gd name="T63" fmla="*/ 106 h 1671"/>
              <a:gd name="T64" fmla="*/ 31 w 1456"/>
              <a:gd name="T65" fmla="*/ 76 h 1671"/>
              <a:gd name="T66" fmla="*/ 51 w 1456"/>
              <a:gd name="T67" fmla="*/ 51 h 1671"/>
              <a:gd name="T68" fmla="*/ 77 w 1456"/>
              <a:gd name="T69" fmla="*/ 30 h 1671"/>
              <a:gd name="T70" fmla="*/ 107 w 1456"/>
              <a:gd name="T71" fmla="*/ 13 h 1671"/>
              <a:gd name="T72" fmla="*/ 140 w 1456"/>
              <a:gd name="T73" fmla="*/ 3 h 1671"/>
              <a:gd name="T74" fmla="*/ 176 w 1456"/>
              <a:gd name="T75" fmla="*/ 0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6" h="1671">
                <a:moveTo>
                  <a:pt x="176" y="0"/>
                </a:moveTo>
                <a:lnTo>
                  <a:pt x="1394" y="0"/>
                </a:lnTo>
                <a:lnTo>
                  <a:pt x="1413" y="1"/>
                </a:lnTo>
                <a:lnTo>
                  <a:pt x="1426" y="7"/>
                </a:lnTo>
                <a:lnTo>
                  <a:pt x="1438" y="15"/>
                </a:lnTo>
                <a:lnTo>
                  <a:pt x="1445" y="24"/>
                </a:lnTo>
                <a:lnTo>
                  <a:pt x="1450" y="34"/>
                </a:lnTo>
                <a:lnTo>
                  <a:pt x="1454" y="43"/>
                </a:lnTo>
                <a:lnTo>
                  <a:pt x="1455" y="51"/>
                </a:lnTo>
                <a:lnTo>
                  <a:pt x="1456" y="57"/>
                </a:lnTo>
                <a:lnTo>
                  <a:pt x="1456" y="59"/>
                </a:lnTo>
                <a:lnTo>
                  <a:pt x="1456" y="1626"/>
                </a:lnTo>
                <a:lnTo>
                  <a:pt x="1456" y="1629"/>
                </a:lnTo>
                <a:lnTo>
                  <a:pt x="1455" y="1633"/>
                </a:lnTo>
                <a:lnTo>
                  <a:pt x="1454" y="1640"/>
                </a:lnTo>
                <a:lnTo>
                  <a:pt x="1450" y="1649"/>
                </a:lnTo>
                <a:lnTo>
                  <a:pt x="1446" y="1657"/>
                </a:lnTo>
                <a:lnTo>
                  <a:pt x="1438" y="1664"/>
                </a:lnTo>
                <a:lnTo>
                  <a:pt x="1427" y="1669"/>
                </a:lnTo>
                <a:lnTo>
                  <a:pt x="1415" y="1671"/>
                </a:lnTo>
                <a:lnTo>
                  <a:pt x="176" y="1671"/>
                </a:lnTo>
                <a:lnTo>
                  <a:pt x="140" y="1668"/>
                </a:lnTo>
                <a:lnTo>
                  <a:pt x="107" y="1657"/>
                </a:lnTo>
                <a:lnTo>
                  <a:pt x="77" y="1641"/>
                </a:lnTo>
                <a:lnTo>
                  <a:pt x="51" y="1619"/>
                </a:lnTo>
                <a:lnTo>
                  <a:pt x="31" y="1593"/>
                </a:lnTo>
                <a:lnTo>
                  <a:pt x="13" y="1563"/>
                </a:lnTo>
                <a:lnTo>
                  <a:pt x="3" y="1530"/>
                </a:lnTo>
                <a:lnTo>
                  <a:pt x="0" y="1495"/>
                </a:lnTo>
                <a:lnTo>
                  <a:pt x="0" y="175"/>
                </a:lnTo>
                <a:lnTo>
                  <a:pt x="3" y="139"/>
                </a:lnTo>
                <a:lnTo>
                  <a:pt x="13" y="106"/>
                </a:lnTo>
                <a:lnTo>
                  <a:pt x="31" y="76"/>
                </a:lnTo>
                <a:lnTo>
                  <a:pt x="51" y="51"/>
                </a:lnTo>
                <a:lnTo>
                  <a:pt x="77" y="30"/>
                </a:lnTo>
                <a:lnTo>
                  <a:pt x="107" y="13"/>
                </a:lnTo>
                <a:lnTo>
                  <a:pt x="140" y="3"/>
                </a:lnTo>
                <a:lnTo>
                  <a:pt x="17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"/>
          <p:cNvSpPr>
            <a:spLocks/>
          </p:cNvSpPr>
          <p:nvPr/>
        </p:nvSpPr>
        <p:spPr bwMode="auto">
          <a:xfrm>
            <a:off x="4042213" y="2325263"/>
            <a:ext cx="161619" cy="185596"/>
          </a:xfrm>
          <a:custGeom>
            <a:avLst/>
            <a:gdLst>
              <a:gd name="T0" fmla="*/ 63 w 1455"/>
              <a:gd name="T1" fmla="*/ 0 h 1671"/>
              <a:gd name="T2" fmla="*/ 1280 w 1455"/>
              <a:gd name="T3" fmla="*/ 0 h 1671"/>
              <a:gd name="T4" fmla="*/ 1316 w 1455"/>
              <a:gd name="T5" fmla="*/ 3 h 1671"/>
              <a:gd name="T6" fmla="*/ 1348 w 1455"/>
              <a:gd name="T7" fmla="*/ 13 h 1671"/>
              <a:gd name="T8" fmla="*/ 1377 w 1455"/>
              <a:gd name="T9" fmla="*/ 30 h 1671"/>
              <a:gd name="T10" fmla="*/ 1404 w 1455"/>
              <a:gd name="T11" fmla="*/ 51 h 1671"/>
              <a:gd name="T12" fmla="*/ 1425 w 1455"/>
              <a:gd name="T13" fmla="*/ 76 h 1671"/>
              <a:gd name="T14" fmla="*/ 1441 w 1455"/>
              <a:gd name="T15" fmla="*/ 106 h 1671"/>
              <a:gd name="T16" fmla="*/ 1452 w 1455"/>
              <a:gd name="T17" fmla="*/ 139 h 1671"/>
              <a:gd name="T18" fmla="*/ 1455 w 1455"/>
              <a:gd name="T19" fmla="*/ 175 h 1671"/>
              <a:gd name="T20" fmla="*/ 1455 w 1455"/>
              <a:gd name="T21" fmla="*/ 1495 h 1671"/>
              <a:gd name="T22" fmla="*/ 1452 w 1455"/>
              <a:gd name="T23" fmla="*/ 1530 h 1671"/>
              <a:gd name="T24" fmla="*/ 1441 w 1455"/>
              <a:gd name="T25" fmla="*/ 1563 h 1671"/>
              <a:gd name="T26" fmla="*/ 1425 w 1455"/>
              <a:gd name="T27" fmla="*/ 1593 h 1671"/>
              <a:gd name="T28" fmla="*/ 1404 w 1455"/>
              <a:gd name="T29" fmla="*/ 1619 h 1671"/>
              <a:gd name="T30" fmla="*/ 1377 w 1455"/>
              <a:gd name="T31" fmla="*/ 1641 h 1671"/>
              <a:gd name="T32" fmla="*/ 1348 w 1455"/>
              <a:gd name="T33" fmla="*/ 1657 h 1671"/>
              <a:gd name="T34" fmla="*/ 1316 w 1455"/>
              <a:gd name="T35" fmla="*/ 1668 h 1671"/>
              <a:gd name="T36" fmla="*/ 1280 w 1455"/>
              <a:gd name="T37" fmla="*/ 1671 h 1671"/>
              <a:gd name="T38" fmla="*/ 43 w 1455"/>
              <a:gd name="T39" fmla="*/ 1671 h 1671"/>
              <a:gd name="T40" fmla="*/ 30 w 1455"/>
              <a:gd name="T41" fmla="*/ 1669 h 1671"/>
              <a:gd name="T42" fmla="*/ 18 w 1455"/>
              <a:gd name="T43" fmla="*/ 1664 h 1671"/>
              <a:gd name="T44" fmla="*/ 10 w 1455"/>
              <a:gd name="T45" fmla="*/ 1657 h 1671"/>
              <a:gd name="T46" fmla="*/ 6 w 1455"/>
              <a:gd name="T47" fmla="*/ 1649 h 1671"/>
              <a:gd name="T48" fmla="*/ 2 w 1455"/>
              <a:gd name="T49" fmla="*/ 1641 h 1671"/>
              <a:gd name="T50" fmla="*/ 1 w 1455"/>
              <a:gd name="T51" fmla="*/ 1634 h 1671"/>
              <a:gd name="T52" fmla="*/ 0 w 1455"/>
              <a:gd name="T53" fmla="*/ 1630 h 1671"/>
              <a:gd name="T54" fmla="*/ 0 w 1455"/>
              <a:gd name="T55" fmla="*/ 1629 h 1671"/>
              <a:gd name="T56" fmla="*/ 0 w 1455"/>
              <a:gd name="T57" fmla="*/ 76 h 1671"/>
              <a:gd name="T58" fmla="*/ 0 w 1455"/>
              <a:gd name="T59" fmla="*/ 74 h 1671"/>
              <a:gd name="T60" fmla="*/ 0 w 1455"/>
              <a:gd name="T61" fmla="*/ 70 h 1671"/>
              <a:gd name="T62" fmla="*/ 0 w 1455"/>
              <a:gd name="T63" fmla="*/ 63 h 1671"/>
              <a:gd name="T64" fmla="*/ 0 w 1455"/>
              <a:gd name="T65" fmla="*/ 54 h 1671"/>
              <a:gd name="T66" fmla="*/ 2 w 1455"/>
              <a:gd name="T67" fmla="*/ 43 h 1671"/>
              <a:gd name="T68" fmla="*/ 6 w 1455"/>
              <a:gd name="T69" fmla="*/ 33 h 1671"/>
              <a:gd name="T70" fmla="*/ 11 w 1455"/>
              <a:gd name="T71" fmla="*/ 23 h 1671"/>
              <a:gd name="T72" fmla="*/ 19 w 1455"/>
              <a:gd name="T73" fmla="*/ 13 h 1671"/>
              <a:gd name="T74" fmla="*/ 31 w 1455"/>
              <a:gd name="T75" fmla="*/ 5 h 1671"/>
              <a:gd name="T76" fmla="*/ 45 w 1455"/>
              <a:gd name="T77" fmla="*/ 1 h 1671"/>
              <a:gd name="T78" fmla="*/ 63 w 1455"/>
              <a:gd name="T79" fmla="*/ 0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55" h="1671">
                <a:moveTo>
                  <a:pt x="63" y="0"/>
                </a:moveTo>
                <a:lnTo>
                  <a:pt x="1280" y="0"/>
                </a:lnTo>
                <a:lnTo>
                  <a:pt x="1316" y="3"/>
                </a:lnTo>
                <a:lnTo>
                  <a:pt x="1348" y="13"/>
                </a:lnTo>
                <a:lnTo>
                  <a:pt x="1377" y="30"/>
                </a:lnTo>
                <a:lnTo>
                  <a:pt x="1404" y="51"/>
                </a:lnTo>
                <a:lnTo>
                  <a:pt x="1425" y="76"/>
                </a:lnTo>
                <a:lnTo>
                  <a:pt x="1441" y="106"/>
                </a:lnTo>
                <a:lnTo>
                  <a:pt x="1452" y="139"/>
                </a:lnTo>
                <a:lnTo>
                  <a:pt x="1455" y="175"/>
                </a:lnTo>
                <a:lnTo>
                  <a:pt x="1455" y="1495"/>
                </a:lnTo>
                <a:lnTo>
                  <a:pt x="1452" y="1530"/>
                </a:lnTo>
                <a:lnTo>
                  <a:pt x="1441" y="1563"/>
                </a:lnTo>
                <a:lnTo>
                  <a:pt x="1425" y="1593"/>
                </a:lnTo>
                <a:lnTo>
                  <a:pt x="1404" y="1619"/>
                </a:lnTo>
                <a:lnTo>
                  <a:pt x="1377" y="1641"/>
                </a:lnTo>
                <a:lnTo>
                  <a:pt x="1348" y="1657"/>
                </a:lnTo>
                <a:lnTo>
                  <a:pt x="1316" y="1668"/>
                </a:lnTo>
                <a:lnTo>
                  <a:pt x="1280" y="1671"/>
                </a:lnTo>
                <a:lnTo>
                  <a:pt x="43" y="1671"/>
                </a:lnTo>
                <a:lnTo>
                  <a:pt x="30" y="1669"/>
                </a:lnTo>
                <a:lnTo>
                  <a:pt x="18" y="1664"/>
                </a:lnTo>
                <a:lnTo>
                  <a:pt x="10" y="1657"/>
                </a:lnTo>
                <a:lnTo>
                  <a:pt x="6" y="1649"/>
                </a:lnTo>
                <a:lnTo>
                  <a:pt x="2" y="1641"/>
                </a:lnTo>
                <a:lnTo>
                  <a:pt x="1" y="1634"/>
                </a:lnTo>
                <a:lnTo>
                  <a:pt x="0" y="1630"/>
                </a:lnTo>
                <a:lnTo>
                  <a:pt x="0" y="1629"/>
                </a:lnTo>
                <a:lnTo>
                  <a:pt x="0" y="76"/>
                </a:lnTo>
                <a:lnTo>
                  <a:pt x="0" y="74"/>
                </a:lnTo>
                <a:lnTo>
                  <a:pt x="0" y="70"/>
                </a:lnTo>
                <a:lnTo>
                  <a:pt x="0" y="63"/>
                </a:lnTo>
                <a:lnTo>
                  <a:pt x="0" y="54"/>
                </a:lnTo>
                <a:lnTo>
                  <a:pt x="2" y="43"/>
                </a:lnTo>
                <a:lnTo>
                  <a:pt x="6" y="33"/>
                </a:lnTo>
                <a:lnTo>
                  <a:pt x="11" y="23"/>
                </a:lnTo>
                <a:lnTo>
                  <a:pt x="19" y="13"/>
                </a:lnTo>
                <a:lnTo>
                  <a:pt x="31" y="5"/>
                </a:lnTo>
                <a:lnTo>
                  <a:pt x="45" y="1"/>
                </a:lnTo>
                <a:lnTo>
                  <a:pt x="6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8"/>
          <p:cNvSpPr>
            <a:spLocks/>
          </p:cNvSpPr>
          <p:nvPr/>
        </p:nvSpPr>
        <p:spPr bwMode="auto">
          <a:xfrm>
            <a:off x="3825759" y="2203383"/>
            <a:ext cx="183598" cy="99902"/>
          </a:xfrm>
          <a:custGeom>
            <a:avLst/>
            <a:gdLst>
              <a:gd name="T0" fmla="*/ 175 w 1654"/>
              <a:gd name="T1" fmla="*/ 0 h 901"/>
              <a:gd name="T2" fmla="*/ 1595 w 1654"/>
              <a:gd name="T3" fmla="*/ 0 h 901"/>
              <a:gd name="T4" fmla="*/ 1613 w 1654"/>
              <a:gd name="T5" fmla="*/ 3 h 901"/>
              <a:gd name="T6" fmla="*/ 1625 w 1654"/>
              <a:gd name="T7" fmla="*/ 7 h 901"/>
              <a:gd name="T8" fmla="*/ 1636 w 1654"/>
              <a:gd name="T9" fmla="*/ 15 h 901"/>
              <a:gd name="T10" fmla="*/ 1644 w 1654"/>
              <a:gd name="T11" fmla="*/ 24 h 901"/>
              <a:gd name="T12" fmla="*/ 1648 w 1654"/>
              <a:gd name="T13" fmla="*/ 35 h 901"/>
              <a:gd name="T14" fmla="*/ 1652 w 1654"/>
              <a:gd name="T15" fmla="*/ 44 h 901"/>
              <a:gd name="T16" fmla="*/ 1653 w 1654"/>
              <a:gd name="T17" fmla="*/ 52 h 901"/>
              <a:gd name="T18" fmla="*/ 1654 w 1654"/>
              <a:gd name="T19" fmla="*/ 58 h 901"/>
              <a:gd name="T20" fmla="*/ 1654 w 1654"/>
              <a:gd name="T21" fmla="*/ 60 h 901"/>
              <a:gd name="T22" fmla="*/ 1654 w 1654"/>
              <a:gd name="T23" fmla="*/ 854 h 901"/>
              <a:gd name="T24" fmla="*/ 1654 w 1654"/>
              <a:gd name="T25" fmla="*/ 856 h 901"/>
              <a:gd name="T26" fmla="*/ 1653 w 1654"/>
              <a:gd name="T27" fmla="*/ 859 h 901"/>
              <a:gd name="T28" fmla="*/ 1652 w 1654"/>
              <a:gd name="T29" fmla="*/ 866 h 901"/>
              <a:gd name="T30" fmla="*/ 1649 w 1654"/>
              <a:gd name="T31" fmla="*/ 873 h 901"/>
              <a:gd name="T32" fmla="*/ 1645 w 1654"/>
              <a:gd name="T33" fmla="*/ 881 h 901"/>
              <a:gd name="T34" fmla="*/ 1638 w 1654"/>
              <a:gd name="T35" fmla="*/ 888 h 901"/>
              <a:gd name="T36" fmla="*/ 1628 w 1654"/>
              <a:gd name="T37" fmla="*/ 895 h 901"/>
              <a:gd name="T38" fmla="*/ 1616 w 1654"/>
              <a:gd name="T39" fmla="*/ 899 h 901"/>
              <a:gd name="T40" fmla="*/ 1599 w 1654"/>
              <a:gd name="T41" fmla="*/ 901 h 901"/>
              <a:gd name="T42" fmla="*/ 175 w 1654"/>
              <a:gd name="T43" fmla="*/ 901 h 901"/>
              <a:gd name="T44" fmla="*/ 141 w 1654"/>
              <a:gd name="T45" fmla="*/ 897 h 901"/>
              <a:gd name="T46" fmla="*/ 107 w 1654"/>
              <a:gd name="T47" fmla="*/ 887 h 901"/>
              <a:gd name="T48" fmla="*/ 78 w 1654"/>
              <a:gd name="T49" fmla="*/ 871 h 901"/>
              <a:gd name="T50" fmla="*/ 51 w 1654"/>
              <a:gd name="T51" fmla="*/ 849 h 901"/>
              <a:gd name="T52" fmla="*/ 30 w 1654"/>
              <a:gd name="T53" fmla="*/ 823 h 901"/>
              <a:gd name="T54" fmla="*/ 14 w 1654"/>
              <a:gd name="T55" fmla="*/ 793 h 901"/>
              <a:gd name="T56" fmla="*/ 3 w 1654"/>
              <a:gd name="T57" fmla="*/ 760 h 901"/>
              <a:gd name="T58" fmla="*/ 0 w 1654"/>
              <a:gd name="T59" fmla="*/ 725 h 901"/>
              <a:gd name="T60" fmla="*/ 0 w 1654"/>
              <a:gd name="T61" fmla="*/ 176 h 901"/>
              <a:gd name="T62" fmla="*/ 3 w 1654"/>
              <a:gd name="T63" fmla="*/ 140 h 901"/>
              <a:gd name="T64" fmla="*/ 14 w 1654"/>
              <a:gd name="T65" fmla="*/ 108 h 901"/>
              <a:gd name="T66" fmla="*/ 30 w 1654"/>
              <a:gd name="T67" fmla="*/ 78 h 901"/>
              <a:gd name="T68" fmla="*/ 51 w 1654"/>
              <a:gd name="T69" fmla="*/ 52 h 901"/>
              <a:gd name="T70" fmla="*/ 78 w 1654"/>
              <a:gd name="T71" fmla="*/ 30 h 901"/>
              <a:gd name="T72" fmla="*/ 107 w 1654"/>
              <a:gd name="T73" fmla="*/ 14 h 901"/>
              <a:gd name="T74" fmla="*/ 141 w 1654"/>
              <a:gd name="T75" fmla="*/ 4 h 901"/>
              <a:gd name="T76" fmla="*/ 175 w 1654"/>
              <a:gd name="T7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4" h="901">
                <a:moveTo>
                  <a:pt x="175" y="0"/>
                </a:moveTo>
                <a:lnTo>
                  <a:pt x="1595" y="0"/>
                </a:lnTo>
                <a:lnTo>
                  <a:pt x="1613" y="3"/>
                </a:lnTo>
                <a:lnTo>
                  <a:pt x="1625" y="7"/>
                </a:lnTo>
                <a:lnTo>
                  <a:pt x="1636" y="15"/>
                </a:lnTo>
                <a:lnTo>
                  <a:pt x="1644" y="24"/>
                </a:lnTo>
                <a:lnTo>
                  <a:pt x="1648" y="35"/>
                </a:lnTo>
                <a:lnTo>
                  <a:pt x="1652" y="44"/>
                </a:lnTo>
                <a:lnTo>
                  <a:pt x="1653" y="52"/>
                </a:lnTo>
                <a:lnTo>
                  <a:pt x="1654" y="58"/>
                </a:lnTo>
                <a:lnTo>
                  <a:pt x="1654" y="60"/>
                </a:lnTo>
                <a:lnTo>
                  <a:pt x="1654" y="854"/>
                </a:lnTo>
                <a:lnTo>
                  <a:pt x="1654" y="856"/>
                </a:lnTo>
                <a:lnTo>
                  <a:pt x="1653" y="859"/>
                </a:lnTo>
                <a:lnTo>
                  <a:pt x="1652" y="866"/>
                </a:lnTo>
                <a:lnTo>
                  <a:pt x="1649" y="873"/>
                </a:lnTo>
                <a:lnTo>
                  <a:pt x="1645" y="881"/>
                </a:lnTo>
                <a:lnTo>
                  <a:pt x="1638" y="888"/>
                </a:lnTo>
                <a:lnTo>
                  <a:pt x="1628" y="895"/>
                </a:lnTo>
                <a:lnTo>
                  <a:pt x="1616" y="899"/>
                </a:lnTo>
                <a:lnTo>
                  <a:pt x="1599" y="901"/>
                </a:lnTo>
                <a:lnTo>
                  <a:pt x="175" y="901"/>
                </a:lnTo>
                <a:lnTo>
                  <a:pt x="141" y="897"/>
                </a:lnTo>
                <a:lnTo>
                  <a:pt x="107" y="887"/>
                </a:lnTo>
                <a:lnTo>
                  <a:pt x="78" y="871"/>
                </a:lnTo>
                <a:lnTo>
                  <a:pt x="51" y="849"/>
                </a:lnTo>
                <a:lnTo>
                  <a:pt x="30" y="823"/>
                </a:lnTo>
                <a:lnTo>
                  <a:pt x="14" y="793"/>
                </a:lnTo>
                <a:lnTo>
                  <a:pt x="3" y="760"/>
                </a:lnTo>
                <a:lnTo>
                  <a:pt x="0" y="725"/>
                </a:lnTo>
                <a:lnTo>
                  <a:pt x="0" y="176"/>
                </a:lnTo>
                <a:lnTo>
                  <a:pt x="3" y="140"/>
                </a:lnTo>
                <a:lnTo>
                  <a:pt x="14" y="108"/>
                </a:lnTo>
                <a:lnTo>
                  <a:pt x="30" y="78"/>
                </a:lnTo>
                <a:lnTo>
                  <a:pt x="51" y="52"/>
                </a:lnTo>
                <a:lnTo>
                  <a:pt x="78" y="30"/>
                </a:lnTo>
                <a:lnTo>
                  <a:pt x="107" y="14"/>
                </a:lnTo>
                <a:lnTo>
                  <a:pt x="141" y="4"/>
                </a:lnTo>
                <a:lnTo>
                  <a:pt x="1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9"/>
          <p:cNvSpPr>
            <a:spLocks/>
          </p:cNvSpPr>
          <p:nvPr/>
        </p:nvSpPr>
        <p:spPr bwMode="auto">
          <a:xfrm>
            <a:off x="4042213" y="2203383"/>
            <a:ext cx="183598" cy="99902"/>
          </a:xfrm>
          <a:custGeom>
            <a:avLst/>
            <a:gdLst>
              <a:gd name="T0" fmla="*/ 54 w 1654"/>
              <a:gd name="T1" fmla="*/ 0 h 901"/>
              <a:gd name="T2" fmla="*/ 1478 w 1654"/>
              <a:gd name="T3" fmla="*/ 0 h 901"/>
              <a:gd name="T4" fmla="*/ 1513 w 1654"/>
              <a:gd name="T5" fmla="*/ 4 h 901"/>
              <a:gd name="T6" fmla="*/ 1547 w 1654"/>
              <a:gd name="T7" fmla="*/ 14 h 901"/>
              <a:gd name="T8" fmla="*/ 1576 w 1654"/>
              <a:gd name="T9" fmla="*/ 30 h 901"/>
              <a:gd name="T10" fmla="*/ 1603 w 1654"/>
              <a:gd name="T11" fmla="*/ 52 h 901"/>
              <a:gd name="T12" fmla="*/ 1623 w 1654"/>
              <a:gd name="T13" fmla="*/ 78 h 901"/>
              <a:gd name="T14" fmla="*/ 1640 w 1654"/>
              <a:gd name="T15" fmla="*/ 108 h 901"/>
              <a:gd name="T16" fmla="*/ 1651 w 1654"/>
              <a:gd name="T17" fmla="*/ 140 h 901"/>
              <a:gd name="T18" fmla="*/ 1654 w 1654"/>
              <a:gd name="T19" fmla="*/ 176 h 901"/>
              <a:gd name="T20" fmla="*/ 1654 w 1654"/>
              <a:gd name="T21" fmla="*/ 725 h 901"/>
              <a:gd name="T22" fmla="*/ 1651 w 1654"/>
              <a:gd name="T23" fmla="*/ 760 h 901"/>
              <a:gd name="T24" fmla="*/ 1640 w 1654"/>
              <a:gd name="T25" fmla="*/ 793 h 901"/>
              <a:gd name="T26" fmla="*/ 1623 w 1654"/>
              <a:gd name="T27" fmla="*/ 823 h 901"/>
              <a:gd name="T28" fmla="*/ 1603 w 1654"/>
              <a:gd name="T29" fmla="*/ 849 h 901"/>
              <a:gd name="T30" fmla="*/ 1576 w 1654"/>
              <a:gd name="T31" fmla="*/ 871 h 901"/>
              <a:gd name="T32" fmla="*/ 1547 w 1654"/>
              <a:gd name="T33" fmla="*/ 887 h 901"/>
              <a:gd name="T34" fmla="*/ 1513 w 1654"/>
              <a:gd name="T35" fmla="*/ 897 h 901"/>
              <a:gd name="T36" fmla="*/ 1478 w 1654"/>
              <a:gd name="T37" fmla="*/ 901 h 901"/>
              <a:gd name="T38" fmla="*/ 66 w 1654"/>
              <a:gd name="T39" fmla="*/ 901 h 901"/>
              <a:gd name="T40" fmla="*/ 47 w 1654"/>
              <a:gd name="T41" fmla="*/ 899 h 901"/>
              <a:gd name="T42" fmla="*/ 31 w 1654"/>
              <a:gd name="T43" fmla="*/ 895 h 901"/>
              <a:gd name="T44" fmla="*/ 19 w 1654"/>
              <a:gd name="T45" fmla="*/ 889 h 901"/>
              <a:gd name="T46" fmla="*/ 11 w 1654"/>
              <a:gd name="T47" fmla="*/ 881 h 901"/>
              <a:gd name="T48" fmla="*/ 6 w 1654"/>
              <a:gd name="T49" fmla="*/ 874 h 901"/>
              <a:gd name="T50" fmla="*/ 2 w 1654"/>
              <a:gd name="T51" fmla="*/ 866 h 901"/>
              <a:gd name="T52" fmla="*/ 1 w 1654"/>
              <a:gd name="T53" fmla="*/ 860 h 901"/>
              <a:gd name="T54" fmla="*/ 0 w 1654"/>
              <a:gd name="T55" fmla="*/ 856 h 901"/>
              <a:gd name="T56" fmla="*/ 0 w 1654"/>
              <a:gd name="T57" fmla="*/ 855 h 901"/>
              <a:gd name="T58" fmla="*/ 0 w 1654"/>
              <a:gd name="T59" fmla="*/ 52 h 901"/>
              <a:gd name="T60" fmla="*/ 0 w 1654"/>
              <a:gd name="T61" fmla="*/ 50 h 901"/>
              <a:gd name="T62" fmla="*/ 1 w 1654"/>
              <a:gd name="T63" fmla="*/ 45 h 901"/>
              <a:gd name="T64" fmla="*/ 2 w 1654"/>
              <a:gd name="T65" fmla="*/ 38 h 901"/>
              <a:gd name="T66" fmla="*/ 5 w 1654"/>
              <a:gd name="T67" fmla="*/ 30 h 901"/>
              <a:gd name="T68" fmla="*/ 9 w 1654"/>
              <a:gd name="T69" fmla="*/ 22 h 901"/>
              <a:gd name="T70" fmla="*/ 16 w 1654"/>
              <a:gd name="T71" fmla="*/ 13 h 901"/>
              <a:gd name="T72" fmla="*/ 25 w 1654"/>
              <a:gd name="T73" fmla="*/ 6 h 901"/>
              <a:gd name="T74" fmla="*/ 38 w 1654"/>
              <a:gd name="T75" fmla="*/ 1 h 901"/>
              <a:gd name="T76" fmla="*/ 54 w 1654"/>
              <a:gd name="T7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4" h="901">
                <a:moveTo>
                  <a:pt x="54" y="0"/>
                </a:moveTo>
                <a:lnTo>
                  <a:pt x="1478" y="0"/>
                </a:lnTo>
                <a:lnTo>
                  <a:pt x="1513" y="4"/>
                </a:lnTo>
                <a:lnTo>
                  <a:pt x="1547" y="14"/>
                </a:lnTo>
                <a:lnTo>
                  <a:pt x="1576" y="30"/>
                </a:lnTo>
                <a:lnTo>
                  <a:pt x="1603" y="52"/>
                </a:lnTo>
                <a:lnTo>
                  <a:pt x="1623" y="78"/>
                </a:lnTo>
                <a:lnTo>
                  <a:pt x="1640" y="108"/>
                </a:lnTo>
                <a:lnTo>
                  <a:pt x="1651" y="140"/>
                </a:lnTo>
                <a:lnTo>
                  <a:pt x="1654" y="176"/>
                </a:lnTo>
                <a:lnTo>
                  <a:pt x="1654" y="725"/>
                </a:lnTo>
                <a:lnTo>
                  <a:pt x="1651" y="760"/>
                </a:lnTo>
                <a:lnTo>
                  <a:pt x="1640" y="793"/>
                </a:lnTo>
                <a:lnTo>
                  <a:pt x="1623" y="823"/>
                </a:lnTo>
                <a:lnTo>
                  <a:pt x="1603" y="849"/>
                </a:lnTo>
                <a:lnTo>
                  <a:pt x="1576" y="871"/>
                </a:lnTo>
                <a:lnTo>
                  <a:pt x="1547" y="887"/>
                </a:lnTo>
                <a:lnTo>
                  <a:pt x="1513" y="897"/>
                </a:lnTo>
                <a:lnTo>
                  <a:pt x="1478" y="901"/>
                </a:lnTo>
                <a:lnTo>
                  <a:pt x="66" y="901"/>
                </a:lnTo>
                <a:lnTo>
                  <a:pt x="47" y="899"/>
                </a:lnTo>
                <a:lnTo>
                  <a:pt x="31" y="895"/>
                </a:lnTo>
                <a:lnTo>
                  <a:pt x="19" y="889"/>
                </a:lnTo>
                <a:lnTo>
                  <a:pt x="11" y="881"/>
                </a:lnTo>
                <a:lnTo>
                  <a:pt x="6" y="874"/>
                </a:lnTo>
                <a:lnTo>
                  <a:pt x="2" y="866"/>
                </a:lnTo>
                <a:lnTo>
                  <a:pt x="1" y="860"/>
                </a:lnTo>
                <a:lnTo>
                  <a:pt x="0" y="856"/>
                </a:lnTo>
                <a:lnTo>
                  <a:pt x="0" y="855"/>
                </a:lnTo>
                <a:lnTo>
                  <a:pt x="0" y="52"/>
                </a:lnTo>
                <a:lnTo>
                  <a:pt x="0" y="50"/>
                </a:lnTo>
                <a:lnTo>
                  <a:pt x="1" y="45"/>
                </a:lnTo>
                <a:lnTo>
                  <a:pt x="2" y="38"/>
                </a:lnTo>
                <a:lnTo>
                  <a:pt x="5" y="30"/>
                </a:lnTo>
                <a:lnTo>
                  <a:pt x="9" y="22"/>
                </a:lnTo>
                <a:lnTo>
                  <a:pt x="16" y="13"/>
                </a:lnTo>
                <a:lnTo>
                  <a:pt x="25" y="6"/>
                </a:lnTo>
                <a:lnTo>
                  <a:pt x="38" y="1"/>
                </a:lnTo>
                <a:lnTo>
                  <a:pt x="5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0"/>
          <p:cNvSpPr>
            <a:spLocks noEditPoints="1"/>
          </p:cNvSpPr>
          <p:nvPr/>
        </p:nvSpPr>
        <p:spPr bwMode="auto">
          <a:xfrm>
            <a:off x="3873490" y="2093491"/>
            <a:ext cx="145857" cy="95462"/>
          </a:xfrm>
          <a:custGeom>
            <a:avLst/>
            <a:gdLst>
              <a:gd name="T0" fmla="*/ 387 w 1314"/>
              <a:gd name="T1" fmla="*/ 283 h 859"/>
              <a:gd name="T2" fmla="*/ 343 w 1314"/>
              <a:gd name="T3" fmla="*/ 294 h 859"/>
              <a:gd name="T4" fmla="*/ 312 w 1314"/>
              <a:gd name="T5" fmla="*/ 318 h 859"/>
              <a:gd name="T6" fmla="*/ 294 w 1314"/>
              <a:gd name="T7" fmla="*/ 360 h 859"/>
              <a:gd name="T8" fmla="*/ 282 w 1314"/>
              <a:gd name="T9" fmla="*/ 414 h 859"/>
              <a:gd name="T10" fmla="*/ 282 w 1314"/>
              <a:gd name="T11" fmla="*/ 453 h 859"/>
              <a:gd name="T12" fmla="*/ 289 w 1314"/>
              <a:gd name="T13" fmla="*/ 476 h 859"/>
              <a:gd name="T14" fmla="*/ 296 w 1314"/>
              <a:gd name="T15" fmla="*/ 488 h 859"/>
              <a:gd name="T16" fmla="*/ 330 w 1314"/>
              <a:gd name="T17" fmla="*/ 517 h 859"/>
              <a:gd name="T18" fmla="*/ 386 w 1314"/>
              <a:gd name="T19" fmla="*/ 544 h 859"/>
              <a:gd name="T20" fmla="*/ 463 w 1314"/>
              <a:gd name="T21" fmla="*/ 563 h 859"/>
              <a:gd name="T22" fmla="*/ 539 w 1314"/>
              <a:gd name="T23" fmla="*/ 573 h 859"/>
              <a:gd name="T24" fmla="*/ 626 w 1314"/>
              <a:gd name="T25" fmla="*/ 577 h 859"/>
              <a:gd name="T26" fmla="*/ 755 w 1314"/>
              <a:gd name="T27" fmla="*/ 571 h 859"/>
              <a:gd name="T28" fmla="*/ 868 w 1314"/>
              <a:gd name="T29" fmla="*/ 555 h 859"/>
              <a:gd name="T30" fmla="*/ 959 w 1314"/>
              <a:gd name="T31" fmla="*/ 535 h 859"/>
              <a:gd name="T32" fmla="*/ 963 w 1314"/>
              <a:gd name="T33" fmla="*/ 532 h 859"/>
              <a:gd name="T34" fmla="*/ 968 w 1314"/>
              <a:gd name="T35" fmla="*/ 529 h 859"/>
              <a:gd name="T36" fmla="*/ 968 w 1314"/>
              <a:gd name="T37" fmla="*/ 524 h 859"/>
              <a:gd name="T38" fmla="*/ 965 w 1314"/>
              <a:gd name="T39" fmla="*/ 520 h 859"/>
              <a:gd name="T40" fmla="*/ 884 w 1314"/>
              <a:gd name="T41" fmla="*/ 461 h 859"/>
              <a:gd name="T42" fmla="*/ 786 w 1314"/>
              <a:gd name="T43" fmla="*/ 400 h 859"/>
              <a:gd name="T44" fmla="*/ 679 w 1314"/>
              <a:gd name="T45" fmla="*/ 347 h 859"/>
              <a:gd name="T46" fmla="*/ 569 w 1314"/>
              <a:gd name="T47" fmla="*/ 305 h 859"/>
              <a:gd name="T48" fmla="*/ 480 w 1314"/>
              <a:gd name="T49" fmla="*/ 287 h 859"/>
              <a:gd name="T50" fmla="*/ 417 w 1314"/>
              <a:gd name="T51" fmla="*/ 281 h 859"/>
              <a:gd name="T52" fmla="*/ 417 w 1314"/>
              <a:gd name="T53" fmla="*/ 0 h 859"/>
              <a:gd name="T54" fmla="*/ 516 w 1314"/>
              <a:gd name="T55" fmla="*/ 6 h 859"/>
              <a:gd name="T56" fmla="*/ 623 w 1314"/>
              <a:gd name="T57" fmla="*/ 28 h 859"/>
              <a:gd name="T58" fmla="*/ 738 w 1314"/>
              <a:gd name="T59" fmla="*/ 67 h 859"/>
              <a:gd name="T60" fmla="*/ 859 w 1314"/>
              <a:gd name="T61" fmla="*/ 122 h 859"/>
              <a:gd name="T62" fmla="*/ 983 w 1314"/>
              <a:gd name="T63" fmla="*/ 190 h 859"/>
              <a:gd name="T64" fmla="*/ 1093 w 1314"/>
              <a:gd name="T65" fmla="*/ 263 h 859"/>
              <a:gd name="T66" fmla="*/ 1175 w 1314"/>
              <a:gd name="T67" fmla="*/ 328 h 859"/>
              <a:gd name="T68" fmla="*/ 1234 w 1314"/>
              <a:gd name="T69" fmla="*/ 387 h 859"/>
              <a:gd name="T70" fmla="*/ 1274 w 1314"/>
              <a:gd name="T71" fmla="*/ 438 h 859"/>
              <a:gd name="T72" fmla="*/ 1299 w 1314"/>
              <a:gd name="T73" fmla="*/ 484 h 859"/>
              <a:gd name="T74" fmla="*/ 1311 w 1314"/>
              <a:gd name="T75" fmla="*/ 524 h 859"/>
              <a:gd name="T76" fmla="*/ 1314 w 1314"/>
              <a:gd name="T77" fmla="*/ 559 h 859"/>
              <a:gd name="T78" fmla="*/ 1311 w 1314"/>
              <a:gd name="T79" fmla="*/ 588 h 859"/>
              <a:gd name="T80" fmla="*/ 1287 w 1314"/>
              <a:gd name="T81" fmla="*/ 651 h 859"/>
              <a:gd name="T82" fmla="*/ 1240 w 1314"/>
              <a:gd name="T83" fmla="*/ 706 h 859"/>
              <a:gd name="T84" fmla="*/ 1170 w 1314"/>
              <a:gd name="T85" fmla="*/ 753 h 859"/>
              <a:gd name="T86" fmla="*/ 1079 w 1314"/>
              <a:gd name="T87" fmla="*/ 792 h 859"/>
              <a:gd name="T88" fmla="*/ 962 w 1314"/>
              <a:gd name="T89" fmla="*/ 823 h 859"/>
              <a:gd name="T90" fmla="*/ 832 w 1314"/>
              <a:gd name="T91" fmla="*/ 846 h 859"/>
              <a:gd name="T92" fmla="*/ 695 w 1314"/>
              <a:gd name="T93" fmla="*/ 858 h 859"/>
              <a:gd name="T94" fmla="*/ 568 w 1314"/>
              <a:gd name="T95" fmla="*/ 858 h 859"/>
              <a:gd name="T96" fmla="*/ 458 w 1314"/>
              <a:gd name="T97" fmla="*/ 848 h 859"/>
              <a:gd name="T98" fmla="*/ 350 w 1314"/>
              <a:gd name="T99" fmla="*/ 827 h 859"/>
              <a:gd name="T100" fmla="*/ 247 w 1314"/>
              <a:gd name="T101" fmla="*/ 791 h 859"/>
              <a:gd name="T102" fmla="*/ 161 w 1314"/>
              <a:gd name="T103" fmla="*/ 744 h 859"/>
              <a:gd name="T104" fmla="*/ 92 w 1314"/>
              <a:gd name="T105" fmla="*/ 685 h 859"/>
              <a:gd name="T106" fmla="*/ 42 w 1314"/>
              <a:gd name="T107" fmla="*/ 611 h 859"/>
              <a:gd name="T108" fmla="*/ 11 w 1314"/>
              <a:gd name="T109" fmla="*/ 528 h 859"/>
              <a:gd name="T110" fmla="*/ 0 w 1314"/>
              <a:gd name="T111" fmla="*/ 436 h 859"/>
              <a:gd name="T112" fmla="*/ 10 w 1314"/>
              <a:gd name="T113" fmla="*/ 334 h 859"/>
              <a:gd name="T114" fmla="*/ 40 w 1314"/>
              <a:gd name="T115" fmla="*/ 234 h 859"/>
              <a:gd name="T116" fmla="*/ 86 w 1314"/>
              <a:gd name="T117" fmla="*/ 152 h 859"/>
              <a:gd name="T118" fmla="*/ 147 w 1314"/>
              <a:gd name="T119" fmla="*/ 87 h 859"/>
              <a:gd name="T120" fmla="*/ 223 w 1314"/>
              <a:gd name="T121" fmla="*/ 39 h 859"/>
              <a:gd name="T122" fmla="*/ 313 w 1314"/>
              <a:gd name="T123" fmla="*/ 10 h 859"/>
              <a:gd name="T124" fmla="*/ 417 w 1314"/>
              <a:gd name="T125" fmla="*/ 0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14" h="859">
                <a:moveTo>
                  <a:pt x="417" y="281"/>
                </a:moveTo>
                <a:lnTo>
                  <a:pt x="387" y="283"/>
                </a:lnTo>
                <a:lnTo>
                  <a:pt x="363" y="287"/>
                </a:lnTo>
                <a:lnTo>
                  <a:pt x="343" y="294"/>
                </a:lnTo>
                <a:lnTo>
                  <a:pt x="326" y="304"/>
                </a:lnTo>
                <a:lnTo>
                  <a:pt x="312" y="318"/>
                </a:lnTo>
                <a:lnTo>
                  <a:pt x="302" y="336"/>
                </a:lnTo>
                <a:lnTo>
                  <a:pt x="294" y="360"/>
                </a:lnTo>
                <a:lnTo>
                  <a:pt x="287" y="388"/>
                </a:lnTo>
                <a:lnTo>
                  <a:pt x="282" y="414"/>
                </a:lnTo>
                <a:lnTo>
                  <a:pt x="281" y="436"/>
                </a:lnTo>
                <a:lnTo>
                  <a:pt x="282" y="453"/>
                </a:lnTo>
                <a:lnTo>
                  <a:pt x="286" y="466"/>
                </a:lnTo>
                <a:lnTo>
                  <a:pt x="289" y="476"/>
                </a:lnTo>
                <a:lnTo>
                  <a:pt x="292" y="483"/>
                </a:lnTo>
                <a:lnTo>
                  <a:pt x="296" y="488"/>
                </a:lnTo>
                <a:lnTo>
                  <a:pt x="310" y="502"/>
                </a:lnTo>
                <a:lnTo>
                  <a:pt x="330" y="517"/>
                </a:lnTo>
                <a:lnTo>
                  <a:pt x="355" y="531"/>
                </a:lnTo>
                <a:lnTo>
                  <a:pt x="386" y="544"/>
                </a:lnTo>
                <a:lnTo>
                  <a:pt x="423" y="554"/>
                </a:lnTo>
                <a:lnTo>
                  <a:pt x="463" y="563"/>
                </a:lnTo>
                <a:lnTo>
                  <a:pt x="499" y="569"/>
                </a:lnTo>
                <a:lnTo>
                  <a:pt x="539" y="573"/>
                </a:lnTo>
                <a:lnTo>
                  <a:pt x="582" y="576"/>
                </a:lnTo>
                <a:lnTo>
                  <a:pt x="626" y="577"/>
                </a:lnTo>
                <a:lnTo>
                  <a:pt x="692" y="576"/>
                </a:lnTo>
                <a:lnTo>
                  <a:pt x="755" y="571"/>
                </a:lnTo>
                <a:lnTo>
                  <a:pt x="814" y="564"/>
                </a:lnTo>
                <a:lnTo>
                  <a:pt x="868" y="555"/>
                </a:lnTo>
                <a:lnTo>
                  <a:pt x="916" y="545"/>
                </a:lnTo>
                <a:lnTo>
                  <a:pt x="959" y="535"/>
                </a:lnTo>
                <a:lnTo>
                  <a:pt x="961" y="533"/>
                </a:lnTo>
                <a:lnTo>
                  <a:pt x="963" y="532"/>
                </a:lnTo>
                <a:lnTo>
                  <a:pt x="966" y="530"/>
                </a:lnTo>
                <a:lnTo>
                  <a:pt x="968" y="529"/>
                </a:lnTo>
                <a:lnTo>
                  <a:pt x="969" y="526"/>
                </a:lnTo>
                <a:lnTo>
                  <a:pt x="968" y="524"/>
                </a:lnTo>
                <a:lnTo>
                  <a:pt x="967" y="522"/>
                </a:lnTo>
                <a:lnTo>
                  <a:pt x="965" y="520"/>
                </a:lnTo>
                <a:lnTo>
                  <a:pt x="927" y="491"/>
                </a:lnTo>
                <a:lnTo>
                  <a:pt x="884" y="461"/>
                </a:lnTo>
                <a:lnTo>
                  <a:pt x="838" y="430"/>
                </a:lnTo>
                <a:lnTo>
                  <a:pt x="786" y="400"/>
                </a:lnTo>
                <a:lnTo>
                  <a:pt x="734" y="372"/>
                </a:lnTo>
                <a:lnTo>
                  <a:pt x="679" y="347"/>
                </a:lnTo>
                <a:lnTo>
                  <a:pt x="624" y="324"/>
                </a:lnTo>
                <a:lnTo>
                  <a:pt x="569" y="305"/>
                </a:lnTo>
                <a:lnTo>
                  <a:pt x="515" y="293"/>
                </a:lnTo>
                <a:lnTo>
                  <a:pt x="480" y="287"/>
                </a:lnTo>
                <a:lnTo>
                  <a:pt x="447" y="283"/>
                </a:lnTo>
                <a:lnTo>
                  <a:pt x="417" y="281"/>
                </a:lnTo>
                <a:close/>
                <a:moveTo>
                  <a:pt x="417" y="0"/>
                </a:moveTo>
                <a:lnTo>
                  <a:pt x="417" y="0"/>
                </a:lnTo>
                <a:lnTo>
                  <a:pt x="465" y="2"/>
                </a:lnTo>
                <a:lnTo>
                  <a:pt x="516" y="6"/>
                </a:lnTo>
                <a:lnTo>
                  <a:pt x="569" y="16"/>
                </a:lnTo>
                <a:lnTo>
                  <a:pt x="623" y="28"/>
                </a:lnTo>
                <a:lnTo>
                  <a:pt x="680" y="45"/>
                </a:lnTo>
                <a:lnTo>
                  <a:pt x="738" y="67"/>
                </a:lnTo>
                <a:lnTo>
                  <a:pt x="799" y="92"/>
                </a:lnTo>
                <a:lnTo>
                  <a:pt x="859" y="122"/>
                </a:lnTo>
                <a:lnTo>
                  <a:pt x="921" y="154"/>
                </a:lnTo>
                <a:lnTo>
                  <a:pt x="983" y="190"/>
                </a:lnTo>
                <a:lnTo>
                  <a:pt x="1042" y="229"/>
                </a:lnTo>
                <a:lnTo>
                  <a:pt x="1093" y="263"/>
                </a:lnTo>
                <a:lnTo>
                  <a:pt x="1137" y="297"/>
                </a:lnTo>
                <a:lnTo>
                  <a:pt x="1175" y="328"/>
                </a:lnTo>
                <a:lnTo>
                  <a:pt x="1207" y="358"/>
                </a:lnTo>
                <a:lnTo>
                  <a:pt x="1234" y="387"/>
                </a:lnTo>
                <a:lnTo>
                  <a:pt x="1256" y="413"/>
                </a:lnTo>
                <a:lnTo>
                  <a:pt x="1274" y="438"/>
                </a:lnTo>
                <a:lnTo>
                  <a:pt x="1289" y="462"/>
                </a:lnTo>
                <a:lnTo>
                  <a:pt x="1299" y="484"/>
                </a:lnTo>
                <a:lnTo>
                  <a:pt x="1306" y="505"/>
                </a:lnTo>
                <a:lnTo>
                  <a:pt x="1311" y="524"/>
                </a:lnTo>
                <a:lnTo>
                  <a:pt x="1313" y="543"/>
                </a:lnTo>
                <a:lnTo>
                  <a:pt x="1314" y="559"/>
                </a:lnTo>
                <a:lnTo>
                  <a:pt x="1313" y="575"/>
                </a:lnTo>
                <a:lnTo>
                  <a:pt x="1311" y="588"/>
                </a:lnTo>
                <a:lnTo>
                  <a:pt x="1302" y="622"/>
                </a:lnTo>
                <a:lnTo>
                  <a:pt x="1287" y="651"/>
                </a:lnTo>
                <a:lnTo>
                  <a:pt x="1266" y="680"/>
                </a:lnTo>
                <a:lnTo>
                  <a:pt x="1240" y="706"/>
                </a:lnTo>
                <a:lnTo>
                  <a:pt x="1208" y="730"/>
                </a:lnTo>
                <a:lnTo>
                  <a:pt x="1170" y="753"/>
                </a:lnTo>
                <a:lnTo>
                  <a:pt x="1128" y="773"/>
                </a:lnTo>
                <a:lnTo>
                  <a:pt x="1079" y="792"/>
                </a:lnTo>
                <a:lnTo>
                  <a:pt x="1024" y="808"/>
                </a:lnTo>
                <a:lnTo>
                  <a:pt x="962" y="823"/>
                </a:lnTo>
                <a:lnTo>
                  <a:pt x="898" y="836"/>
                </a:lnTo>
                <a:lnTo>
                  <a:pt x="832" y="846"/>
                </a:lnTo>
                <a:lnTo>
                  <a:pt x="763" y="853"/>
                </a:lnTo>
                <a:lnTo>
                  <a:pt x="695" y="858"/>
                </a:lnTo>
                <a:lnTo>
                  <a:pt x="626" y="859"/>
                </a:lnTo>
                <a:lnTo>
                  <a:pt x="568" y="858"/>
                </a:lnTo>
                <a:lnTo>
                  <a:pt x="512" y="854"/>
                </a:lnTo>
                <a:lnTo>
                  <a:pt x="458" y="848"/>
                </a:lnTo>
                <a:lnTo>
                  <a:pt x="409" y="840"/>
                </a:lnTo>
                <a:lnTo>
                  <a:pt x="350" y="827"/>
                </a:lnTo>
                <a:lnTo>
                  <a:pt x="296" y="811"/>
                </a:lnTo>
                <a:lnTo>
                  <a:pt x="247" y="791"/>
                </a:lnTo>
                <a:lnTo>
                  <a:pt x="201" y="768"/>
                </a:lnTo>
                <a:lnTo>
                  <a:pt x="161" y="744"/>
                </a:lnTo>
                <a:lnTo>
                  <a:pt x="124" y="715"/>
                </a:lnTo>
                <a:lnTo>
                  <a:pt x="92" y="685"/>
                </a:lnTo>
                <a:lnTo>
                  <a:pt x="65" y="649"/>
                </a:lnTo>
                <a:lnTo>
                  <a:pt x="42" y="611"/>
                </a:lnTo>
                <a:lnTo>
                  <a:pt x="24" y="571"/>
                </a:lnTo>
                <a:lnTo>
                  <a:pt x="11" y="528"/>
                </a:lnTo>
                <a:lnTo>
                  <a:pt x="3" y="483"/>
                </a:lnTo>
                <a:lnTo>
                  <a:pt x="0" y="436"/>
                </a:lnTo>
                <a:lnTo>
                  <a:pt x="3" y="386"/>
                </a:lnTo>
                <a:lnTo>
                  <a:pt x="10" y="334"/>
                </a:lnTo>
                <a:lnTo>
                  <a:pt x="23" y="283"/>
                </a:lnTo>
                <a:lnTo>
                  <a:pt x="40" y="234"/>
                </a:lnTo>
                <a:lnTo>
                  <a:pt x="60" y="191"/>
                </a:lnTo>
                <a:lnTo>
                  <a:pt x="86" y="152"/>
                </a:lnTo>
                <a:lnTo>
                  <a:pt x="114" y="116"/>
                </a:lnTo>
                <a:lnTo>
                  <a:pt x="147" y="87"/>
                </a:lnTo>
                <a:lnTo>
                  <a:pt x="183" y="60"/>
                </a:lnTo>
                <a:lnTo>
                  <a:pt x="223" y="39"/>
                </a:lnTo>
                <a:lnTo>
                  <a:pt x="266" y="21"/>
                </a:lnTo>
                <a:lnTo>
                  <a:pt x="313" y="10"/>
                </a:lnTo>
                <a:lnTo>
                  <a:pt x="363" y="2"/>
                </a:lnTo>
                <a:lnTo>
                  <a:pt x="41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1"/>
          <p:cNvSpPr>
            <a:spLocks noEditPoints="1"/>
          </p:cNvSpPr>
          <p:nvPr/>
        </p:nvSpPr>
        <p:spPr bwMode="auto">
          <a:xfrm>
            <a:off x="4032667" y="2093491"/>
            <a:ext cx="145857" cy="95462"/>
          </a:xfrm>
          <a:custGeom>
            <a:avLst/>
            <a:gdLst>
              <a:gd name="T0" fmla="*/ 867 w 1314"/>
              <a:gd name="T1" fmla="*/ 283 h 859"/>
              <a:gd name="T2" fmla="*/ 798 w 1314"/>
              <a:gd name="T3" fmla="*/ 293 h 859"/>
              <a:gd name="T4" fmla="*/ 691 w 1314"/>
              <a:gd name="T5" fmla="*/ 324 h 859"/>
              <a:gd name="T6" fmla="*/ 581 w 1314"/>
              <a:gd name="T7" fmla="*/ 372 h 859"/>
              <a:gd name="T8" fmla="*/ 478 w 1314"/>
              <a:gd name="T9" fmla="*/ 429 h 859"/>
              <a:gd name="T10" fmla="*/ 389 w 1314"/>
              <a:gd name="T11" fmla="*/ 490 h 859"/>
              <a:gd name="T12" fmla="*/ 349 w 1314"/>
              <a:gd name="T13" fmla="*/ 521 h 859"/>
              <a:gd name="T14" fmla="*/ 347 w 1314"/>
              <a:gd name="T15" fmla="*/ 526 h 859"/>
              <a:gd name="T16" fmla="*/ 348 w 1314"/>
              <a:gd name="T17" fmla="*/ 531 h 859"/>
              <a:gd name="T18" fmla="*/ 351 w 1314"/>
              <a:gd name="T19" fmla="*/ 533 h 859"/>
              <a:gd name="T20" fmla="*/ 443 w 1314"/>
              <a:gd name="T21" fmla="*/ 555 h 859"/>
              <a:gd name="T22" fmla="*/ 557 w 1314"/>
              <a:gd name="T23" fmla="*/ 571 h 859"/>
              <a:gd name="T24" fmla="*/ 687 w 1314"/>
              <a:gd name="T25" fmla="*/ 577 h 859"/>
              <a:gd name="T26" fmla="*/ 775 w 1314"/>
              <a:gd name="T27" fmla="*/ 573 h 859"/>
              <a:gd name="T28" fmla="*/ 851 w 1314"/>
              <a:gd name="T29" fmla="*/ 563 h 859"/>
              <a:gd name="T30" fmla="*/ 927 w 1314"/>
              <a:gd name="T31" fmla="*/ 544 h 859"/>
              <a:gd name="T32" fmla="*/ 983 w 1314"/>
              <a:gd name="T33" fmla="*/ 517 h 859"/>
              <a:gd name="T34" fmla="*/ 1019 w 1314"/>
              <a:gd name="T35" fmla="*/ 488 h 859"/>
              <a:gd name="T36" fmla="*/ 1024 w 1314"/>
              <a:gd name="T37" fmla="*/ 476 h 859"/>
              <a:gd name="T38" fmla="*/ 1031 w 1314"/>
              <a:gd name="T39" fmla="*/ 453 h 859"/>
              <a:gd name="T40" fmla="*/ 1031 w 1314"/>
              <a:gd name="T41" fmla="*/ 414 h 859"/>
              <a:gd name="T42" fmla="*/ 1021 w 1314"/>
              <a:gd name="T43" fmla="*/ 360 h 859"/>
              <a:gd name="T44" fmla="*/ 1002 w 1314"/>
              <a:gd name="T45" fmla="*/ 318 h 859"/>
              <a:gd name="T46" fmla="*/ 971 w 1314"/>
              <a:gd name="T47" fmla="*/ 294 h 859"/>
              <a:gd name="T48" fmla="*/ 926 w 1314"/>
              <a:gd name="T49" fmla="*/ 283 h 859"/>
              <a:gd name="T50" fmla="*/ 896 w 1314"/>
              <a:gd name="T51" fmla="*/ 0 h 859"/>
              <a:gd name="T52" fmla="*/ 950 w 1314"/>
              <a:gd name="T53" fmla="*/ 2 h 859"/>
              <a:gd name="T54" fmla="*/ 1047 w 1314"/>
              <a:gd name="T55" fmla="*/ 21 h 859"/>
              <a:gd name="T56" fmla="*/ 1131 w 1314"/>
              <a:gd name="T57" fmla="*/ 60 h 859"/>
              <a:gd name="T58" fmla="*/ 1199 w 1314"/>
              <a:gd name="T59" fmla="*/ 116 h 859"/>
              <a:gd name="T60" fmla="*/ 1253 w 1314"/>
              <a:gd name="T61" fmla="*/ 191 h 859"/>
              <a:gd name="T62" fmla="*/ 1291 w 1314"/>
              <a:gd name="T63" fmla="*/ 283 h 859"/>
              <a:gd name="T64" fmla="*/ 1311 w 1314"/>
              <a:gd name="T65" fmla="*/ 386 h 859"/>
              <a:gd name="T66" fmla="*/ 1311 w 1314"/>
              <a:gd name="T67" fmla="*/ 483 h 859"/>
              <a:gd name="T68" fmla="*/ 1290 w 1314"/>
              <a:gd name="T69" fmla="*/ 571 h 859"/>
              <a:gd name="T70" fmla="*/ 1248 w 1314"/>
              <a:gd name="T71" fmla="*/ 649 h 859"/>
              <a:gd name="T72" fmla="*/ 1189 w 1314"/>
              <a:gd name="T73" fmla="*/ 715 h 859"/>
              <a:gd name="T74" fmla="*/ 1112 w 1314"/>
              <a:gd name="T75" fmla="*/ 769 h 859"/>
              <a:gd name="T76" fmla="*/ 1018 w 1314"/>
              <a:gd name="T77" fmla="*/ 811 h 859"/>
              <a:gd name="T78" fmla="*/ 904 w 1314"/>
              <a:gd name="T79" fmla="*/ 840 h 859"/>
              <a:gd name="T80" fmla="*/ 802 w 1314"/>
              <a:gd name="T81" fmla="*/ 854 h 859"/>
              <a:gd name="T82" fmla="*/ 687 w 1314"/>
              <a:gd name="T83" fmla="*/ 859 h 859"/>
              <a:gd name="T84" fmla="*/ 619 w 1314"/>
              <a:gd name="T85" fmla="*/ 858 h 859"/>
              <a:gd name="T86" fmla="*/ 482 w 1314"/>
              <a:gd name="T87" fmla="*/ 846 h 859"/>
              <a:gd name="T88" fmla="*/ 351 w 1314"/>
              <a:gd name="T89" fmla="*/ 823 h 859"/>
              <a:gd name="T90" fmla="*/ 236 w 1314"/>
              <a:gd name="T91" fmla="*/ 792 h 859"/>
              <a:gd name="T92" fmla="*/ 143 w 1314"/>
              <a:gd name="T93" fmla="*/ 753 h 859"/>
              <a:gd name="T94" fmla="*/ 73 w 1314"/>
              <a:gd name="T95" fmla="*/ 706 h 859"/>
              <a:gd name="T96" fmla="*/ 28 w 1314"/>
              <a:gd name="T97" fmla="*/ 651 h 859"/>
              <a:gd name="T98" fmla="*/ 4 w 1314"/>
              <a:gd name="T99" fmla="*/ 588 h 859"/>
              <a:gd name="T100" fmla="*/ 0 w 1314"/>
              <a:gd name="T101" fmla="*/ 559 h 859"/>
              <a:gd name="T102" fmla="*/ 3 w 1314"/>
              <a:gd name="T103" fmla="*/ 524 h 859"/>
              <a:gd name="T104" fmla="*/ 14 w 1314"/>
              <a:gd name="T105" fmla="*/ 484 h 859"/>
              <a:gd name="T106" fmla="*/ 39 w 1314"/>
              <a:gd name="T107" fmla="*/ 438 h 859"/>
              <a:gd name="T108" fmla="*/ 79 w 1314"/>
              <a:gd name="T109" fmla="*/ 387 h 859"/>
              <a:gd name="T110" fmla="*/ 139 w 1314"/>
              <a:gd name="T111" fmla="*/ 328 h 859"/>
              <a:gd name="T112" fmla="*/ 221 w 1314"/>
              <a:gd name="T113" fmla="*/ 263 h 859"/>
              <a:gd name="T114" fmla="*/ 331 w 1314"/>
              <a:gd name="T115" fmla="*/ 190 h 859"/>
              <a:gd name="T116" fmla="*/ 454 w 1314"/>
              <a:gd name="T117" fmla="*/ 122 h 859"/>
              <a:gd name="T118" fmla="*/ 575 w 1314"/>
              <a:gd name="T119" fmla="*/ 67 h 859"/>
              <a:gd name="T120" fmla="*/ 691 w 1314"/>
              <a:gd name="T121" fmla="*/ 28 h 859"/>
              <a:gd name="T122" fmla="*/ 798 w 1314"/>
              <a:gd name="T123" fmla="*/ 6 h 859"/>
              <a:gd name="T124" fmla="*/ 896 w 1314"/>
              <a:gd name="T125" fmla="*/ 0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14" h="859">
                <a:moveTo>
                  <a:pt x="896" y="281"/>
                </a:moveTo>
                <a:lnTo>
                  <a:pt x="867" y="283"/>
                </a:lnTo>
                <a:lnTo>
                  <a:pt x="834" y="287"/>
                </a:lnTo>
                <a:lnTo>
                  <a:pt x="798" y="293"/>
                </a:lnTo>
                <a:lnTo>
                  <a:pt x="744" y="305"/>
                </a:lnTo>
                <a:lnTo>
                  <a:pt x="691" y="324"/>
                </a:lnTo>
                <a:lnTo>
                  <a:pt x="636" y="346"/>
                </a:lnTo>
                <a:lnTo>
                  <a:pt x="581" y="372"/>
                </a:lnTo>
                <a:lnTo>
                  <a:pt x="528" y="399"/>
                </a:lnTo>
                <a:lnTo>
                  <a:pt x="478" y="429"/>
                </a:lnTo>
                <a:lnTo>
                  <a:pt x="431" y="459"/>
                </a:lnTo>
                <a:lnTo>
                  <a:pt x="389" y="490"/>
                </a:lnTo>
                <a:lnTo>
                  <a:pt x="351" y="518"/>
                </a:lnTo>
                <a:lnTo>
                  <a:pt x="349" y="521"/>
                </a:lnTo>
                <a:lnTo>
                  <a:pt x="347" y="523"/>
                </a:lnTo>
                <a:lnTo>
                  <a:pt x="347" y="526"/>
                </a:lnTo>
                <a:lnTo>
                  <a:pt x="347" y="529"/>
                </a:lnTo>
                <a:lnTo>
                  <a:pt x="348" y="531"/>
                </a:lnTo>
                <a:lnTo>
                  <a:pt x="350" y="532"/>
                </a:lnTo>
                <a:lnTo>
                  <a:pt x="351" y="533"/>
                </a:lnTo>
                <a:lnTo>
                  <a:pt x="395" y="545"/>
                </a:lnTo>
                <a:lnTo>
                  <a:pt x="443" y="555"/>
                </a:lnTo>
                <a:lnTo>
                  <a:pt x="498" y="563"/>
                </a:lnTo>
                <a:lnTo>
                  <a:pt x="557" y="571"/>
                </a:lnTo>
                <a:lnTo>
                  <a:pt x="620" y="576"/>
                </a:lnTo>
                <a:lnTo>
                  <a:pt x="687" y="577"/>
                </a:lnTo>
                <a:lnTo>
                  <a:pt x="732" y="576"/>
                </a:lnTo>
                <a:lnTo>
                  <a:pt x="775" y="573"/>
                </a:lnTo>
                <a:lnTo>
                  <a:pt x="814" y="569"/>
                </a:lnTo>
                <a:lnTo>
                  <a:pt x="851" y="563"/>
                </a:lnTo>
                <a:lnTo>
                  <a:pt x="892" y="554"/>
                </a:lnTo>
                <a:lnTo>
                  <a:pt x="927" y="544"/>
                </a:lnTo>
                <a:lnTo>
                  <a:pt x="958" y="531"/>
                </a:lnTo>
                <a:lnTo>
                  <a:pt x="983" y="517"/>
                </a:lnTo>
                <a:lnTo>
                  <a:pt x="1004" y="502"/>
                </a:lnTo>
                <a:lnTo>
                  <a:pt x="1019" y="488"/>
                </a:lnTo>
                <a:lnTo>
                  <a:pt x="1021" y="483"/>
                </a:lnTo>
                <a:lnTo>
                  <a:pt x="1024" y="476"/>
                </a:lnTo>
                <a:lnTo>
                  <a:pt x="1028" y="466"/>
                </a:lnTo>
                <a:lnTo>
                  <a:pt x="1031" y="453"/>
                </a:lnTo>
                <a:lnTo>
                  <a:pt x="1032" y="436"/>
                </a:lnTo>
                <a:lnTo>
                  <a:pt x="1031" y="414"/>
                </a:lnTo>
                <a:lnTo>
                  <a:pt x="1027" y="388"/>
                </a:lnTo>
                <a:lnTo>
                  <a:pt x="1021" y="360"/>
                </a:lnTo>
                <a:lnTo>
                  <a:pt x="1012" y="336"/>
                </a:lnTo>
                <a:lnTo>
                  <a:pt x="1002" y="318"/>
                </a:lnTo>
                <a:lnTo>
                  <a:pt x="988" y="304"/>
                </a:lnTo>
                <a:lnTo>
                  <a:pt x="971" y="294"/>
                </a:lnTo>
                <a:lnTo>
                  <a:pt x="950" y="287"/>
                </a:lnTo>
                <a:lnTo>
                  <a:pt x="926" y="283"/>
                </a:lnTo>
                <a:lnTo>
                  <a:pt x="896" y="281"/>
                </a:lnTo>
                <a:close/>
                <a:moveTo>
                  <a:pt x="896" y="0"/>
                </a:moveTo>
                <a:lnTo>
                  <a:pt x="896" y="0"/>
                </a:lnTo>
                <a:lnTo>
                  <a:pt x="950" y="2"/>
                </a:lnTo>
                <a:lnTo>
                  <a:pt x="1000" y="10"/>
                </a:lnTo>
                <a:lnTo>
                  <a:pt x="1047" y="21"/>
                </a:lnTo>
                <a:lnTo>
                  <a:pt x="1091" y="39"/>
                </a:lnTo>
                <a:lnTo>
                  <a:pt x="1131" y="60"/>
                </a:lnTo>
                <a:lnTo>
                  <a:pt x="1167" y="87"/>
                </a:lnTo>
                <a:lnTo>
                  <a:pt x="1199" y="116"/>
                </a:lnTo>
                <a:lnTo>
                  <a:pt x="1228" y="152"/>
                </a:lnTo>
                <a:lnTo>
                  <a:pt x="1253" y="191"/>
                </a:lnTo>
                <a:lnTo>
                  <a:pt x="1274" y="234"/>
                </a:lnTo>
                <a:lnTo>
                  <a:pt x="1291" y="283"/>
                </a:lnTo>
                <a:lnTo>
                  <a:pt x="1303" y="334"/>
                </a:lnTo>
                <a:lnTo>
                  <a:pt x="1311" y="386"/>
                </a:lnTo>
                <a:lnTo>
                  <a:pt x="1314" y="436"/>
                </a:lnTo>
                <a:lnTo>
                  <a:pt x="1311" y="483"/>
                </a:lnTo>
                <a:lnTo>
                  <a:pt x="1303" y="528"/>
                </a:lnTo>
                <a:lnTo>
                  <a:pt x="1290" y="571"/>
                </a:lnTo>
                <a:lnTo>
                  <a:pt x="1271" y="611"/>
                </a:lnTo>
                <a:lnTo>
                  <a:pt x="1248" y="649"/>
                </a:lnTo>
                <a:lnTo>
                  <a:pt x="1221" y="685"/>
                </a:lnTo>
                <a:lnTo>
                  <a:pt x="1189" y="715"/>
                </a:lnTo>
                <a:lnTo>
                  <a:pt x="1152" y="744"/>
                </a:lnTo>
                <a:lnTo>
                  <a:pt x="1112" y="769"/>
                </a:lnTo>
                <a:lnTo>
                  <a:pt x="1068" y="791"/>
                </a:lnTo>
                <a:lnTo>
                  <a:pt x="1018" y="811"/>
                </a:lnTo>
                <a:lnTo>
                  <a:pt x="964" y="827"/>
                </a:lnTo>
                <a:lnTo>
                  <a:pt x="904" y="840"/>
                </a:lnTo>
                <a:lnTo>
                  <a:pt x="855" y="848"/>
                </a:lnTo>
                <a:lnTo>
                  <a:pt x="802" y="854"/>
                </a:lnTo>
                <a:lnTo>
                  <a:pt x="746" y="858"/>
                </a:lnTo>
                <a:lnTo>
                  <a:pt x="687" y="859"/>
                </a:lnTo>
                <a:lnTo>
                  <a:pt x="687" y="859"/>
                </a:lnTo>
                <a:lnTo>
                  <a:pt x="619" y="858"/>
                </a:lnTo>
                <a:lnTo>
                  <a:pt x="550" y="853"/>
                </a:lnTo>
                <a:lnTo>
                  <a:pt x="482" y="846"/>
                </a:lnTo>
                <a:lnTo>
                  <a:pt x="415" y="836"/>
                </a:lnTo>
                <a:lnTo>
                  <a:pt x="351" y="823"/>
                </a:lnTo>
                <a:lnTo>
                  <a:pt x="291" y="808"/>
                </a:lnTo>
                <a:lnTo>
                  <a:pt x="236" y="792"/>
                </a:lnTo>
                <a:lnTo>
                  <a:pt x="187" y="773"/>
                </a:lnTo>
                <a:lnTo>
                  <a:pt x="143" y="753"/>
                </a:lnTo>
                <a:lnTo>
                  <a:pt x="105" y="730"/>
                </a:lnTo>
                <a:lnTo>
                  <a:pt x="73" y="706"/>
                </a:lnTo>
                <a:lnTo>
                  <a:pt x="48" y="680"/>
                </a:lnTo>
                <a:lnTo>
                  <a:pt x="28" y="651"/>
                </a:lnTo>
                <a:lnTo>
                  <a:pt x="13" y="622"/>
                </a:lnTo>
                <a:lnTo>
                  <a:pt x="4" y="588"/>
                </a:lnTo>
                <a:lnTo>
                  <a:pt x="1" y="575"/>
                </a:lnTo>
                <a:lnTo>
                  <a:pt x="0" y="559"/>
                </a:lnTo>
                <a:lnTo>
                  <a:pt x="0" y="543"/>
                </a:lnTo>
                <a:lnTo>
                  <a:pt x="3" y="524"/>
                </a:lnTo>
                <a:lnTo>
                  <a:pt x="7" y="505"/>
                </a:lnTo>
                <a:lnTo>
                  <a:pt x="14" y="484"/>
                </a:lnTo>
                <a:lnTo>
                  <a:pt x="25" y="462"/>
                </a:lnTo>
                <a:lnTo>
                  <a:pt x="39" y="438"/>
                </a:lnTo>
                <a:lnTo>
                  <a:pt x="57" y="413"/>
                </a:lnTo>
                <a:lnTo>
                  <a:pt x="79" y="387"/>
                </a:lnTo>
                <a:lnTo>
                  <a:pt x="107" y="358"/>
                </a:lnTo>
                <a:lnTo>
                  <a:pt x="139" y="328"/>
                </a:lnTo>
                <a:lnTo>
                  <a:pt x="177" y="297"/>
                </a:lnTo>
                <a:lnTo>
                  <a:pt x="221" y="263"/>
                </a:lnTo>
                <a:lnTo>
                  <a:pt x="271" y="229"/>
                </a:lnTo>
                <a:lnTo>
                  <a:pt x="331" y="190"/>
                </a:lnTo>
                <a:lnTo>
                  <a:pt x="392" y="154"/>
                </a:lnTo>
                <a:lnTo>
                  <a:pt x="454" y="122"/>
                </a:lnTo>
                <a:lnTo>
                  <a:pt x="515" y="92"/>
                </a:lnTo>
                <a:lnTo>
                  <a:pt x="575" y="67"/>
                </a:lnTo>
                <a:lnTo>
                  <a:pt x="635" y="45"/>
                </a:lnTo>
                <a:lnTo>
                  <a:pt x="691" y="28"/>
                </a:lnTo>
                <a:lnTo>
                  <a:pt x="744" y="16"/>
                </a:lnTo>
                <a:lnTo>
                  <a:pt x="798" y="6"/>
                </a:lnTo>
                <a:lnTo>
                  <a:pt x="848" y="2"/>
                </a:lnTo>
                <a:lnTo>
                  <a:pt x="89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Title 1"/>
          <p:cNvSpPr txBox="1">
            <a:spLocks/>
          </p:cNvSpPr>
          <p:nvPr/>
        </p:nvSpPr>
        <p:spPr>
          <a:xfrm>
            <a:off x="932793" y="220717"/>
            <a:ext cx="10515600" cy="71470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</a:t>
            </a:r>
            <a:r>
              <a:rPr kumimoji="0" lang="en-IN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Steps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>
          <a:xfrm>
            <a:off x="4049486" y="6492875"/>
            <a:ext cx="4114800" cy="365125"/>
          </a:xfrm>
        </p:spPr>
        <p:txBody>
          <a:bodyPr/>
          <a:lstStyle/>
          <a:p>
            <a:r>
              <a:rPr lang="en-IN" smtClean="0"/>
              <a:t>INSOFE Batch 30 - CUTE03 Group05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6958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932793" y="220717"/>
            <a:ext cx="10515600" cy="714704"/>
          </a:xfrm>
          <a:prstGeom prst="rect">
            <a:avLst/>
          </a:prstGeom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4400" dirty="0" smtClean="0"/>
              <a:t>Descriptive Analytics – Missing values</a:t>
            </a:r>
            <a:endParaRPr lang="en-IN" sz="44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049486" y="6492875"/>
            <a:ext cx="4114800" cy="365125"/>
          </a:xfrm>
        </p:spPr>
        <p:txBody>
          <a:bodyPr/>
          <a:lstStyle/>
          <a:p>
            <a:r>
              <a:rPr lang="en-IN" smtClean="0"/>
              <a:t>INSOFE Batch 30 - CUTE03 Group05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8948" y="794298"/>
            <a:ext cx="9619976" cy="502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4596" y="5919202"/>
            <a:ext cx="9087693" cy="397515"/>
          </a:xfrm>
        </p:spPr>
        <p:txBody>
          <a:bodyPr>
            <a:noAutofit/>
          </a:bodyPr>
          <a:lstStyle/>
          <a:p>
            <a:pPr marL="342900" indent="-342900">
              <a:buNone/>
            </a:pPr>
            <a:r>
              <a:rPr lang="en-IN" sz="1600" b="1" dirty="0" smtClean="0"/>
              <a:t>Attributes missing value status Is indicated in descending order; # Attr17 has many zero values </a:t>
            </a:r>
          </a:p>
          <a:p>
            <a:pPr marL="342900" indent="-342900">
              <a:buNone/>
            </a:pPr>
            <a:r>
              <a:rPr lang="en-IN" sz="1600" b="1" dirty="0" smtClean="0"/>
              <a:t>Attribute  "Attr37" and "Attr21" has 18836 and 5836 NAs respectively ; These attributes are dropped</a:t>
            </a:r>
          </a:p>
          <a:p>
            <a:pPr marL="342900" indent="-342900">
              <a:buNone/>
            </a:pPr>
            <a:endParaRPr lang="en-IN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106" y="850473"/>
            <a:ext cx="5157787" cy="547403"/>
          </a:xfrm>
        </p:spPr>
        <p:txBody>
          <a:bodyPr/>
          <a:lstStyle/>
          <a:p>
            <a:pPr algn="ctr"/>
            <a:r>
              <a:rPr lang="en-IN" dirty="0" smtClean="0"/>
              <a:t>Removal of Features – Attr14,Attr18</a:t>
            </a:r>
            <a:endParaRPr lang="en-IN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32793" y="220717"/>
            <a:ext cx="10515600" cy="714704"/>
          </a:xfrm>
          <a:prstGeom prst="rect">
            <a:avLst/>
          </a:prstGeom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4400" dirty="0" smtClean="0"/>
              <a:t>Descriptive Analytics –Feature Engineering </a:t>
            </a:r>
            <a:endParaRPr lang="en-IN" sz="44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049486" y="6492875"/>
            <a:ext cx="4114800" cy="365125"/>
          </a:xfrm>
        </p:spPr>
        <p:txBody>
          <a:bodyPr/>
          <a:lstStyle/>
          <a:p>
            <a:r>
              <a:rPr lang="en-IN" smtClean="0"/>
              <a:t>INSOFE Batch 30 - CUTE03 Group05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259763" y="866727"/>
            <a:ext cx="3932237" cy="838200"/>
          </a:xfrm>
        </p:spPr>
        <p:txBody>
          <a:bodyPr>
            <a:noAutofit/>
          </a:bodyPr>
          <a:lstStyle/>
          <a:p>
            <a:r>
              <a:rPr lang="en-IN" sz="2900" dirty="0" smtClean="0"/>
              <a:t>OBSERVATION</a:t>
            </a:r>
            <a:endParaRPr lang="en-IN" sz="290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7844472" y="1673023"/>
            <a:ext cx="3932237" cy="397515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Duplicates Features Attr7,Attr14 and Attr18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8433" name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9373" y="3940319"/>
            <a:ext cx="2398929" cy="27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5738" y="2418276"/>
            <a:ext cx="2417379" cy="42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872" y="1604698"/>
            <a:ext cx="3512936" cy="215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66987" y="1696764"/>
            <a:ext cx="3692635" cy="226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63765" y="4128629"/>
            <a:ext cx="3634609" cy="2265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932793" y="220717"/>
            <a:ext cx="10515600" cy="714704"/>
          </a:xfrm>
          <a:prstGeom prst="rect">
            <a:avLst/>
          </a:prstGeom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4400" dirty="0" smtClean="0"/>
              <a:t>Descriptive Analytics –Feature Engineering </a:t>
            </a:r>
            <a:endParaRPr lang="en-IN" sz="44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049486" y="6492875"/>
            <a:ext cx="4114800" cy="365125"/>
          </a:xfrm>
        </p:spPr>
        <p:txBody>
          <a:bodyPr/>
          <a:lstStyle/>
          <a:p>
            <a:r>
              <a:rPr lang="en-IN" smtClean="0"/>
              <a:t>INSOFE Batch 30 - CUTE03 Group05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7495754" y="740603"/>
            <a:ext cx="3932237" cy="838200"/>
          </a:xfrm>
        </p:spPr>
        <p:txBody>
          <a:bodyPr>
            <a:noAutofit/>
          </a:bodyPr>
          <a:lstStyle/>
          <a:p>
            <a:r>
              <a:rPr lang="en-IN" sz="2900" dirty="0" smtClean="0"/>
              <a:t>OBSERVATION</a:t>
            </a:r>
            <a:endParaRPr lang="en-IN" sz="290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6610" y="1326181"/>
            <a:ext cx="3932237" cy="66027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 smtClean="0"/>
              <a:t>Duplicates Features between Attr22 and Attr35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81AD-0A25-4B1A-B740-3C7984BD2B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915106" y="850473"/>
            <a:ext cx="5157787" cy="547403"/>
          </a:xfrm>
        </p:spPr>
        <p:txBody>
          <a:bodyPr/>
          <a:lstStyle/>
          <a:p>
            <a:pPr algn="ctr"/>
            <a:r>
              <a:rPr lang="en-IN" dirty="0" smtClean="0"/>
              <a:t>Removal of Features – Attr35</a:t>
            </a:r>
            <a:endParaRPr lang="en-IN" dirty="0"/>
          </a:p>
        </p:txBody>
      </p:sp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7406" y="2088058"/>
            <a:ext cx="4924290" cy="307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609" y="1343348"/>
            <a:ext cx="4309241" cy="265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17269" y="2519926"/>
            <a:ext cx="2410867" cy="377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36531" y="3997326"/>
            <a:ext cx="2667821" cy="264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ix color">
      <a:dk1>
        <a:srgbClr val="57565A"/>
      </a:dk1>
      <a:lt1>
        <a:sysClr val="window" lastClr="FFFFFF"/>
      </a:lt1>
      <a:dk2>
        <a:srgbClr val="31697D"/>
      </a:dk2>
      <a:lt2>
        <a:srgbClr val="327880"/>
      </a:lt2>
      <a:accent1>
        <a:srgbClr val="F33947"/>
      </a:accent1>
      <a:accent2>
        <a:srgbClr val="00BBD6"/>
      </a:accent2>
      <a:accent3>
        <a:srgbClr val="B3D236"/>
      </a:accent3>
      <a:accent4>
        <a:srgbClr val="FFC000"/>
      </a:accent4>
      <a:accent5>
        <a:srgbClr val="927862"/>
      </a:accent5>
      <a:accent6>
        <a:srgbClr val="44C072"/>
      </a:accent6>
      <a:hlink>
        <a:srgbClr val="7030A0"/>
      </a:hlink>
      <a:folHlink>
        <a:srgbClr val="00B0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704</Words>
  <Application>Microsoft Macintosh PowerPoint</Application>
  <PresentationFormat>Custom</PresentationFormat>
  <Paragraphs>255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Predictive Modelling Bankruptcy Data</vt:lpstr>
      <vt:lpstr>“Logistic Regression –Financial Data"</vt:lpstr>
      <vt:lpstr>“Logistic Regression –Banks Financial Data"</vt:lpstr>
      <vt:lpstr>“Logistic Regression –Banks Financial Data"</vt:lpstr>
      <vt:lpstr>“Logistic Regression –Banks Financial Data"</vt:lpstr>
      <vt:lpstr>Slide 6</vt:lpstr>
      <vt:lpstr>Slide 7</vt:lpstr>
      <vt:lpstr>OBSERVATION</vt:lpstr>
      <vt:lpstr>OBSERVATION</vt:lpstr>
      <vt:lpstr>OBSERVATION</vt:lpstr>
      <vt:lpstr>OBSERVATION</vt:lpstr>
      <vt:lpstr>Slide 12</vt:lpstr>
      <vt:lpstr>Slide 13</vt:lpstr>
      <vt:lpstr>Slide 14</vt:lpstr>
      <vt:lpstr>OBSERVATION</vt:lpstr>
      <vt:lpstr>Slide 16</vt:lpstr>
      <vt:lpstr>Slide 17</vt:lpstr>
      <vt:lpstr>Slide 18</vt:lpstr>
      <vt:lpstr>Observation</vt:lpstr>
      <vt:lpstr>Challenges/Further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demo</cp:lastModifiedBy>
  <cp:revision>291</cp:revision>
  <dcterms:created xsi:type="dcterms:W3CDTF">2016-01-03T10:07:46Z</dcterms:created>
  <dcterms:modified xsi:type="dcterms:W3CDTF">2017-09-02T07:48:18Z</dcterms:modified>
</cp:coreProperties>
</file>