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74" r:id="rId14"/>
    <p:sldId id="275" r:id="rId15"/>
    <p:sldId id="276" r:id="rId16"/>
    <p:sldId id="277" r:id="rId17"/>
    <p:sldId id="278" r:id="rId18"/>
    <p:sldId id="279"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4E16923-FBF5-4FBB-93C2-CE2839BF3A28}">
  <a:tblStyle styleId="{44E16923-FBF5-4FBB-93C2-CE2839BF3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5" d="100"/>
          <a:sy n="75" d="100"/>
        </p:scale>
        <p:origin x="-1666" y="-66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0126fdc0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0126fdc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76697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46217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21118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65237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43383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99006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5780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24e32fb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24e32fb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0126fdc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0126fdc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0126fdc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0126fdc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2100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126fdc0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126fdc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0126fdc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0126fdc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0126fdc0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0126fdc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0126fdc0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0126fdc0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0126fdc0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0126fdc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pPr/>
              <a:t>4/15/2024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2826180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061342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0811167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xmlns="" val="23935914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9622569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7761952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973329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910624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75033114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15458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7133820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4183016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4633966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0899847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345874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07820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3785168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5203327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xmlns=""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4/15/2024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718230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hemeOverride" Target="../theme/themeOverride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53"/>
        <p:cNvGrpSpPr/>
        <p:nvPr/>
      </p:nvGrpSpPr>
      <p:grpSpPr>
        <a:xfrm>
          <a:off x="0" y="0"/>
          <a:ext cx="0" cy="0"/>
          <a:chOff x="0" y="0"/>
          <a:chExt cx="0" cy="0"/>
        </a:xfrm>
      </p:grpSpPr>
      <p:grpSp>
        <p:nvGrpSpPr>
          <p:cNvPr id="61" name="Group 60">
            <a:extLst>
              <a:ext uri="{FF2B5EF4-FFF2-40B4-BE49-F238E27FC236}">
                <a16:creationId xmlns:a16="http://schemas.microsoft.com/office/drawing/2014/main" xmlns="" id="{1351B104-9B78-4A2B-B970-FA8ABE1CE1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9144002" cy="5143500"/>
            <a:chOff x="0" y="-1"/>
            <a:chExt cx="12192003" cy="6858001"/>
          </a:xfrm>
        </p:grpSpPr>
        <p:sp useBgFill="1">
          <p:nvSpPr>
            <p:cNvPr id="62" name="Rectangle 61">
              <a:extLst>
                <a:ext uri="{FF2B5EF4-FFF2-40B4-BE49-F238E27FC236}">
                  <a16:creationId xmlns:a16="http://schemas.microsoft.com/office/drawing/2014/main" xmlns="" id="{3A130E84-D02F-40FB-9BEB-5202392713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xmlns="" id="{5E142BFD-7D75-4518-BBDF-27C00AB4BC7F}"/>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54" name="Google Shape;54;p13"/>
          <p:cNvSpPr txBox="1">
            <a:spLocks noGrp="1"/>
          </p:cNvSpPr>
          <p:nvPr>
            <p:ph type="ctrTitle"/>
          </p:nvPr>
        </p:nvSpPr>
        <p:spPr>
          <a:xfrm>
            <a:off x="4961334" y="841772"/>
            <a:ext cx="3039665"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en-GB" sz="3300" b="1" dirty="0"/>
              <a:t>Mental health posts classification</a:t>
            </a:r>
          </a:p>
        </p:txBody>
      </p:sp>
      <p:sp>
        <p:nvSpPr>
          <p:cNvPr id="55" name="Google Shape;55;p13"/>
          <p:cNvSpPr txBox="1">
            <a:spLocks noGrp="1"/>
          </p:cNvSpPr>
          <p:nvPr>
            <p:ph type="subTitle" idx="1"/>
          </p:nvPr>
        </p:nvSpPr>
        <p:spPr>
          <a:xfrm>
            <a:off x="4939276" y="2701528"/>
            <a:ext cx="3061723" cy="124182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GB" b="1" dirty="0"/>
              <a:t>Using deep learning</a:t>
            </a:r>
            <a:endParaRPr lang="en-US" b="1" dirty="0"/>
          </a:p>
        </p:txBody>
      </p:sp>
      <p:pic>
        <p:nvPicPr>
          <p:cNvPr id="57" name="Picture 56" descr="Computer Generated Lights">
            <a:extLst>
              <a:ext uri="{FF2B5EF4-FFF2-40B4-BE49-F238E27FC236}">
                <a16:creationId xmlns:a16="http://schemas.microsoft.com/office/drawing/2014/main" xmlns="" id="{623DEDE1-4B4E-3898-D446-4613F1D08E84}"/>
              </a:ext>
            </a:extLst>
          </p:cNvPr>
          <p:cNvPicPr>
            <a:picLocks noChangeAspect="1"/>
          </p:cNvPicPr>
          <p:nvPr/>
        </p:nvPicPr>
        <p:blipFill rotWithShape="1">
          <a:blip r:embed="rId5"/>
          <a:srcRect l="11806" r="22357" b="2"/>
          <a:stretch/>
        </p:blipFill>
        <p:spPr>
          <a:xfrm>
            <a:off x="-4197" y="10"/>
            <a:ext cx="4576197" cy="5143490"/>
          </a:xfrm>
          <a:prstGeom prst="rect">
            <a:avLst/>
          </a:prstGeom>
        </p:spPr>
      </p:pic>
      <p:grpSp>
        <p:nvGrpSpPr>
          <p:cNvPr id="65" name="Group 64">
            <a:extLst>
              <a:ext uri="{FF2B5EF4-FFF2-40B4-BE49-F238E27FC236}">
                <a16:creationId xmlns:a16="http://schemas.microsoft.com/office/drawing/2014/main" xmlns="" id="{D4116A08-770E-4DC3-AAB6-E3E8E6CEC8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0"/>
            <a:ext cx="1728807" cy="5143499"/>
            <a:chOff x="0" y="0"/>
            <a:chExt cx="2305051" cy="6858001"/>
          </a:xfrm>
          <a:solidFill>
            <a:schemeClr val="tx1">
              <a:alpha val="70000"/>
            </a:schemeClr>
          </a:solidFill>
          <a:effectLst/>
        </p:grpSpPr>
        <p:sp>
          <p:nvSpPr>
            <p:cNvPr id="66" name="Rectangle 5">
              <a:extLst>
                <a:ext uri="{FF2B5EF4-FFF2-40B4-BE49-F238E27FC236}">
                  <a16:creationId xmlns:a16="http://schemas.microsoft.com/office/drawing/2014/main" xmlns="" id="{6ADECFB2-F615-49A9-A242-A3D04CADB0B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67" name="Freeform 6">
              <a:extLst>
                <a:ext uri="{FF2B5EF4-FFF2-40B4-BE49-F238E27FC236}">
                  <a16:creationId xmlns:a16="http://schemas.microsoft.com/office/drawing/2014/main" xmlns="" id="{8E1F3AC6-5FF1-401B-91E4-180D1D3560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7">
              <a:extLst>
                <a:ext uri="{FF2B5EF4-FFF2-40B4-BE49-F238E27FC236}">
                  <a16:creationId xmlns:a16="http://schemas.microsoft.com/office/drawing/2014/main" xmlns="" id="{72BC7A9D-387B-4877-B8E6-E8ABA6B265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Rectangle 8">
              <a:extLst>
                <a:ext uri="{FF2B5EF4-FFF2-40B4-BE49-F238E27FC236}">
                  <a16:creationId xmlns:a16="http://schemas.microsoft.com/office/drawing/2014/main" xmlns="" id="{9114560A-27D6-469D-992E-33A55B40BA0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0" name="Freeform 9">
              <a:extLst>
                <a:ext uri="{FF2B5EF4-FFF2-40B4-BE49-F238E27FC236}">
                  <a16:creationId xmlns:a16="http://schemas.microsoft.com/office/drawing/2014/main" xmlns="" id="{CBF136EF-7DC2-47D2-974C-70044B5E90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xmlns="" id="{6B03084D-F566-41C4-BE37-870FB5A0D1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xmlns="" id="{049DC21B-8236-4901-9ADD-E3167ABDE9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12">
              <a:extLst>
                <a:ext uri="{FF2B5EF4-FFF2-40B4-BE49-F238E27FC236}">
                  <a16:creationId xmlns:a16="http://schemas.microsoft.com/office/drawing/2014/main" xmlns="" id="{304F4FEB-8B5B-45BA-988C-5FBF41059EC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13">
              <a:extLst>
                <a:ext uri="{FF2B5EF4-FFF2-40B4-BE49-F238E27FC236}">
                  <a16:creationId xmlns:a16="http://schemas.microsoft.com/office/drawing/2014/main" xmlns="" id="{E88E24C8-3D76-4C2F-84D1-BC3C2AACA4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14">
              <a:extLst>
                <a:ext uri="{FF2B5EF4-FFF2-40B4-BE49-F238E27FC236}">
                  <a16:creationId xmlns:a16="http://schemas.microsoft.com/office/drawing/2014/main" xmlns="" id="{91C91468-4F8A-42F1-9505-02D9241787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15">
              <a:extLst>
                <a:ext uri="{FF2B5EF4-FFF2-40B4-BE49-F238E27FC236}">
                  <a16:creationId xmlns:a16="http://schemas.microsoft.com/office/drawing/2014/main" xmlns="" id="{C22581B1-C426-4189-85D6-C499D6982F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16">
              <a:extLst>
                <a:ext uri="{FF2B5EF4-FFF2-40B4-BE49-F238E27FC236}">
                  <a16:creationId xmlns:a16="http://schemas.microsoft.com/office/drawing/2014/main" xmlns="" id="{29DFD4C4-0517-4A6B-B423-E55582618D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17">
              <a:extLst>
                <a:ext uri="{FF2B5EF4-FFF2-40B4-BE49-F238E27FC236}">
                  <a16:creationId xmlns:a16="http://schemas.microsoft.com/office/drawing/2014/main" xmlns="" id="{7ACD84D3-D09D-4C94-99D5-51713A1D6B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18">
              <a:extLst>
                <a:ext uri="{FF2B5EF4-FFF2-40B4-BE49-F238E27FC236}">
                  <a16:creationId xmlns:a16="http://schemas.microsoft.com/office/drawing/2014/main" xmlns="" id="{37C2AEAB-1CC9-4A9A-8303-E1E0C12168A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19">
              <a:extLst>
                <a:ext uri="{FF2B5EF4-FFF2-40B4-BE49-F238E27FC236}">
                  <a16:creationId xmlns:a16="http://schemas.microsoft.com/office/drawing/2014/main" xmlns="" id="{20ABD348-58FE-4371-AE12-C66FF8CA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20">
              <a:extLst>
                <a:ext uri="{FF2B5EF4-FFF2-40B4-BE49-F238E27FC236}">
                  <a16:creationId xmlns:a16="http://schemas.microsoft.com/office/drawing/2014/main" xmlns="" id="{408E0FAA-F0C5-4CB1-95FE-D3D96830FCE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21">
              <a:extLst>
                <a:ext uri="{FF2B5EF4-FFF2-40B4-BE49-F238E27FC236}">
                  <a16:creationId xmlns:a16="http://schemas.microsoft.com/office/drawing/2014/main" xmlns="" id="{F83C789F-2881-4822-A724-567720953F5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22">
              <a:extLst>
                <a:ext uri="{FF2B5EF4-FFF2-40B4-BE49-F238E27FC236}">
                  <a16:creationId xmlns:a16="http://schemas.microsoft.com/office/drawing/2014/main" xmlns="" id="{6B039120-5C84-4A03-9ADD-32EA6E5D44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23">
              <a:extLst>
                <a:ext uri="{FF2B5EF4-FFF2-40B4-BE49-F238E27FC236}">
                  <a16:creationId xmlns:a16="http://schemas.microsoft.com/office/drawing/2014/main" xmlns="" id="{440E956F-26EB-40C6-B500-1A4BB4ABF75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24">
              <a:extLst>
                <a:ext uri="{FF2B5EF4-FFF2-40B4-BE49-F238E27FC236}">
                  <a16:creationId xmlns:a16="http://schemas.microsoft.com/office/drawing/2014/main" xmlns="" id="{D2449A75-05DC-4791-90F1-335CC6732C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25">
              <a:extLst>
                <a:ext uri="{FF2B5EF4-FFF2-40B4-BE49-F238E27FC236}">
                  <a16:creationId xmlns:a16="http://schemas.microsoft.com/office/drawing/2014/main" xmlns="" id="{2A0F57CD-8F34-4F1D-BFF3-1293522501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26">
              <a:extLst>
                <a:ext uri="{FF2B5EF4-FFF2-40B4-BE49-F238E27FC236}">
                  <a16:creationId xmlns:a16="http://schemas.microsoft.com/office/drawing/2014/main" xmlns="" id="{DB0DDCCE-FA18-4790-8F10-67FC661721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27">
              <a:extLst>
                <a:ext uri="{FF2B5EF4-FFF2-40B4-BE49-F238E27FC236}">
                  <a16:creationId xmlns:a16="http://schemas.microsoft.com/office/drawing/2014/main" xmlns="" id="{750A8178-D049-42D4-BA77-A262FE55F9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28">
              <a:extLst>
                <a:ext uri="{FF2B5EF4-FFF2-40B4-BE49-F238E27FC236}">
                  <a16:creationId xmlns:a16="http://schemas.microsoft.com/office/drawing/2014/main" xmlns="" id="{B33B9383-8846-404B-85BE-E43F077379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29">
              <a:extLst>
                <a:ext uri="{FF2B5EF4-FFF2-40B4-BE49-F238E27FC236}">
                  <a16:creationId xmlns:a16="http://schemas.microsoft.com/office/drawing/2014/main" xmlns="" id="{79468103-A660-495B-BFDF-8E7D98A09A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30">
              <a:extLst>
                <a:ext uri="{FF2B5EF4-FFF2-40B4-BE49-F238E27FC236}">
                  <a16:creationId xmlns:a16="http://schemas.microsoft.com/office/drawing/2014/main" xmlns="" id="{06F4CC44-94E1-47AF-893C-19C4A4AB40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31">
              <a:extLst>
                <a:ext uri="{FF2B5EF4-FFF2-40B4-BE49-F238E27FC236}">
                  <a16:creationId xmlns:a16="http://schemas.microsoft.com/office/drawing/2014/main" xmlns="" id="{E87F601E-2166-4FAE-AF96-2A1B17E46E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32">
              <a:extLst>
                <a:ext uri="{FF2B5EF4-FFF2-40B4-BE49-F238E27FC236}">
                  <a16:creationId xmlns:a16="http://schemas.microsoft.com/office/drawing/2014/main" xmlns="" id="{DCDE2745-7AA5-416B-AC78-93C6EAE5D4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Rectangle 33">
              <a:extLst>
                <a:ext uri="{FF2B5EF4-FFF2-40B4-BE49-F238E27FC236}">
                  <a16:creationId xmlns:a16="http://schemas.microsoft.com/office/drawing/2014/main" xmlns="" id="{7D5F7E44-496F-4025-AFD8-7EEC67AC180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95" name="Freeform 34">
              <a:extLst>
                <a:ext uri="{FF2B5EF4-FFF2-40B4-BE49-F238E27FC236}">
                  <a16:creationId xmlns:a16="http://schemas.microsoft.com/office/drawing/2014/main" xmlns="" id="{FA8ED221-FD77-4CD0-A9B9-3F97E40DCD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xmlns="" id="{94922F75-95BC-435D-B4BB-BCE65BACC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xmlns="" id="{CFB94884-EF28-419D-9147-20B2C9B1AB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7">
              <a:extLst>
                <a:ext uri="{FF2B5EF4-FFF2-40B4-BE49-F238E27FC236}">
                  <a16:creationId xmlns:a16="http://schemas.microsoft.com/office/drawing/2014/main" xmlns="" id="{94C72871-F5AC-46D1-97EF-94E4070A70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38">
              <a:extLst>
                <a:ext uri="{FF2B5EF4-FFF2-40B4-BE49-F238E27FC236}">
                  <a16:creationId xmlns:a16="http://schemas.microsoft.com/office/drawing/2014/main" xmlns="" id="{03ED1B15-6247-43B3-BEAE-DB699DE297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39">
              <a:extLst>
                <a:ext uri="{FF2B5EF4-FFF2-40B4-BE49-F238E27FC236}">
                  <a16:creationId xmlns:a16="http://schemas.microsoft.com/office/drawing/2014/main" xmlns="" id="{FA3EA466-B483-4B4A-9FCB-9FFA8E538F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40">
              <a:extLst>
                <a:ext uri="{FF2B5EF4-FFF2-40B4-BE49-F238E27FC236}">
                  <a16:creationId xmlns:a16="http://schemas.microsoft.com/office/drawing/2014/main" xmlns="" id="{CCE5E17C-696E-46EB-B70D-5862742169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41">
              <a:extLst>
                <a:ext uri="{FF2B5EF4-FFF2-40B4-BE49-F238E27FC236}">
                  <a16:creationId xmlns:a16="http://schemas.microsoft.com/office/drawing/2014/main" xmlns="" id="{AB6022EC-6D09-4098-9A97-5A911C08CA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42">
              <a:extLst>
                <a:ext uri="{FF2B5EF4-FFF2-40B4-BE49-F238E27FC236}">
                  <a16:creationId xmlns:a16="http://schemas.microsoft.com/office/drawing/2014/main" xmlns="" id="{7E18073E-1315-4400-ABD9-C34AEAFBFF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43">
              <a:extLst>
                <a:ext uri="{FF2B5EF4-FFF2-40B4-BE49-F238E27FC236}">
                  <a16:creationId xmlns:a16="http://schemas.microsoft.com/office/drawing/2014/main" xmlns="" id="{5510509E-411D-4F1B-BDC6-3E56668963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44">
              <a:extLst>
                <a:ext uri="{FF2B5EF4-FFF2-40B4-BE49-F238E27FC236}">
                  <a16:creationId xmlns:a16="http://schemas.microsoft.com/office/drawing/2014/main" xmlns="" id="{46F1A7E1-EC01-4288-87AE-C3B6434BD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Rectangle 45">
              <a:extLst>
                <a:ext uri="{FF2B5EF4-FFF2-40B4-BE49-F238E27FC236}">
                  <a16:creationId xmlns:a16="http://schemas.microsoft.com/office/drawing/2014/main" xmlns="" id="{F7BBA432-5463-415B-BA54-3AA2B92D28B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7" name="Freeform 46">
              <a:extLst>
                <a:ext uri="{FF2B5EF4-FFF2-40B4-BE49-F238E27FC236}">
                  <a16:creationId xmlns:a16="http://schemas.microsoft.com/office/drawing/2014/main" xmlns="" id="{66E19F01-137B-4A95-9313-CE6F778066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47">
              <a:extLst>
                <a:ext uri="{FF2B5EF4-FFF2-40B4-BE49-F238E27FC236}">
                  <a16:creationId xmlns:a16="http://schemas.microsoft.com/office/drawing/2014/main" xmlns="" id="{38C0AACC-51F2-424F-9988-F3B621941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48">
              <a:extLst>
                <a:ext uri="{FF2B5EF4-FFF2-40B4-BE49-F238E27FC236}">
                  <a16:creationId xmlns:a16="http://schemas.microsoft.com/office/drawing/2014/main" xmlns="" id="{7364A775-01A6-4012-88CF-58FDDBE4CB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49">
              <a:extLst>
                <a:ext uri="{FF2B5EF4-FFF2-40B4-BE49-F238E27FC236}">
                  <a16:creationId xmlns:a16="http://schemas.microsoft.com/office/drawing/2014/main" xmlns="" id="{C8C770C5-535A-4F1B-81CA-FD6F32C09A7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50">
              <a:extLst>
                <a:ext uri="{FF2B5EF4-FFF2-40B4-BE49-F238E27FC236}">
                  <a16:creationId xmlns:a16="http://schemas.microsoft.com/office/drawing/2014/main" xmlns="" id="{55F9C3EF-BEB8-4836-8DE0-319E54496E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51">
              <a:extLst>
                <a:ext uri="{FF2B5EF4-FFF2-40B4-BE49-F238E27FC236}">
                  <a16:creationId xmlns:a16="http://schemas.microsoft.com/office/drawing/2014/main" xmlns="" id="{0976D9A1-85FC-406B-8AEA-AE3C056A40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52">
              <a:extLst>
                <a:ext uri="{FF2B5EF4-FFF2-40B4-BE49-F238E27FC236}">
                  <a16:creationId xmlns:a16="http://schemas.microsoft.com/office/drawing/2014/main" xmlns="" id="{68BC6126-2A3A-4F1D-A565-BEF620660A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53">
              <a:extLst>
                <a:ext uri="{FF2B5EF4-FFF2-40B4-BE49-F238E27FC236}">
                  <a16:creationId xmlns:a16="http://schemas.microsoft.com/office/drawing/2014/main" xmlns="" id="{D8C7B98D-F83E-485D-B01D-270242E8FD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54">
              <a:extLst>
                <a:ext uri="{FF2B5EF4-FFF2-40B4-BE49-F238E27FC236}">
                  <a16:creationId xmlns:a16="http://schemas.microsoft.com/office/drawing/2014/main" xmlns="" id="{93D5E722-D236-478A-A13F-8FA4141D94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55">
              <a:extLst>
                <a:ext uri="{FF2B5EF4-FFF2-40B4-BE49-F238E27FC236}">
                  <a16:creationId xmlns:a16="http://schemas.microsoft.com/office/drawing/2014/main" xmlns="" id="{ABE1456F-F283-4BD5-A1B9-EF2423B68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56">
              <a:extLst>
                <a:ext uri="{FF2B5EF4-FFF2-40B4-BE49-F238E27FC236}">
                  <a16:creationId xmlns:a16="http://schemas.microsoft.com/office/drawing/2014/main" xmlns="" id="{E4D1AC66-8164-4BBC-89D5-69FE7A4FC2E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57">
              <a:extLst>
                <a:ext uri="{FF2B5EF4-FFF2-40B4-BE49-F238E27FC236}">
                  <a16:creationId xmlns:a16="http://schemas.microsoft.com/office/drawing/2014/main" xmlns="" id="{845A8868-488C-447D-979F-7E01B82AC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58">
              <a:extLst>
                <a:ext uri="{FF2B5EF4-FFF2-40B4-BE49-F238E27FC236}">
                  <a16:creationId xmlns:a16="http://schemas.microsoft.com/office/drawing/2014/main" xmlns="" id="{948639B9-9B88-432B-914E-6B70BAEB1D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21" name="Group 120">
            <a:extLst>
              <a:ext uri="{FF2B5EF4-FFF2-40B4-BE49-F238E27FC236}">
                <a16:creationId xmlns:a16="http://schemas.microsoft.com/office/drawing/2014/main" xmlns="" id="{77EB1C59-16D1-4C5E-9775-50CB40E022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2" name="Freeform 32">
              <a:extLst>
                <a:ext uri="{FF2B5EF4-FFF2-40B4-BE49-F238E27FC236}">
                  <a16:creationId xmlns:a16="http://schemas.microsoft.com/office/drawing/2014/main" xmlns="" id="{08680D14-7FE7-4522-B5EE-76447F8339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3">
              <a:extLst>
                <a:ext uri="{FF2B5EF4-FFF2-40B4-BE49-F238E27FC236}">
                  <a16:creationId xmlns:a16="http://schemas.microsoft.com/office/drawing/2014/main" xmlns="" id="{D82C01B5-EC9C-4883-B130-115321E8B3E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34">
              <a:extLst>
                <a:ext uri="{FF2B5EF4-FFF2-40B4-BE49-F238E27FC236}">
                  <a16:creationId xmlns:a16="http://schemas.microsoft.com/office/drawing/2014/main" xmlns="" id="{DBBE5E83-362F-4EA7-A96D-0BC830A217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35">
              <a:extLst>
                <a:ext uri="{FF2B5EF4-FFF2-40B4-BE49-F238E27FC236}">
                  <a16:creationId xmlns:a16="http://schemas.microsoft.com/office/drawing/2014/main" xmlns="" id="{3971FE03-8B37-43AF-8842-8D4411C3C5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36">
              <a:extLst>
                <a:ext uri="{FF2B5EF4-FFF2-40B4-BE49-F238E27FC236}">
                  <a16:creationId xmlns:a16="http://schemas.microsoft.com/office/drawing/2014/main" xmlns="" id="{8E4E3D41-4CF7-4D15-854A-C4330D3900B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37">
              <a:extLst>
                <a:ext uri="{FF2B5EF4-FFF2-40B4-BE49-F238E27FC236}">
                  <a16:creationId xmlns:a16="http://schemas.microsoft.com/office/drawing/2014/main" xmlns="" id="{78B649D7-3C5D-462D-B06A-D065135FE8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38">
              <a:extLst>
                <a:ext uri="{FF2B5EF4-FFF2-40B4-BE49-F238E27FC236}">
                  <a16:creationId xmlns:a16="http://schemas.microsoft.com/office/drawing/2014/main" xmlns="" id="{7A3DDEF1-D28A-48D9-8E48-B2003DF2EE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39">
              <a:extLst>
                <a:ext uri="{FF2B5EF4-FFF2-40B4-BE49-F238E27FC236}">
                  <a16:creationId xmlns:a16="http://schemas.microsoft.com/office/drawing/2014/main" xmlns="" id="{4A56A02B-D000-45AB-B7DB-E47CA8E777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40">
              <a:extLst>
                <a:ext uri="{FF2B5EF4-FFF2-40B4-BE49-F238E27FC236}">
                  <a16:creationId xmlns:a16="http://schemas.microsoft.com/office/drawing/2014/main" xmlns="" id="{343CE08B-7325-4244-99EA-5E58C982DB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Rectangle 41">
              <a:extLst>
                <a:ext uri="{FF2B5EF4-FFF2-40B4-BE49-F238E27FC236}">
                  <a16:creationId xmlns:a16="http://schemas.microsoft.com/office/drawing/2014/main" xmlns="" id="{7F08E29E-A67F-410A-A810-7000201BFA8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400"/>
                                        <p:tgtEl>
                                          <p:spTgt spid="5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4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2"/>
        <p:cNvGrpSpPr/>
        <p:nvPr/>
      </p:nvGrpSpPr>
      <p:grpSpPr>
        <a:xfrm>
          <a:off x="0" y="0"/>
          <a:ext cx="0" cy="0"/>
          <a:chOff x="0" y="0"/>
          <a:chExt cx="0" cy="0"/>
        </a:xfrm>
      </p:grpSpPr>
      <p:pic>
        <p:nvPicPr>
          <p:cNvPr id="109"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1" name="Group 110">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12" name="Group 111">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4"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5"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6"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1"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13" name="Group 112">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4"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52" name="Rectangle 151">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55"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6"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67"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2"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3"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8"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03" name="Google Shape;103;p21"/>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Problem statement</a:t>
            </a:r>
          </a:p>
        </p:txBody>
      </p:sp>
      <p:cxnSp>
        <p:nvCxnSpPr>
          <p:cNvPr id="183" name="Straight Connector 182">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04" name="Google Shape;104;p21"/>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lnSpcReduction="10000"/>
          </a:bodyPr>
          <a:lstStyle/>
          <a:p>
            <a:pPr marL="0" lvl="0" indent="0" defTabSz="914400">
              <a:spcBef>
                <a:spcPts val="0"/>
              </a:spcBef>
              <a:spcAft>
                <a:spcPts val="600"/>
              </a:spcAft>
              <a:buSzPct val="125000"/>
              <a:buNone/>
            </a:pPr>
            <a:endParaRPr lang="en-US" sz="1400" dirty="0"/>
          </a:p>
          <a:p>
            <a:pPr marL="0" lvl="0" indent="0" defTabSz="914400">
              <a:spcBef>
                <a:spcPts val="0"/>
              </a:spcBef>
              <a:spcAft>
                <a:spcPts val="600"/>
              </a:spcAft>
              <a:buSzPct val="125000"/>
              <a:buNone/>
            </a:pPr>
            <a:endParaRPr lang="en-US" sz="1400" dirty="0"/>
          </a:p>
          <a:p>
            <a:pPr marL="0" lvl="0" indent="0" defTabSz="914400">
              <a:spcBef>
                <a:spcPts val="0"/>
              </a:spcBef>
              <a:spcAft>
                <a:spcPts val="600"/>
              </a:spcAft>
              <a:buSzPct val="125000"/>
              <a:buNone/>
            </a:pPr>
            <a:endParaRPr lang="en-US" sz="1400" dirty="0"/>
          </a:p>
          <a:p>
            <a:pPr marL="0" lvl="0" indent="0" algn="just" defTabSz="914400">
              <a:spcBef>
                <a:spcPts val="0"/>
              </a:spcBef>
              <a:spcAft>
                <a:spcPts val="600"/>
              </a:spcAft>
              <a:buSzPct val="125000"/>
              <a:buNone/>
            </a:pPr>
            <a:r>
              <a:rPr lang="en-US" sz="1400" dirty="0"/>
              <a:t>Mental health remains a pressing global concern, with approximately 970 million individuals affected by mental disorders worldwide, particularly anxiety and depressive disorders. Despite the alarming rise in mental health issues during the COVID-19 pandemic, effectively identifying and classifying mental health-related posts poses a significant challenge. The current system lacks an automated and efficient system for timely recognition and categorization of mental health indicators within online discussions. </a:t>
            </a:r>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600"/>
              </a:spcAft>
              <a:buClr>
                <a:schemeClr val="dk1"/>
              </a:buClr>
              <a:buSzPct val="125000"/>
              <a:buFont typeface="Arial" panose="020B0604020202020204" pitchFamily="34" charset="0"/>
              <a:buChar char="•"/>
            </a:pPr>
            <a:endParaRPr lang="en-US" sz="1400" dirty="0"/>
          </a:p>
        </p:txBody>
      </p:sp>
      <p:grpSp>
        <p:nvGrpSpPr>
          <p:cNvPr id="185" name="Group 184">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86"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7"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8"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9"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0"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1"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2"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3"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4"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5"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7" name="Group 116">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Proposed solution</a:t>
            </a:r>
          </a:p>
        </p:txBody>
      </p:sp>
      <p:cxnSp>
        <p:nvCxnSpPr>
          <p:cNvPr id="189" name="Straight Connector 18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22"/>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1200"/>
              </a:spcAft>
              <a:buSzPct val="125000"/>
              <a:buNone/>
            </a:pPr>
            <a:r>
              <a:rPr lang="en-US" sz="1400" dirty="0"/>
              <a:t>In addressing the challenge of accurately classifying mental health-related posts, our proposed solution focuses on using Long Short-Term Memory (LSTM) networks to categorize posts related to mental health. Unlike traditional neural networks, LSTMs are well-suited for capturing and understanding patterns within sequences, making them particularly effective for analyzing mental health posts.</a:t>
            </a:r>
          </a:p>
        </p:txBody>
      </p:sp>
      <p:grpSp>
        <p:nvGrpSpPr>
          <p:cNvPr id="191" name="Group 19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pic>
        <p:nvPicPr>
          <p:cNvPr id="117" name="Google Shape;117;p23"/>
          <p:cNvPicPr preferRelativeResize="0"/>
          <p:nvPr/>
        </p:nvPicPr>
        <p:blipFill>
          <a:blip r:embed="rId4">
            <a:alphaModFix/>
          </a:blip>
          <a:stretch>
            <a:fillRect/>
          </a:stretch>
        </p:blipFill>
        <p:spPr>
          <a:xfrm>
            <a:off x="4520650" y="1324486"/>
            <a:ext cx="3901225" cy="2893325"/>
          </a:xfrm>
          <a:prstGeom prst="rect">
            <a:avLst/>
          </a:prstGeom>
          <a:noFill/>
          <a:ln>
            <a:noFill/>
          </a:ln>
        </p:spPr>
      </p:pic>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Clr>
                <a:schemeClr val="dk1"/>
              </a:buClr>
              <a:buSzPts val="1100"/>
            </a:pPr>
            <a:r>
              <a:rPr lang="en-US" sz="1400" dirty="0"/>
              <a:t>Figure 1 represents the accuracy of data with explicit words this model is also trained for 10 epochs.</a:t>
            </a:r>
          </a:p>
          <a:p>
            <a:pPr lvl="0" algn="just" rtl="0">
              <a:spcBef>
                <a:spcPts val="0"/>
              </a:spcBef>
              <a:spcAft>
                <a:spcPts val="0"/>
              </a:spcAft>
              <a:buClr>
                <a:schemeClr val="dk1"/>
              </a:buClr>
              <a:buSzPts val="1100"/>
            </a:pPr>
            <a:endParaRPr lang="en-US" sz="1400" dirty="0"/>
          </a:p>
          <a:p>
            <a:pPr lvl="0" algn="just" rtl="0">
              <a:spcBef>
                <a:spcPts val="0"/>
              </a:spcBef>
              <a:spcAft>
                <a:spcPts val="0"/>
              </a:spcAft>
              <a:buClr>
                <a:schemeClr val="dk1"/>
              </a:buClr>
              <a:buSzPts val="1100"/>
            </a:pPr>
            <a:r>
              <a:rPr lang="en-US" sz="1400" dirty="0"/>
              <a:t>At the end of 10 epochs, the model achieved 85</a:t>
            </a:r>
          </a:p>
          <a:p>
            <a:pPr lvl="0" algn="just" rtl="0">
              <a:spcBef>
                <a:spcPts val="0"/>
              </a:spcBef>
              <a:spcAft>
                <a:spcPts val="0"/>
              </a:spcAft>
              <a:buClr>
                <a:schemeClr val="dk1"/>
              </a:buClr>
              <a:buSzPts val="1100"/>
            </a:pPr>
            <a:r>
              <a:rPr lang="en-US" sz="1400" dirty="0"/>
              <a:t>percent training accuracy and 60 percent validation accuracy.</a:t>
            </a:r>
          </a:p>
          <a:p>
            <a:pPr marL="0" lvl="0" indent="0" algn="l" rtl="0">
              <a:spcBef>
                <a:spcPts val="0"/>
              </a:spcBef>
              <a:spcAft>
                <a:spcPts val="0"/>
              </a:spcAft>
              <a:buNone/>
            </a:pPr>
            <a:endParaRPr lang="en-US" sz="1800" dirty="0">
              <a:solidFill>
                <a:schemeClr val="dk2"/>
              </a:solidFill>
            </a:endParaRP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a:t>fig.1.Accuracy plot for unfiltered data</a:t>
            </a:r>
            <a:endParaRPr lang="en-GB" sz="1300" i="1" dirty="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t>Figure 2 represents the accuracy of the without explicit words data.</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At the end of 10 epochs, the model achieved 95 percent training accuracy and 58 percent validation accuracy.</a:t>
            </a:r>
          </a:p>
          <a:p>
            <a:pPr marL="0" lvl="0" indent="0" algn="l" rtl="0">
              <a:spcBef>
                <a:spcPts val="0"/>
              </a:spcBef>
              <a:spcAft>
                <a:spcPts val="0"/>
              </a:spcAft>
              <a:buNone/>
            </a:pPr>
            <a:endParaRPr lang="en-US" sz="1800" dirty="0">
              <a:solidFill>
                <a:schemeClr val="dk2"/>
              </a:solidFill>
            </a:endParaRP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fig.2.Accuracy plot for filtered data</a:t>
            </a:r>
          </a:p>
        </p:txBody>
      </p:sp>
      <p:pic>
        <p:nvPicPr>
          <p:cNvPr id="2" name="Google Shape;126;p24">
            <a:extLst>
              <a:ext uri="{FF2B5EF4-FFF2-40B4-BE49-F238E27FC236}">
                <a16:creationId xmlns:a16="http://schemas.microsoft.com/office/drawing/2014/main" xmlns="" id="{B99020B5-B47A-5196-852D-C6767863137A}"/>
              </a:ext>
            </a:extLst>
          </p:cNvPr>
          <p:cNvPicPr preferRelativeResize="0"/>
          <p:nvPr/>
        </p:nvPicPr>
        <p:blipFill rotWithShape="1">
          <a:blip r:embed="rId4">
            <a:alphaModFix/>
          </a:blip>
          <a:srcRect l="258" t="1989" r="268"/>
          <a:stretch/>
        </p:blipFill>
        <p:spPr>
          <a:xfrm>
            <a:off x="4520650" y="1324486"/>
            <a:ext cx="3901225" cy="2835651"/>
          </a:xfrm>
          <a:prstGeom prst="rect">
            <a:avLst/>
          </a:prstGeom>
          <a:noFill/>
          <a:ln>
            <a:noFill/>
          </a:ln>
        </p:spPr>
      </p:pic>
    </p:spTree>
    <p:extLst>
      <p:ext uri="{BB962C8B-B14F-4D97-AF65-F5344CB8AC3E}">
        <p14:creationId xmlns:p14="http://schemas.microsoft.com/office/powerpoint/2010/main" xmlns="" val="14918988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Figure 3 represents  the confusion matrix. </a:t>
            </a:r>
          </a:p>
          <a:p>
            <a:pPr marL="0" lvl="0" indent="0" algn="just" rtl="0">
              <a:spcBef>
                <a:spcPts val="0"/>
              </a:spcBef>
              <a:spcAft>
                <a:spcPts val="0"/>
              </a:spcAft>
              <a:buNone/>
            </a:pPr>
            <a:r>
              <a:rPr lang="en-US" sz="1400" dirty="0"/>
              <a:t>The analysis reveals the model’s strong performance in classifying non-mental disorder posts related to parenting.</a:t>
            </a:r>
          </a:p>
          <a:p>
            <a:pPr marL="0" lvl="0" indent="0" algn="just" rtl="0">
              <a:spcBef>
                <a:spcPts val="0"/>
              </a:spcBef>
              <a:spcAft>
                <a:spcPts val="0"/>
              </a:spcAft>
              <a:buNone/>
            </a:pPr>
            <a:r>
              <a:rPr lang="en-US" sz="1400" dirty="0"/>
              <a:t> </a:t>
            </a:r>
          </a:p>
          <a:p>
            <a:pPr marL="0" lvl="0" indent="0" algn="just" rtl="0">
              <a:spcBef>
                <a:spcPts val="0"/>
              </a:spcBef>
              <a:spcAft>
                <a:spcPts val="0"/>
              </a:spcAft>
              <a:buNone/>
            </a:pPr>
            <a:r>
              <a:rPr lang="en-US" sz="1400" dirty="0"/>
              <a:t>However, challenges persist in accurately categorizing posts related to depression, suicide watch, and anxiety, leading to misclassifications in these mental health categories.</a:t>
            </a: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Fig.3. Confusion matrix for unfiltered data</a:t>
            </a:r>
          </a:p>
        </p:txBody>
      </p:sp>
      <p:pic>
        <p:nvPicPr>
          <p:cNvPr id="4" name="Google Shape;144;p26">
            <a:extLst>
              <a:ext uri="{FF2B5EF4-FFF2-40B4-BE49-F238E27FC236}">
                <a16:creationId xmlns:a16="http://schemas.microsoft.com/office/drawing/2014/main" xmlns="" id="{D9C365A3-BE17-6B2C-9B35-9EA102D692FB}"/>
              </a:ext>
            </a:extLst>
          </p:cNvPr>
          <p:cNvPicPr preferRelativeResize="0"/>
          <p:nvPr/>
        </p:nvPicPr>
        <p:blipFill rotWithShape="1">
          <a:blip r:embed="rId4">
            <a:alphaModFix/>
          </a:blip>
          <a:srcRect t="5633" b="5642"/>
          <a:stretch/>
        </p:blipFill>
        <p:spPr>
          <a:xfrm>
            <a:off x="4520650" y="1373328"/>
            <a:ext cx="3901225" cy="2835652"/>
          </a:xfrm>
          <a:prstGeom prst="rect">
            <a:avLst/>
          </a:prstGeom>
          <a:noFill/>
          <a:ln>
            <a:noFill/>
          </a:ln>
        </p:spPr>
      </p:pic>
    </p:spTree>
    <p:extLst>
      <p:ext uri="{BB962C8B-B14F-4D97-AF65-F5344CB8AC3E}">
        <p14:creationId xmlns:p14="http://schemas.microsoft.com/office/powerpoint/2010/main" xmlns="" val="374341349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t>Figure 4 represents the confusion matrix. </a:t>
            </a:r>
          </a:p>
          <a:p>
            <a:pPr marL="0" lvl="0" indent="0" algn="just" rtl="0">
              <a:spcBef>
                <a:spcPts val="0"/>
              </a:spcBef>
              <a:spcAft>
                <a:spcPts val="0"/>
              </a:spcAft>
              <a:buClr>
                <a:schemeClr val="dk1"/>
              </a:buClr>
              <a:buSzPts val="1100"/>
              <a:buFont typeface="Arial"/>
              <a:buNone/>
            </a:pPr>
            <a:r>
              <a:rPr lang="en-US" sz="1400" dirty="0"/>
              <a:t>It states that the model excels in accurately identifying posts about parenting, but faces challenges in distinguishing between posts related to depression and suicide watch, as well as occasionally misclassifying anxiety posts as depression</a:t>
            </a: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Fig.4. Confusion matrix for filtered data</a:t>
            </a:r>
          </a:p>
        </p:txBody>
      </p:sp>
      <p:pic>
        <p:nvPicPr>
          <p:cNvPr id="3" name="Google Shape;135;p25">
            <a:extLst>
              <a:ext uri="{FF2B5EF4-FFF2-40B4-BE49-F238E27FC236}">
                <a16:creationId xmlns:a16="http://schemas.microsoft.com/office/drawing/2014/main" xmlns="" id="{A80E05D0-44E8-C343-9FB3-664214724D9D}"/>
              </a:ext>
            </a:extLst>
          </p:cNvPr>
          <p:cNvPicPr preferRelativeResize="0"/>
          <p:nvPr/>
        </p:nvPicPr>
        <p:blipFill rotWithShape="1">
          <a:blip r:embed="rId4">
            <a:alphaModFix/>
          </a:blip>
          <a:srcRect t="4069" b="4069"/>
          <a:stretch/>
        </p:blipFill>
        <p:spPr>
          <a:xfrm>
            <a:off x="4520651" y="1324486"/>
            <a:ext cx="3901224" cy="2835652"/>
          </a:xfrm>
          <a:prstGeom prst="rect">
            <a:avLst/>
          </a:prstGeom>
          <a:noFill/>
          <a:ln>
            <a:noFill/>
          </a:ln>
        </p:spPr>
      </p:pic>
    </p:spTree>
    <p:extLst>
      <p:ext uri="{BB962C8B-B14F-4D97-AF65-F5344CB8AC3E}">
        <p14:creationId xmlns:p14="http://schemas.microsoft.com/office/powerpoint/2010/main" xmlns="" val="37575037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t>Figure 5 represents classification report.</a:t>
            </a:r>
          </a:p>
          <a:p>
            <a:pPr marL="0" lvl="0" indent="0" algn="just" rtl="0">
              <a:spcBef>
                <a:spcPts val="0"/>
              </a:spcBef>
              <a:spcAft>
                <a:spcPts val="0"/>
              </a:spcAft>
              <a:buClr>
                <a:schemeClr val="dk1"/>
              </a:buClr>
              <a:buSzPts val="1100"/>
              <a:buFont typeface="Arial"/>
              <a:buNone/>
            </a:pPr>
            <a:r>
              <a:rPr lang="en-US" sz="1400" dirty="0"/>
              <a:t>The model excels in precision for the ”Parenting”</a:t>
            </a:r>
          </a:p>
          <a:p>
            <a:pPr marL="0" lvl="0" indent="0" algn="just" rtl="0">
              <a:spcBef>
                <a:spcPts val="0"/>
              </a:spcBef>
              <a:spcAft>
                <a:spcPts val="0"/>
              </a:spcAft>
              <a:buClr>
                <a:schemeClr val="dk1"/>
              </a:buClr>
              <a:buSzPts val="1100"/>
              <a:buFont typeface="Arial"/>
              <a:buNone/>
            </a:pPr>
            <a:r>
              <a:rPr lang="en-US" sz="1400" dirty="0"/>
              <a:t>category, indicating a high proportion of correctly identified parenting posts among those predicted as such. </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r>
              <a:rPr lang="en-US" sz="1400" dirty="0"/>
              <a:t>Conversely, the precision for the ”Bipolar” category is relatively lower, suggesting a higher likelihood of misclassifying posts as bipolar among those predicted.</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r>
              <a:rPr lang="en-US" sz="1400" dirty="0"/>
              <a:t>The results of classification report of unfiltered data shows the same results.</a:t>
            </a: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Fig.5. Classification report for filtered data</a:t>
            </a:r>
          </a:p>
        </p:txBody>
      </p:sp>
      <p:pic>
        <p:nvPicPr>
          <p:cNvPr id="2" name="Google Shape;155;p27">
            <a:extLst>
              <a:ext uri="{FF2B5EF4-FFF2-40B4-BE49-F238E27FC236}">
                <a16:creationId xmlns:a16="http://schemas.microsoft.com/office/drawing/2014/main" xmlns="" id="{1B13CA3B-7EF9-70AC-2D1A-DBFA8B060E25}"/>
              </a:ext>
            </a:extLst>
          </p:cNvPr>
          <p:cNvPicPr preferRelativeResize="0"/>
          <p:nvPr/>
        </p:nvPicPr>
        <p:blipFill>
          <a:blip r:embed="rId4">
            <a:alphaModFix/>
          </a:blip>
          <a:stretch>
            <a:fillRect/>
          </a:stretch>
        </p:blipFill>
        <p:spPr>
          <a:xfrm>
            <a:off x="4572000" y="1324486"/>
            <a:ext cx="3849875" cy="2867967"/>
          </a:xfrm>
          <a:prstGeom prst="rect">
            <a:avLst/>
          </a:prstGeom>
          <a:noFill/>
          <a:ln>
            <a:noFill/>
          </a:ln>
        </p:spPr>
      </p:pic>
    </p:spTree>
    <p:extLst>
      <p:ext uri="{BB962C8B-B14F-4D97-AF65-F5344CB8AC3E}">
        <p14:creationId xmlns:p14="http://schemas.microsoft.com/office/powerpoint/2010/main" xmlns="" val="287180275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7" name="Group 116">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GB" sz="2500" b="1" dirty="0"/>
              <a:t>References</a:t>
            </a:r>
            <a:endParaRPr lang="en-US" sz="2500" b="1" dirty="0"/>
          </a:p>
        </p:txBody>
      </p:sp>
      <p:cxnSp>
        <p:nvCxnSpPr>
          <p:cNvPr id="189" name="Straight Connector 18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22"/>
          <p:cNvSpPr txBox="1">
            <a:spLocks noGrp="1"/>
          </p:cNvSpPr>
          <p:nvPr>
            <p:ph type="body" idx="1"/>
          </p:nvPr>
        </p:nvSpPr>
        <p:spPr>
          <a:xfrm>
            <a:off x="3973322" y="477440"/>
            <a:ext cx="4313428" cy="3865960"/>
          </a:xfrm>
          <a:prstGeom prst="rect">
            <a:avLst/>
          </a:prstGeom>
        </p:spPr>
        <p:txBody>
          <a:bodyPr spcFirstLastPara="1" vert="horz" lIns="91440" tIns="45720" rIns="91440" bIns="45720" rtlCol="0" anchor="ctr" anchorCtr="0">
            <a:noAutofit/>
          </a:bodyPr>
          <a:lstStyle/>
          <a:p>
            <a:pPr marL="0" lvl="0" indent="0" algn="just" rtl="0">
              <a:spcBef>
                <a:spcPts val="0"/>
              </a:spcBef>
              <a:spcAft>
                <a:spcPts val="0"/>
              </a:spcAft>
              <a:buNone/>
            </a:pPr>
            <a:r>
              <a:rPr lang="en-GB" sz="1400" dirty="0"/>
              <a:t>[1].R. A. Rahman, F. Haziqah Mohamad </a:t>
            </a:r>
            <a:r>
              <a:rPr lang="en-GB" sz="1400" dirty="0" err="1"/>
              <a:t>Zaini</a:t>
            </a:r>
            <a:r>
              <a:rPr lang="en-GB" sz="1400" dirty="0"/>
              <a:t>, M. S. Nizam Mohd </a:t>
            </a:r>
            <a:r>
              <a:rPr lang="en-GB" sz="1400" dirty="0" err="1"/>
              <a:t>Danuri</a:t>
            </a:r>
            <a:r>
              <a:rPr lang="en-GB" sz="1400" dirty="0"/>
              <a:t> and A. Amin, "The Sentiment Analysis on Mental Health Awareness by Non-Governmental Organisation's Twitter," 2022 International Visualization, Informatics and Technology Conference (IVIT), Kuala Lumpur, Malaysia, 2022, pp. 185-190, </a:t>
            </a:r>
            <a:r>
              <a:rPr lang="en-GB" sz="1400" dirty="0" err="1"/>
              <a:t>doi</a:t>
            </a:r>
            <a:r>
              <a:rPr lang="en-GB" sz="1400" dirty="0"/>
              <a:t>: 10.1109/IVIT55443.2022.10033345.</a:t>
            </a:r>
          </a:p>
          <a:p>
            <a:pPr marL="0" lvl="0" indent="0" algn="just" rtl="0">
              <a:spcBef>
                <a:spcPts val="1200"/>
              </a:spcBef>
              <a:spcAft>
                <a:spcPts val="1200"/>
              </a:spcAft>
              <a:buNone/>
            </a:pPr>
            <a:r>
              <a:rPr lang="en-GB" sz="1400" dirty="0"/>
              <a:t>[2].S. Abu Noman </a:t>
            </a:r>
            <a:r>
              <a:rPr lang="en-GB" sz="1400" dirty="0" err="1"/>
              <a:t>Siddik</a:t>
            </a:r>
            <a:r>
              <a:rPr lang="en-GB" sz="1400" dirty="0"/>
              <a:t>, B. M. </a:t>
            </a:r>
            <a:r>
              <a:rPr lang="en-GB" sz="1400" dirty="0" err="1"/>
              <a:t>Arifuzzaman</a:t>
            </a:r>
            <a:r>
              <a:rPr lang="en-GB" sz="1400" dirty="0"/>
              <a:t> and A. Kalam, "Psyche Conversa - A Deep Learning Based Chatbot Framework to Detect Mental Health State," 2022 10th International Conference on Information and Communication Technology (</a:t>
            </a:r>
            <a:r>
              <a:rPr lang="en-GB" sz="1400" dirty="0" err="1"/>
              <a:t>ICoICT</a:t>
            </a:r>
            <a:r>
              <a:rPr lang="en-GB" sz="1400" dirty="0"/>
              <a:t>), Bandung, Indonesia, 2022, pp. 146-151, </a:t>
            </a:r>
            <a:r>
              <a:rPr lang="en-GB" sz="1400" dirty="0" err="1"/>
              <a:t>doi</a:t>
            </a:r>
            <a:r>
              <a:rPr lang="en-GB" sz="1400" dirty="0"/>
              <a:t>: 10.1109/ICoICT55009.2022.9914844.</a:t>
            </a:r>
          </a:p>
        </p:txBody>
      </p:sp>
      <p:grpSp>
        <p:nvGrpSpPr>
          <p:cNvPr id="191" name="Group 19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xmlns="" val="405391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7" name="Group 116">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GB" sz="2500" b="1" dirty="0"/>
              <a:t>References</a:t>
            </a:r>
            <a:endParaRPr lang="en-US" sz="2500" b="1" dirty="0"/>
          </a:p>
        </p:txBody>
      </p:sp>
      <p:cxnSp>
        <p:nvCxnSpPr>
          <p:cNvPr id="189" name="Straight Connector 18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22"/>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rtl="0">
              <a:spcBef>
                <a:spcPts val="0"/>
              </a:spcBef>
              <a:spcAft>
                <a:spcPts val="1200"/>
              </a:spcAft>
              <a:buNone/>
            </a:pPr>
            <a:r>
              <a:rPr lang="en-GB" sz="1400" dirty="0"/>
              <a:t>[3].B. K. </a:t>
            </a:r>
            <a:r>
              <a:rPr lang="en-GB" sz="1400" dirty="0" err="1"/>
              <a:t>AlSaidi</a:t>
            </a:r>
            <a:r>
              <a:rPr lang="en-GB" sz="1400" dirty="0"/>
              <a:t>, S. K. </a:t>
            </a:r>
            <a:r>
              <a:rPr lang="en-GB" sz="1400" dirty="0" err="1"/>
              <a:t>AlMamari</a:t>
            </a:r>
            <a:r>
              <a:rPr lang="en-GB" sz="1400" dirty="0"/>
              <a:t> and F. </a:t>
            </a:r>
            <a:r>
              <a:rPr lang="en-GB" sz="1400" dirty="0" err="1"/>
              <a:t>Hajamohideen</a:t>
            </a:r>
            <a:r>
              <a:rPr lang="en-GB" sz="1400" dirty="0"/>
              <a:t>, "A survey on mental health based on NLP," 6th Smart Cities Symposium (SCS 2022), Hybrid Conference, Bahrain, 2022, pp. 210-215, </a:t>
            </a:r>
            <a:r>
              <a:rPr lang="en-GB" sz="1400" dirty="0" err="1"/>
              <a:t>doi</a:t>
            </a:r>
            <a:r>
              <a:rPr lang="en-GB" sz="1400" dirty="0"/>
              <a:t>: 10.1049/icp.2023.0406.</a:t>
            </a:r>
          </a:p>
        </p:txBody>
      </p:sp>
      <p:grpSp>
        <p:nvGrpSpPr>
          <p:cNvPr id="191" name="Group 19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xmlns="" val="245873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7" name="Group 116">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THANK YOU</a:t>
            </a:r>
          </a:p>
        </p:txBody>
      </p:sp>
      <p:cxnSp>
        <p:nvCxnSpPr>
          <p:cNvPr id="189" name="Straight Connector 18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xmlns="" val="349369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59"/>
        <p:cNvGrpSpPr/>
        <p:nvPr/>
      </p:nvGrpSpPr>
      <p:grpSpPr>
        <a:xfrm>
          <a:off x="0" y="0"/>
          <a:ext cx="0" cy="0"/>
          <a:chOff x="0" y="0"/>
          <a:chExt cx="0" cy="0"/>
        </a:xfrm>
      </p:grpSpPr>
      <p:pic>
        <p:nvPicPr>
          <p:cNvPr id="429"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431" name="Group 430">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432" name="Group 431">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44"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45"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6"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7"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8"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9"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0"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1"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2"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3"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4"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5"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56"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7"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8"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9"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0"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61"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2"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3"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4"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5"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6"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7"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8"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9"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0"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433" name="Group 432">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34"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5"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6"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7"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8"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9"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0"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1"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2"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3"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472" name="Rectangle 471">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4" name="Group 473">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475"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76"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7"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8"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9"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0"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1"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2"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3"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4"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5"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6"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87"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8"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9"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0"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1"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92"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3"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4"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5"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6"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7"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8"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9"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0"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1"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60" name="Google Shape;60;p14"/>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300" b="1"/>
              <a:t>Group member information</a:t>
            </a:r>
          </a:p>
        </p:txBody>
      </p:sp>
      <p:cxnSp>
        <p:nvCxnSpPr>
          <p:cNvPr id="503" name="Straight Connector 502">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24" name="Google Shape;61;p14"/>
          <p:cNvSpPr txBox="1">
            <a:spLocks noGrp="1"/>
          </p:cNvSpPr>
          <p:nvPr>
            <p:ph type="body" idx="1"/>
          </p:nvPr>
        </p:nvSpPr>
        <p:spPr>
          <a:xfrm>
            <a:off x="3769360" y="1036238"/>
            <a:ext cx="4754880" cy="3531396"/>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SzPct val="125000"/>
              <a:buNone/>
            </a:pPr>
            <a:r>
              <a:rPr lang="en-US" sz="1400" b="1" dirty="0" smtClean="0"/>
              <a:t>MANOHAR CHOWDARY KAMBHAMPATI 	</a:t>
            </a:r>
            <a:r>
              <a:rPr lang="en-US" sz="1400" b="1" dirty="0" smtClean="0"/>
              <a:t>700745306</a:t>
            </a:r>
            <a:endParaRPr lang="en-US" sz="1400" b="1" dirty="0"/>
          </a:p>
          <a:p>
            <a:pPr marL="0" lvl="0" indent="0" defTabSz="914400">
              <a:spcBef>
                <a:spcPts val="0"/>
              </a:spcBef>
              <a:spcAft>
                <a:spcPts val="600"/>
              </a:spcAft>
              <a:buSzPct val="125000"/>
              <a:buNone/>
            </a:pPr>
            <a:r>
              <a:rPr lang="en-US" sz="1400" b="1" dirty="0" smtClean="0"/>
              <a:t>VAMSI KRISHNA REMALA</a:t>
            </a:r>
            <a:r>
              <a:rPr lang="en-US" sz="1400" b="1" dirty="0" smtClean="0"/>
              <a:t> </a:t>
            </a:r>
            <a:r>
              <a:rPr lang="en-US" sz="1400" b="1" dirty="0"/>
              <a:t>		</a:t>
            </a:r>
            <a:r>
              <a:rPr lang="en-US" sz="1400" b="1" dirty="0" smtClean="0"/>
              <a:t>700744730</a:t>
            </a:r>
            <a:endParaRPr lang="en-US" sz="1400" b="1" dirty="0"/>
          </a:p>
          <a:p>
            <a:pPr marL="0" lvl="0" indent="0" defTabSz="914400">
              <a:spcBef>
                <a:spcPts val="0"/>
              </a:spcBef>
              <a:spcAft>
                <a:spcPts val="600"/>
              </a:spcAft>
              <a:buSzPct val="125000"/>
              <a:buNone/>
            </a:pPr>
            <a:r>
              <a:rPr lang="en-US" sz="1400" b="1" dirty="0" smtClean="0"/>
              <a:t>GANESH KARTHIK SATRASALA</a:t>
            </a:r>
            <a:r>
              <a:rPr lang="en-US" sz="1400" b="1" dirty="0"/>
              <a:t>		</a:t>
            </a:r>
            <a:r>
              <a:rPr lang="en-US" sz="1400" b="1" dirty="0" smtClean="0"/>
              <a:t>700744367</a:t>
            </a:r>
            <a:endParaRPr lang="en-US" sz="1400" b="1" dirty="0"/>
          </a:p>
          <a:p>
            <a:pPr marL="0" lvl="0" indent="0" defTabSz="914400">
              <a:spcBef>
                <a:spcPts val="0"/>
              </a:spcBef>
              <a:spcAft>
                <a:spcPts val="600"/>
              </a:spcAft>
              <a:buSzPct val="125000"/>
              <a:buNone/>
            </a:pPr>
            <a:r>
              <a:rPr lang="en-US" sz="1400" b="1" dirty="0" smtClean="0"/>
              <a:t>RAMCHARAN ALLA</a:t>
            </a:r>
            <a:r>
              <a:rPr lang="en-US" sz="1400" b="1" dirty="0"/>
              <a:t>	</a:t>
            </a:r>
            <a:r>
              <a:rPr lang="en-US" sz="1400" b="1" dirty="0" smtClean="0"/>
              <a:t>	</a:t>
            </a:r>
            <a:r>
              <a:rPr lang="en-US" sz="1400" b="1" dirty="0"/>
              <a:t>	</a:t>
            </a:r>
            <a:r>
              <a:rPr lang="en-US" sz="1400" b="1" dirty="0" smtClean="0"/>
              <a:t>700745180</a:t>
            </a:r>
            <a:endParaRPr lang="en-US" sz="1400" b="1" dirty="0"/>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1200"/>
              </a:spcAft>
              <a:buSzPct val="125000"/>
              <a:buFont typeface="Arial" panose="020B0604020202020204" pitchFamily="34" charset="0"/>
              <a:buChar char="•"/>
            </a:pPr>
            <a:endParaRPr lang="en-US" sz="1400" dirty="0"/>
          </a:p>
        </p:txBody>
      </p:sp>
      <p:grpSp>
        <p:nvGrpSpPr>
          <p:cNvPr id="505" name="Group 504">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506"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7"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8"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9"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0"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1"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2"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3"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4"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5"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68188" y="445025"/>
            <a:ext cx="7864112"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t>Roles and responsibilities</a:t>
            </a:r>
          </a:p>
          <a:p>
            <a:pPr marL="0" lvl="0" indent="0" algn="l" rtl="0">
              <a:spcBef>
                <a:spcPts val="0"/>
              </a:spcBef>
              <a:spcAft>
                <a:spcPts val="0"/>
              </a:spcAft>
              <a:buNone/>
            </a:pPr>
            <a:endParaRPr lang="en-GB" dirty="0"/>
          </a:p>
        </p:txBody>
      </p:sp>
      <p:graphicFrame>
        <p:nvGraphicFramePr>
          <p:cNvPr id="68" name="Google Shape;68;p15"/>
          <p:cNvGraphicFramePr/>
          <p:nvPr>
            <p:extLst>
              <p:ext uri="{D42A27DB-BD31-4B8C-83A1-F6EECF244321}">
                <p14:modId xmlns:p14="http://schemas.microsoft.com/office/powerpoint/2010/main" xmlns="" val="1966650275"/>
              </p:ext>
            </p:extLst>
          </p:nvPr>
        </p:nvGraphicFramePr>
        <p:xfrm>
          <a:off x="699247" y="1434353"/>
          <a:ext cx="7412691" cy="3264121"/>
        </p:xfrm>
        <a:graphic>
          <a:graphicData uri="http://schemas.openxmlformats.org/drawingml/2006/table">
            <a:tbl>
              <a:tblPr>
                <a:noFill/>
                <a:tableStyleId>{44E16923-FBF5-4FBB-93C2-CE2839BF3A28}</a:tableStyleId>
              </a:tblPr>
              <a:tblGrid>
                <a:gridCol w="2051650">
                  <a:extLst>
                    <a:ext uri="{9D8B030D-6E8A-4147-A177-3AD203B41FA5}">
                      <a16:colId xmlns:a16="http://schemas.microsoft.com/office/drawing/2014/main" xmlns="" val="20000"/>
                    </a:ext>
                  </a:extLst>
                </a:gridCol>
                <a:gridCol w="2051650">
                  <a:extLst>
                    <a:ext uri="{9D8B030D-6E8A-4147-A177-3AD203B41FA5}">
                      <a16:colId xmlns:a16="http://schemas.microsoft.com/office/drawing/2014/main" xmlns="" val="20001"/>
                    </a:ext>
                  </a:extLst>
                </a:gridCol>
                <a:gridCol w="3309391">
                  <a:extLst>
                    <a:ext uri="{9D8B030D-6E8A-4147-A177-3AD203B41FA5}">
                      <a16:colId xmlns:a16="http://schemas.microsoft.com/office/drawing/2014/main" xmlns="" val="20002"/>
                    </a:ext>
                  </a:extLst>
                </a:gridCol>
              </a:tblGrid>
              <a:tr h="560268">
                <a:tc>
                  <a:txBody>
                    <a:bodyPr/>
                    <a:lstStyle/>
                    <a:p>
                      <a:pPr marL="0" lvl="0" indent="0" algn="l" rtl="0">
                        <a:spcBef>
                          <a:spcPts val="0"/>
                        </a:spcBef>
                        <a:spcAft>
                          <a:spcPts val="0"/>
                        </a:spcAft>
                        <a:buNone/>
                      </a:pPr>
                      <a:r>
                        <a:rPr lang="en-GB" sz="1400" b="1" dirty="0">
                          <a:solidFill>
                            <a:schemeClr val="tx1"/>
                          </a:solidFill>
                          <a:latin typeface="+mn-lt"/>
                        </a:rPr>
                        <a:t>Name</a:t>
                      </a:r>
                      <a:endParaRPr sz="1400" b="1"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n-lt"/>
                        </a:rPr>
                        <a:t>Role</a:t>
                      </a:r>
                      <a:endParaRPr sz="1400" b="1"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n-lt"/>
                        </a:rPr>
                        <a:t>Responsibility</a:t>
                      </a:r>
                      <a:endParaRPr sz="1400" b="1" dirty="0">
                        <a:solidFill>
                          <a:schemeClr val="tx1"/>
                        </a:solidFill>
                        <a:latin typeface="+mn-lt"/>
                      </a:endParaRPr>
                    </a:p>
                  </a:txBody>
                  <a:tcPr marL="91425" marR="91425" marT="91425" marB="91425"/>
                </a:tc>
                <a:extLst>
                  <a:ext uri="{0D108BD9-81ED-4DB2-BD59-A6C34878D82A}">
                    <a16:rowId xmlns:a16="http://schemas.microsoft.com/office/drawing/2014/main" xmlns="" val="10000"/>
                  </a:ext>
                </a:extLst>
              </a:tr>
              <a:tr h="1238468">
                <a:tc>
                  <a:txBody>
                    <a:bodyPr/>
                    <a:lstStyle/>
                    <a:p>
                      <a:pPr marL="0" lvl="0" indent="0" algn="l" rtl="0">
                        <a:spcBef>
                          <a:spcPts val="0"/>
                        </a:spcBef>
                        <a:spcAft>
                          <a:spcPts val="0"/>
                        </a:spcAft>
                        <a:buNone/>
                      </a:pPr>
                      <a:r>
                        <a:rPr lang="en-US" sz="1400" dirty="0" err="1" smtClean="0">
                          <a:solidFill>
                            <a:schemeClr val="tx1"/>
                          </a:solidFill>
                          <a:latin typeface="+mn-lt"/>
                        </a:rPr>
                        <a:t>Karthik</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n-lt"/>
                        </a:rPr>
                        <a:t>Project Lead</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n-lt"/>
                        </a:rPr>
                        <a:t>Developing project's flow, project timelines and deliverables.</a:t>
                      </a:r>
                      <a:endParaRPr sz="1400" dirty="0">
                        <a:solidFill>
                          <a:schemeClr val="tx1"/>
                        </a:solidFill>
                        <a:latin typeface="+mn-lt"/>
                      </a:endParaRPr>
                    </a:p>
                    <a:p>
                      <a:pPr marL="0" lvl="0" indent="0" algn="l" rtl="0">
                        <a:spcBef>
                          <a:spcPts val="0"/>
                        </a:spcBef>
                        <a:spcAft>
                          <a:spcPts val="0"/>
                        </a:spcAft>
                        <a:buNone/>
                      </a:pPr>
                      <a:r>
                        <a:rPr lang="en-GB" sz="1400" dirty="0">
                          <a:solidFill>
                            <a:schemeClr val="tx1"/>
                          </a:solidFill>
                          <a:latin typeface="+mn-lt"/>
                        </a:rPr>
                        <a:t>Coordinating team members</a:t>
                      </a:r>
                    </a:p>
                  </a:txBody>
                  <a:tcPr marL="91425" marR="91425" marT="91425" marB="91425"/>
                </a:tc>
                <a:extLst>
                  <a:ext uri="{0D108BD9-81ED-4DB2-BD59-A6C34878D82A}">
                    <a16:rowId xmlns:a16="http://schemas.microsoft.com/office/drawing/2014/main" xmlns="" val="10001"/>
                  </a:ext>
                </a:extLst>
              </a:tr>
              <a:tr h="1465385">
                <a:tc>
                  <a:txBody>
                    <a:bodyPr/>
                    <a:lstStyle/>
                    <a:p>
                      <a:pPr marL="0" lvl="0" indent="0" algn="l" rtl="0">
                        <a:spcBef>
                          <a:spcPts val="0"/>
                        </a:spcBef>
                        <a:spcAft>
                          <a:spcPts val="0"/>
                        </a:spcAft>
                        <a:buNone/>
                      </a:pPr>
                      <a:r>
                        <a:rPr lang="en-US" sz="1400" dirty="0" err="1" smtClean="0">
                          <a:solidFill>
                            <a:schemeClr val="tx1"/>
                          </a:solidFill>
                          <a:latin typeface="+mn-lt"/>
                        </a:rPr>
                        <a:t>Vamsi</a:t>
                      </a:r>
                      <a:r>
                        <a:rPr lang="en-US" sz="1400" baseline="0" dirty="0" smtClean="0">
                          <a:solidFill>
                            <a:schemeClr val="tx1"/>
                          </a:solidFill>
                          <a:latin typeface="+mn-lt"/>
                        </a:rPr>
                        <a:t> Krishna</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n-lt"/>
                        </a:rPr>
                        <a:t>Data Collection and Preprocessing</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400" dirty="0">
                          <a:solidFill>
                            <a:schemeClr val="tx1"/>
                          </a:solidFill>
                          <a:latin typeface="+mn-lt"/>
                        </a:rPr>
                        <a:t>Collect subreddit posts data post-COVID-19 (2018-2020).</a:t>
                      </a:r>
                      <a:endParaRPr sz="1400" dirty="0">
                        <a:solidFill>
                          <a:schemeClr val="tx1"/>
                        </a:solidFill>
                        <a:latin typeface="+mn-lt"/>
                      </a:endParaRPr>
                    </a:p>
                    <a:p>
                      <a:pPr marL="0" lvl="0" indent="0" algn="l" rtl="0">
                        <a:spcBef>
                          <a:spcPts val="0"/>
                        </a:spcBef>
                        <a:spcAft>
                          <a:spcPts val="0"/>
                        </a:spcAft>
                        <a:buClr>
                          <a:schemeClr val="dk1"/>
                        </a:buClr>
                        <a:buSzPts val="1100"/>
                        <a:buFont typeface="Arial"/>
                        <a:buNone/>
                      </a:pPr>
                      <a:r>
                        <a:rPr lang="en-GB" sz="1400" dirty="0">
                          <a:solidFill>
                            <a:schemeClr val="tx1"/>
                          </a:solidFill>
                          <a:latin typeface="+mn-lt"/>
                        </a:rPr>
                        <a:t>Clean and preprocess data for analysis.</a:t>
                      </a:r>
                      <a:endParaRPr sz="1400" dirty="0">
                        <a:solidFill>
                          <a:schemeClr val="tx1"/>
                        </a:solidFill>
                        <a:latin typeface="+mn-lt"/>
                      </a:endParaRPr>
                    </a:p>
                    <a:p>
                      <a:pPr marL="0" lvl="0" indent="0" algn="l" rtl="0">
                        <a:spcBef>
                          <a:spcPts val="0"/>
                        </a:spcBef>
                        <a:spcAft>
                          <a:spcPts val="0"/>
                        </a:spcAft>
                        <a:buNone/>
                      </a:pPr>
                      <a:endParaRPr sz="1400" dirty="0">
                        <a:solidFill>
                          <a:schemeClr val="tx1"/>
                        </a:solidFill>
                        <a:latin typeface="+mn-lt"/>
                      </a:endParaRPr>
                    </a:p>
                  </a:txBody>
                  <a:tcPr marL="91425" marR="91425" marT="91425" marB="91425"/>
                </a:tc>
                <a:extLst>
                  <a:ext uri="{0D108BD9-81ED-4DB2-BD59-A6C34878D82A}">
                    <a16:rowId xmlns:a16="http://schemas.microsoft.com/office/drawing/2014/main" xmlns=""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52500" y="445025"/>
            <a:ext cx="7879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t>Roles and responsibilities</a:t>
            </a:r>
            <a:endParaRPr sz="2500" b="1" dirty="0"/>
          </a:p>
          <a:p>
            <a:pPr marL="0" lvl="0" indent="0" algn="l" rtl="0">
              <a:spcBef>
                <a:spcPts val="0"/>
              </a:spcBef>
              <a:spcAft>
                <a:spcPts val="0"/>
              </a:spcAft>
              <a:buNone/>
            </a:pPr>
            <a:endParaRPr sz="2500" b="1" dirty="0"/>
          </a:p>
        </p:txBody>
      </p:sp>
      <p:graphicFrame>
        <p:nvGraphicFramePr>
          <p:cNvPr id="68" name="Google Shape;68;p15"/>
          <p:cNvGraphicFramePr/>
          <p:nvPr>
            <p:extLst>
              <p:ext uri="{D42A27DB-BD31-4B8C-83A1-F6EECF244321}">
                <p14:modId xmlns:p14="http://schemas.microsoft.com/office/powerpoint/2010/main" xmlns="" val="3265425408"/>
              </p:ext>
            </p:extLst>
          </p:nvPr>
        </p:nvGraphicFramePr>
        <p:xfrm>
          <a:off x="699248" y="1434353"/>
          <a:ext cx="7404846" cy="3264123"/>
        </p:xfrm>
        <a:graphic>
          <a:graphicData uri="http://schemas.openxmlformats.org/drawingml/2006/table">
            <a:tbl>
              <a:tblPr>
                <a:noFill/>
                <a:tableStyleId>{44E16923-FBF5-4FBB-93C2-CE2839BF3A28}</a:tableStyleId>
              </a:tblPr>
              <a:tblGrid>
                <a:gridCol w="2134263">
                  <a:extLst>
                    <a:ext uri="{9D8B030D-6E8A-4147-A177-3AD203B41FA5}">
                      <a16:colId xmlns:a16="http://schemas.microsoft.com/office/drawing/2014/main" xmlns="" val="20000"/>
                    </a:ext>
                  </a:extLst>
                </a:gridCol>
                <a:gridCol w="2065867">
                  <a:extLst>
                    <a:ext uri="{9D8B030D-6E8A-4147-A177-3AD203B41FA5}">
                      <a16:colId xmlns:a16="http://schemas.microsoft.com/office/drawing/2014/main" xmlns="" val="20001"/>
                    </a:ext>
                  </a:extLst>
                </a:gridCol>
                <a:gridCol w="3204716">
                  <a:extLst>
                    <a:ext uri="{9D8B030D-6E8A-4147-A177-3AD203B41FA5}">
                      <a16:colId xmlns:a16="http://schemas.microsoft.com/office/drawing/2014/main" xmlns="" val="20002"/>
                    </a:ext>
                  </a:extLst>
                </a:gridCol>
              </a:tblGrid>
              <a:tr h="581781">
                <a:tc>
                  <a:txBody>
                    <a:bodyPr/>
                    <a:lstStyle/>
                    <a:p>
                      <a:pPr marL="0" lvl="0" indent="0" algn="l" rtl="0">
                        <a:spcBef>
                          <a:spcPts val="0"/>
                        </a:spcBef>
                        <a:spcAft>
                          <a:spcPts val="0"/>
                        </a:spcAft>
                        <a:buNone/>
                      </a:pPr>
                      <a:r>
                        <a:rPr lang="en-GB" sz="1400" b="1" dirty="0">
                          <a:solidFill>
                            <a:schemeClr val="tx1"/>
                          </a:solidFill>
                          <a:latin typeface="+mj-lt"/>
                        </a:rPr>
                        <a:t>Name</a:t>
                      </a:r>
                      <a:endParaRPr sz="1400" b="1"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j-lt"/>
                        </a:rPr>
                        <a:t>Role</a:t>
                      </a:r>
                      <a:endParaRPr sz="1400" b="1"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j-lt"/>
                        </a:rPr>
                        <a:t>Responsibility</a:t>
                      </a:r>
                      <a:endParaRPr sz="1400" b="1" dirty="0">
                        <a:solidFill>
                          <a:schemeClr val="tx1"/>
                        </a:solidFill>
                        <a:latin typeface="+mj-lt"/>
                      </a:endParaRPr>
                    </a:p>
                  </a:txBody>
                  <a:tcPr marL="91425" marR="91425" marT="91425" marB="91425"/>
                </a:tc>
                <a:extLst>
                  <a:ext uri="{0D108BD9-81ED-4DB2-BD59-A6C34878D82A}">
                    <a16:rowId xmlns:a16="http://schemas.microsoft.com/office/drawing/2014/main" xmlns="" val="10000"/>
                  </a:ext>
                </a:extLst>
              </a:tr>
              <a:tr h="1257522">
                <a:tc>
                  <a:txBody>
                    <a:bodyPr/>
                    <a:lstStyle/>
                    <a:p>
                      <a:pPr marL="0" lvl="0" indent="0" algn="l" rtl="0">
                        <a:spcBef>
                          <a:spcPts val="0"/>
                        </a:spcBef>
                        <a:spcAft>
                          <a:spcPts val="0"/>
                        </a:spcAft>
                        <a:buNone/>
                      </a:pPr>
                      <a:r>
                        <a:rPr lang="en-US" sz="1400" dirty="0" err="1" smtClean="0">
                          <a:solidFill>
                            <a:schemeClr val="tx1"/>
                          </a:solidFill>
                          <a:latin typeface="+mj-lt"/>
                        </a:rPr>
                        <a:t>Manohar</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j-lt"/>
                        </a:rPr>
                        <a:t>Model Development and Implementation</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400" dirty="0">
                          <a:solidFill>
                            <a:schemeClr val="tx1"/>
                          </a:solidFill>
                          <a:latin typeface="+mj-lt"/>
                        </a:rPr>
                        <a:t>Develop the LSTM model for text analysis.</a:t>
                      </a:r>
                      <a:endParaRPr sz="1400" dirty="0">
                        <a:solidFill>
                          <a:schemeClr val="tx1"/>
                        </a:solidFill>
                        <a:latin typeface="+mj-lt"/>
                      </a:endParaRPr>
                    </a:p>
                    <a:p>
                      <a:pPr marL="0" lvl="0" indent="0" algn="l" rtl="0">
                        <a:spcBef>
                          <a:spcPts val="0"/>
                        </a:spcBef>
                        <a:spcAft>
                          <a:spcPts val="0"/>
                        </a:spcAft>
                        <a:buNone/>
                      </a:pPr>
                      <a:endParaRPr sz="1400" dirty="0">
                        <a:solidFill>
                          <a:schemeClr val="tx1"/>
                        </a:solidFill>
                        <a:latin typeface="+mj-lt"/>
                      </a:endParaRPr>
                    </a:p>
                  </a:txBody>
                  <a:tcPr marL="91425" marR="91425" marT="91425" marB="91425"/>
                </a:tc>
                <a:extLst>
                  <a:ext uri="{0D108BD9-81ED-4DB2-BD59-A6C34878D82A}">
                    <a16:rowId xmlns:a16="http://schemas.microsoft.com/office/drawing/2014/main" xmlns="" val="10003"/>
                  </a:ext>
                </a:extLst>
              </a:tr>
              <a:tr h="1424820">
                <a:tc>
                  <a:txBody>
                    <a:bodyPr/>
                    <a:lstStyle/>
                    <a:p>
                      <a:pPr marL="0" lvl="0" indent="0" algn="l" rtl="0">
                        <a:spcBef>
                          <a:spcPts val="0"/>
                        </a:spcBef>
                        <a:spcAft>
                          <a:spcPts val="0"/>
                        </a:spcAft>
                        <a:buNone/>
                      </a:pPr>
                      <a:r>
                        <a:rPr lang="en-US" sz="1400" dirty="0" err="1" smtClean="0">
                          <a:solidFill>
                            <a:schemeClr val="tx1"/>
                          </a:solidFill>
                          <a:latin typeface="+mj-lt"/>
                        </a:rPr>
                        <a:t>Ram</a:t>
                      </a:r>
                      <a:r>
                        <a:rPr lang="en-US" sz="1400" baseline="0" dirty="0" err="1" smtClean="0">
                          <a:solidFill>
                            <a:schemeClr val="tx1"/>
                          </a:solidFill>
                          <a:latin typeface="+mj-lt"/>
                        </a:rPr>
                        <a:t>charan</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j-lt"/>
                        </a:rPr>
                        <a:t>Comparative Analysis and Insights</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j-lt"/>
                        </a:rPr>
                        <a:t>Conduct comparative analysis on explicit and non-explicit data.</a:t>
                      </a:r>
                      <a:endParaRPr sz="1400" dirty="0">
                        <a:solidFill>
                          <a:schemeClr val="tx1"/>
                        </a:solidFill>
                        <a:latin typeface="+mj-lt"/>
                      </a:endParaRPr>
                    </a:p>
                  </a:txBody>
                  <a:tcPr marL="91425" marR="91425" marT="91425" marB="9142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55973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72"/>
        <p:cNvGrpSpPr/>
        <p:nvPr/>
      </p:nvGrpSpPr>
      <p:grpSpPr>
        <a:xfrm>
          <a:off x="0" y="0"/>
          <a:ext cx="0" cy="0"/>
          <a:chOff x="0" y="0"/>
          <a:chExt cx="0" cy="0"/>
        </a:xfrm>
      </p:grpSpPr>
      <p:pic>
        <p:nvPicPr>
          <p:cNvPr id="79"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81" name="Group 80">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82" name="Group 81">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4"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95"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6"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1"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83" name="Group 82">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4"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22" name="Rectangle 121">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25"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6"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0"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3"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4"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5"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6"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7"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2"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73" name="Google Shape;73;p16"/>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Motivation</a:t>
            </a:r>
          </a:p>
          <a:p>
            <a:pPr marL="0" lvl="0" indent="0" algn="r" defTabSz="914400">
              <a:spcBef>
                <a:spcPct val="0"/>
              </a:spcBef>
              <a:spcAft>
                <a:spcPts val="0"/>
              </a:spcAft>
            </a:pPr>
            <a:endParaRPr lang="en-US" sz="2600" dirty="0"/>
          </a:p>
        </p:txBody>
      </p:sp>
      <p:cxnSp>
        <p:nvCxnSpPr>
          <p:cNvPr id="153" name="Straight Connector 152">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4" name="Google Shape;74;p16"/>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1200"/>
              </a:spcAft>
              <a:buSzPct val="125000"/>
              <a:buNone/>
            </a:pPr>
            <a:r>
              <a:rPr lang="en-US" sz="1400" dirty="0"/>
              <a:t>The motivation behind this work is firstly, to understand how individuals articulate their mental health struggles in online platforms, thereby providing valuable insights. Secondly, the development of an effective classification model for identifying mental health issues. Leveraging deep learning techniques, specifically Long Short-Term Memory (LSTM) networks. LSTMs are specifically designed to overcome the limitations of traditional neural networks when processing sequential data, making them exceptionally well-suited for analyzing the dynamic and context-dependent nature of language within these posts</a:t>
            </a:r>
          </a:p>
        </p:txBody>
      </p:sp>
      <p:grpSp>
        <p:nvGrpSpPr>
          <p:cNvPr id="155" name="Group 154">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56"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78"/>
        <p:cNvGrpSpPr/>
        <p:nvPr/>
      </p:nvGrpSpPr>
      <p:grpSpPr>
        <a:xfrm>
          <a:off x="0" y="0"/>
          <a:ext cx="0" cy="0"/>
          <a:chOff x="0" y="0"/>
          <a:chExt cx="0" cy="0"/>
        </a:xfrm>
      </p:grpSpPr>
      <p:pic>
        <p:nvPicPr>
          <p:cNvPr id="176"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78" name="Group 177">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79" name="Group 178">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1"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92"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3"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4"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5"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6"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7"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8"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9"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0"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1"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2"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03"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4"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5"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6"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7"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8"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9"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0"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1"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2"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3"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4"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5"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6"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7"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80" name="Group 179">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1"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2"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3"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4"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5"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6"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7"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8"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9"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0"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219" name="Rectangle 218">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220">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222"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23"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4"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5"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6"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7"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8"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9"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0"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1"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2"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3"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4"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5"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6"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7"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8"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39"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0"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1"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2"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3"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4"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5"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6"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7"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8"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79" name="Google Shape;79;p17"/>
          <p:cNvSpPr txBox="1">
            <a:spLocks noGrp="1"/>
          </p:cNvSpPr>
          <p:nvPr>
            <p:ph type="title"/>
          </p:nvPr>
        </p:nvSpPr>
        <p:spPr>
          <a:xfrm>
            <a:off x="857641" y="1040915"/>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Objectives</a:t>
            </a:r>
          </a:p>
          <a:p>
            <a:pPr marL="0" lvl="0" indent="0" algn="r" defTabSz="914400">
              <a:spcBef>
                <a:spcPct val="0"/>
              </a:spcBef>
              <a:spcAft>
                <a:spcPts val="0"/>
              </a:spcAft>
            </a:pPr>
            <a:endParaRPr lang="en-US" sz="3000" dirty="0"/>
          </a:p>
          <a:p>
            <a:pPr marL="0" lvl="0" indent="0" algn="r" defTabSz="914400">
              <a:spcBef>
                <a:spcPct val="0"/>
              </a:spcBef>
              <a:spcAft>
                <a:spcPts val="0"/>
              </a:spcAft>
            </a:pPr>
            <a:endParaRPr lang="en-US" sz="3000" dirty="0"/>
          </a:p>
        </p:txBody>
      </p:sp>
      <p:cxnSp>
        <p:nvCxnSpPr>
          <p:cNvPr id="250" name="Straight Connector 249">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0" name="Google Shape;80;p17"/>
          <p:cNvSpPr txBox="1">
            <a:spLocks noGrp="1"/>
          </p:cNvSpPr>
          <p:nvPr>
            <p:ph type="body" idx="1"/>
          </p:nvPr>
        </p:nvSpPr>
        <p:spPr>
          <a:xfrm>
            <a:off x="3682012" y="270933"/>
            <a:ext cx="4604738" cy="4683257"/>
          </a:xfrm>
          <a:prstGeom prst="rect">
            <a:avLst/>
          </a:prstGeom>
        </p:spPr>
        <p:txBody>
          <a:bodyPr spcFirstLastPara="1" vert="horz" lIns="91440" tIns="45720" rIns="91440" bIns="45720" rtlCol="0" anchor="ctr" anchorCtr="0">
            <a:normAutofit fontScale="92500"/>
          </a:bodyPr>
          <a:lstStyle/>
          <a:p>
            <a:pPr marL="0" indent="-228600" algn="just" defTabSz="914400">
              <a:lnSpc>
                <a:spcPct val="110000"/>
              </a:lnSpc>
              <a:spcAft>
                <a:spcPts val="1200"/>
              </a:spcAft>
              <a:buSzPct val="125000"/>
              <a:buFont typeface="Arial" panose="020B0604020202020204" pitchFamily="34" charset="0"/>
              <a:buChar char="•"/>
            </a:pPr>
            <a:r>
              <a:rPr lang="en-US" sz="1400" dirty="0"/>
              <a:t>The primary objective of the project is to develop an effective LSTM-based classification model to classify mental health issues. </a:t>
            </a:r>
          </a:p>
          <a:p>
            <a:pPr marL="0" indent="-228600" algn="just" defTabSz="914400">
              <a:lnSpc>
                <a:spcPct val="110000"/>
              </a:lnSpc>
              <a:spcAft>
                <a:spcPts val="1200"/>
              </a:spcAft>
              <a:buSzPct val="125000"/>
              <a:buFont typeface="Arial" panose="020B0604020202020204" pitchFamily="34" charset="0"/>
              <a:buChar char="•"/>
            </a:pPr>
            <a:r>
              <a:rPr lang="en-US" sz="1400" dirty="0"/>
              <a:t>The main goal of this project is to use deep learning techniques to classify the posts and overcome the challenges of traditional machine learning models. </a:t>
            </a:r>
          </a:p>
          <a:p>
            <a:pPr marL="0" indent="-228600" algn="just" defTabSz="914400">
              <a:lnSpc>
                <a:spcPct val="110000"/>
              </a:lnSpc>
              <a:spcAft>
                <a:spcPts val="1200"/>
              </a:spcAft>
              <a:buSzPct val="125000"/>
              <a:buFont typeface="Arial" panose="020B0604020202020204" pitchFamily="34" charset="0"/>
              <a:buChar char="•"/>
            </a:pPr>
            <a:r>
              <a:rPr lang="en-US" sz="1400" dirty="0"/>
              <a:t>Analyzing online posts of mental health issues: This objective is the cornerstone of the project. We analyze the posts and draw observations on how people express their struggle on online platforms. </a:t>
            </a:r>
          </a:p>
          <a:p>
            <a:pPr marL="0" indent="-228600" algn="just" defTabSz="914400">
              <a:lnSpc>
                <a:spcPct val="110000"/>
              </a:lnSpc>
              <a:spcAft>
                <a:spcPts val="1200"/>
              </a:spcAft>
              <a:buSzPct val="125000"/>
              <a:buFont typeface="Arial" panose="020B0604020202020204" pitchFamily="34" charset="0"/>
              <a:buChar char="•"/>
            </a:pPr>
            <a:r>
              <a:rPr lang="en-US" sz="1400" dirty="0"/>
              <a:t>Analyzing temporal nature of the text: This objective addresses the temporal nature of the text that is sequential patterns in the data. </a:t>
            </a:r>
          </a:p>
          <a:p>
            <a:pPr marL="0" indent="-228600" algn="just" defTabSz="914400">
              <a:lnSpc>
                <a:spcPct val="110000"/>
              </a:lnSpc>
              <a:spcAft>
                <a:spcPts val="1200"/>
              </a:spcAft>
              <a:buSzPct val="125000"/>
              <a:buFont typeface="Arial" panose="020B0604020202020204" pitchFamily="34" charset="0"/>
              <a:buChar char="•"/>
            </a:pPr>
            <a:r>
              <a:rPr lang="en-US" sz="1400" dirty="0"/>
              <a:t>Adaptability to varied lengths of text: This objective focuses on model compatibility to varied length of texts in real time. </a:t>
            </a:r>
          </a:p>
          <a:p>
            <a:pPr marL="0" indent="-228600" algn="just" defTabSz="914400">
              <a:lnSpc>
                <a:spcPct val="110000"/>
              </a:lnSpc>
              <a:spcAft>
                <a:spcPts val="1200"/>
              </a:spcAft>
              <a:buSzPct val="125000"/>
              <a:buFont typeface="Arial" panose="020B0604020202020204" pitchFamily="34" charset="0"/>
              <a:buChar char="•"/>
            </a:pPr>
            <a:r>
              <a:rPr lang="en-US" sz="1400" dirty="0"/>
              <a:t>The final objective is to translate all these observations into practical solutions</a:t>
            </a:r>
          </a:p>
        </p:txBody>
      </p:sp>
      <p:grpSp>
        <p:nvGrpSpPr>
          <p:cNvPr id="252" name="Group 251">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253"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4"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5"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6"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7"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8"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9"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0"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1"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2"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84"/>
        <p:cNvGrpSpPr/>
        <p:nvPr/>
      </p:nvGrpSpPr>
      <p:grpSpPr>
        <a:xfrm>
          <a:off x="0" y="0"/>
          <a:ext cx="0" cy="0"/>
          <a:chOff x="0" y="0"/>
          <a:chExt cx="0" cy="0"/>
        </a:xfrm>
      </p:grpSpPr>
      <p:pic>
        <p:nvPicPr>
          <p:cNvPr id="91"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3" name="Group 92">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94" name="Group 93">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6"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7"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8"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3"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95" name="Group 94">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6"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34" name="Rectangle 133">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37"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8"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9"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4"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85" name="Google Shape;85;p18"/>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Related work</a:t>
            </a:r>
          </a:p>
        </p:txBody>
      </p:sp>
      <p:cxnSp>
        <p:nvCxnSpPr>
          <p:cNvPr id="165" name="Straight Connector 164">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6" name="Google Shape;86;p18"/>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1200"/>
              </a:spcAft>
              <a:buSzPct val="125000"/>
              <a:buNone/>
            </a:pPr>
            <a:r>
              <a:rPr lang="en-US" sz="1400" dirty="0"/>
              <a:t>This study aimed to understand mental health awareness in the Malaysian community using data from NGO Twitter accounts. Employing sentiment analysis and machine learning techniques (NN, SVM, NB), the results indicated that positive tweets were predominant. The findings suggest that promoting positivity in tweets could enhance mental health awareness [1].</a:t>
            </a:r>
          </a:p>
        </p:txBody>
      </p:sp>
      <p:grpSp>
        <p:nvGrpSpPr>
          <p:cNvPr id="167" name="Group 166">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68"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3"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90"/>
        <p:cNvGrpSpPr/>
        <p:nvPr/>
      </p:nvGrpSpPr>
      <p:grpSpPr>
        <a:xfrm>
          <a:off x="0" y="0"/>
          <a:ext cx="0" cy="0"/>
          <a:chOff x="0" y="0"/>
          <a:chExt cx="0" cy="0"/>
        </a:xfrm>
      </p:grpSpPr>
      <p:pic>
        <p:nvPicPr>
          <p:cNvPr id="97"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9" name="Group 98">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00" name="Group 99">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2"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3"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4"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9"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01" name="Group 100">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2"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40" name="Rectangle 139">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43"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4"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55"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0"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91" name="Google Shape;91;p19"/>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Related work</a:t>
            </a:r>
          </a:p>
        </p:txBody>
      </p:sp>
      <p:cxnSp>
        <p:nvCxnSpPr>
          <p:cNvPr id="171" name="Straight Connector 170">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2" name="Google Shape;92;p19"/>
          <p:cNvSpPr txBox="1">
            <a:spLocks noGrp="1"/>
          </p:cNvSpPr>
          <p:nvPr>
            <p:ph type="body" idx="1"/>
          </p:nvPr>
        </p:nvSpPr>
        <p:spPr>
          <a:xfrm>
            <a:off x="3973324" y="1206410"/>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0"/>
              </a:spcAft>
              <a:buClr>
                <a:schemeClr val="dk1"/>
              </a:buClr>
              <a:buSzPct val="125000"/>
              <a:buNone/>
            </a:pPr>
            <a:r>
              <a:rPr lang="en-US" sz="1400" dirty="0"/>
              <a:t>The study addresses the challenge of mental health in today's modern world, considering traditional factors like family pressure, unemployment, homesickness, and unhappy relationships as common triggers for mental illness. The study conducts a  comparative analysis of Conv-LSTM and BERT models. The study proposes a user-friendly, deep learning-based chatbot framework. The proposed framework includes a module to track social media activity, a chat module for real-time conversations and a deep learning-based mental illness detection[2]. </a:t>
            </a:r>
          </a:p>
          <a:p>
            <a:pPr marL="0" lvl="0" indent="-228600" defTabSz="914400">
              <a:spcBef>
                <a:spcPts val="1200"/>
              </a:spcBef>
              <a:spcAft>
                <a:spcPts val="0"/>
              </a:spcAft>
              <a:buClr>
                <a:schemeClr val="dk1"/>
              </a:buClr>
              <a:buSzPct val="125000"/>
              <a:buFont typeface="Arial" panose="020B0604020202020204" pitchFamily="34" charset="0"/>
              <a:buChar char="•"/>
            </a:pPr>
            <a:endParaRPr lang="en-US" sz="1400" dirty="0"/>
          </a:p>
          <a:p>
            <a:pPr marL="0" lvl="0" indent="-228600" defTabSz="914400">
              <a:spcBef>
                <a:spcPts val="1200"/>
              </a:spcBef>
              <a:spcAft>
                <a:spcPts val="1200"/>
              </a:spcAft>
              <a:buSzPct val="125000"/>
              <a:buFont typeface="Arial" panose="020B0604020202020204" pitchFamily="34" charset="0"/>
              <a:buChar char="•"/>
            </a:pPr>
            <a:endParaRPr lang="en-US" sz="1400" dirty="0"/>
          </a:p>
        </p:txBody>
      </p:sp>
      <p:grpSp>
        <p:nvGrpSpPr>
          <p:cNvPr id="173" name="Group 172">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74"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8"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96"/>
        <p:cNvGrpSpPr/>
        <p:nvPr/>
      </p:nvGrpSpPr>
      <p:grpSpPr>
        <a:xfrm>
          <a:off x="0" y="0"/>
          <a:ext cx="0" cy="0"/>
          <a:chOff x="0" y="0"/>
          <a:chExt cx="0" cy="0"/>
        </a:xfrm>
      </p:grpSpPr>
      <p:pic>
        <p:nvPicPr>
          <p:cNvPr id="103"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5" name="Group 104">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5" y="0"/>
            <a:ext cx="9040414" cy="5143500"/>
            <a:chOff x="-14288" y="0"/>
            <a:chExt cx="12053888" cy="6858001"/>
          </a:xfrm>
        </p:grpSpPr>
        <p:grpSp>
          <p:nvGrpSpPr>
            <p:cNvPr id="106" name="Group 105">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8"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9"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0"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5"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07" name="Group 106">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8"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46" name="Rectangle 145">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16" y="0"/>
            <a:ext cx="915604" cy="5143499"/>
            <a:chOff x="-14288" y="0"/>
            <a:chExt cx="1220788" cy="6858001"/>
          </a:xfrm>
          <a:solidFill>
            <a:schemeClr val="tx1">
              <a:alpha val="60000"/>
            </a:schemeClr>
          </a:solidFill>
        </p:grpSpPr>
        <p:sp>
          <p:nvSpPr>
            <p:cNvPr id="149"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0"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61"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6"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3"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97" name="Google Shape;97;p20"/>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Related work</a:t>
            </a:r>
          </a:p>
        </p:txBody>
      </p:sp>
      <p:cxnSp>
        <p:nvCxnSpPr>
          <p:cNvPr id="177" name="Straight Connector 176">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8" name="Google Shape;98;p20"/>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0" algn="just" defTabSz="914400">
              <a:spcBef>
                <a:spcPts val="0"/>
              </a:spcBef>
              <a:spcAft>
                <a:spcPts val="0"/>
              </a:spcAft>
              <a:buSzPct val="125000"/>
              <a:buNone/>
            </a:pPr>
            <a:r>
              <a:rPr lang="en-US" sz="1500" dirty="0"/>
              <a:t>The proposed approach involves employing NLP BERT with a deep neural network to analyze social media conversations over time. The primary goal is to assist the Omani Ministry of Health in delivering comprehensive mental health care services. The dataset is evaluated for emotional behaviors, specifically focusing on identifying signs of depression. The system not only urges users to priorities mental health but also informs the mental health sector about individuals' mental health status.</a:t>
            </a:r>
          </a:p>
          <a:p>
            <a:pPr marL="0" lvl="0" indent="-228600" defTabSz="914400">
              <a:spcBef>
                <a:spcPts val="1200"/>
              </a:spcBef>
              <a:spcAft>
                <a:spcPts val="0"/>
              </a:spcAft>
              <a:buSzPct val="125000"/>
              <a:buFont typeface="Arial" panose="020B0604020202020204" pitchFamily="34" charset="0"/>
              <a:buChar char="•"/>
            </a:pPr>
            <a:endParaRPr lang="en-US" sz="1400" dirty="0"/>
          </a:p>
          <a:p>
            <a:pPr marL="0" lvl="0" indent="-228600" defTabSz="914400">
              <a:spcBef>
                <a:spcPts val="1200"/>
              </a:spcBef>
              <a:spcAft>
                <a:spcPts val="0"/>
              </a:spcAft>
              <a:buSzPct val="125000"/>
              <a:buFont typeface="Arial" panose="020B0604020202020204" pitchFamily="34" charset="0"/>
              <a:buChar char="•"/>
            </a:pPr>
            <a:endParaRPr lang="en-US" sz="1400" dirty="0"/>
          </a:p>
          <a:p>
            <a:pPr marL="0" lvl="0" indent="-228600" defTabSz="914400">
              <a:spcBef>
                <a:spcPts val="1200"/>
              </a:spcBef>
              <a:spcAft>
                <a:spcPts val="0"/>
              </a:spcAft>
              <a:buSzPct val="125000"/>
              <a:buFont typeface="Arial" panose="020B0604020202020204" pitchFamily="34" charset="0"/>
              <a:buChar char="•"/>
            </a:pPr>
            <a:endParaRPr lang="en-US" sz="1400" dirty="0"/>
          </a:p>
          <a:p>
            <a:pPr marL="0" lvl="0" indent="-228600" defTabSz="914400">
              <a:spcBef>
                <a:spcPts val="1200"/>
              </a:spcBef>
              <a:spcAft>
                <a:spcPts val="1200"/>
              </a:spcAft>
              <a:buSzPct val="125000"/>
              <a:buFont typeface="Arial" panose="020B0604020202020204" pitchFamily="34" charset="0"/>
              <a:buChar char="•"/>
            </a:pPr>
            <a:endParaRPr lang="en-US" sz="1400" dirty="0"/>
          </a:p>
        </p:txBody>
      </p:sp>
      <p:grpSp>
        <p:nvGrpSpPr>
          <p:cNvPr id="179" name="Group 178">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523684" y="0"/>
            <a:ext cx="506016" cy="5136356"/>
            <a:chOff x="11364912" y="0"/>
            <a:chExt cx="674688" cy="6848476"/>
          </a:xfrm>
          <a:solidFill>
            <a:schemeClr val="tx1">
              <a:alpha val="60000"/>
            </a:schemeClr>
          </a:solidFill>
        </p:grpSpPr>
        <p:sp>
          <p:nvSpPr>
            <p:cNvPr id="180"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4"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5"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6"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7"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8"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9"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103</TotalTime>
  <Words>1133</Words>
  <Application>Microsoft Office PowerPoint</Application>
  <PresentationFormat>On-screen Show (16:9)</PresentationFormat>
  <Paragraphs>97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Mental health posts classification</vt:lpstr>
      <vt:lpstr>Group member information</vt:lpstr>
      <vt:lpstr>Roles and responsibilities </vt:lpstr>
      <vt:lpstr>Roles and responsibilities </vt:lpstr>
      <vt:lpstr>Motivation </vt:lpstr>
      <vt:lpstr>Objectives  </vt:lpstr>
      <vt:lpstr>Related work</vt:lpstr>
      <vt:lpstr>Related work</vt:lpstr>
      <vt:lpstr>Related work</vt:lpstr>
      <vt:lpstr>Problem statement</vt:lpstr>
      <vt:lpstr>Proposed solution</vt:lpstr>
      <vt:lpstr>Results </vt:lpstr>
      <vt:lpstr>Results </vt:lpstr>
      <vt:lpstr>Results </vt:lpstr>
      <vt:lpstr>Results </vt:lpstr>
      <vt:lpstr>Results </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posts classification</dc:title>
  <cp:lastModifiedBy>HP</cp:lastModifiedBy>
  <cp:revision>6</cp:revision>
  <dcterms:modified xsi:type="dcterms:W3CDTF">2024-04-16T02:19:05Z</dcterms:modified>
</cp:coreProperties>
</file>