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19bc1b99f8_0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19bc1b99f8_0_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g219bc1b99f8_0_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19bc1b99f8_0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19bc1b99f8_0_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g219bc1b99f8_0_1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
          <p:cNvSpPr txBox="1"/>
          <p:nvPr>
            <p:ph type="title"/>
          </p:nvPr>
        </p:nvSpPr>
        <p:spPr>
          <a:xfrm>
            <a:off x="298940" y="228600"/>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4" name="Shape 74"/>
        <p:cNvGrpSpPr/>
        <p:nvPr/>
      </p:nvGrpSpPr>
      <p:grpSpPr>
        <a:xfrm>
          <a:off x="0" y="0"/>
          <a:ext cx="0" cy="0"/>
          <a:chOff x="0" y="0"/>
          <a:chExt cx="0" cy="0"/>
        </a:xfrm>
      </p:grpSpPr>
      <p:sp>
        <p:nvSpPr>
          <p:cNvPr id="75" name="Google Shape;75;p11"/>
          <p:cNvSpPr txBox="1"/>
          <p:nvPr>
            <p:ph type="title"/>
          </p:nvPr>
        </p:nvSpPr>
        <p:spPr>
          <a:xfrm>
            <a:off x="298940" y="228600"/>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3" name="Google Shape;83;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3" name="Shape 23"/>
        <p:cNvGrpSpPr/>
        <p:nvPr/>
      </p:nvGrpSpPr>
      <p:grpSpPr>
        <a:xfrm>
          <a:off x="0" y="0"/>
          <a:ext cx="0" cy="0"/>
          <a:chOff x="0" y="0"/>
          <a:chExt cx="0" cy="0"/>
        </a:xfrm>
      </p:grpSpPr>
      <p:sp>
        <p:nvSpPr>
          <p:cNvPr id="24" name="Google Shape;24;p3"/>
          <p:cNvSpPr txBox="1"/>
          <p:nvPr>
            <p:ph type="title"/>
          </p:nvPr>
        </p:nvSpPr>
        <p:spPr>
          <a:xfrm>
            <a:off x="298940" y="228600"/>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26" name="Google Shape;26;p3"/>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27" name="Google Shape;27;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0" name="Shape 30"/>
        <p:cNvGrpSpPr/>
        <p:nvPr/>
      </p:nvGrpSpPr>
      <p:grpSpPr>
        <a:xfrm>
          <a:off x="0" y="0"/>
          <a:ext cx="0" cy="0"/>
          <a:chOff x="0" y="0"/>
          <a:chExt cx="0" cy="0"/>
        </a:xfrm>
      </p:grpSpPr>
      <p:sp>
        <p:nvSpPr>
          <p:cNvPr id="31" name="Google Shape;31;p4"/>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4"/>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33" name="Google Shape;33;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9" name="Google Shape;39;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2" name="Shape 42"/>
        <p:cNvGrpSpPr/>
        <p:nvPr/>
      </p:nvGrpSpPr>
      <p:grpSpPr>
        <a:xfrm>
          <a:off x="0" y="0"/>
          <a:ext cx="0" cy="0"/>
          <a:chOff x="0" y="0"/>
          <a:chExt cx="0" cy="0"/>
        </a:xfrm>
      </p:grpSpPr>
      <p:sp>
        <p:nvSpPr>
          <p:cNvPr id="43" name="Google Shape;43;p6"/>
          <p:cNvSpPr txBox="1"/>
          <p:nvPr>
            <p:ph type="title"/>
          </p:nvPr>
        </p:nvSpPr>
        <p:spPr>
          <a:xfrm>
            <a:off x="298940" y="228600"/>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7" name="Google Shape;47;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8" name="Google Shape;48;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7"/>
          <p:cNvSpPr txBox="1"/>
          <p:nvPr>
            <p:ph type="title"/>
          </p:nvPr>
        </p:nvSpPr>
        <p:spPr>
          <a:xfrm>
            <a:off x="298940" y="228600"/>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3" name="Google Shape;63;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4" name="Google Shape;64;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0"/>
          <p:cNvSpPr/>
          <p:nvPr>
            <p:ph idx="2" type="pic"/>
          </p:nvPr>
        </p:nvSpPr>
        <p:spPr>
          <a:xfrm>
            <a:off x="1792288" y="612775"/>
            <a:ext cx="5486400" cy="4114800"/>
          </a:xfrm>
          <a:prstGeom prst="rect">
            <a:avLst/>
          </a:prstGeom>
          <a:noFill/>
          <a:ln>
            <a:noFill/>
          </a:ln>
        </p:spPr>
      </p:sp>
      <p:sp>
        <p:nvSpPr>
          <p:cNvPr id="70" name="Google Shape;70;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1" name="Google Shape;71;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298940" y="228600"/>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1"/>
          <p:cNvSpPr/>
          <p:nvPr/>
        </p:nvSpPr>
        <p:spPr>
          <a:xfrm>
            <a:off x="298940" y="177143"/>
            <a:ext cx="8610600" cy="6553200"/>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16" name="Google Shape;16;p1"/>
          <p:cNvCxnSpPr/>
          <p:nvPr/>
        </p:nvCxnSpPr>
        <p:spPr>
          <a:xfrm>
            <a:off x="298940" y="1219200"/>
            <a:ext cx="8610600" cy="1588"/>
          </a:xfrm>
          <a:prstGeom prst="straightConnector1">
            <a:avLst/>
          </a:prstGeom>
          <a:noFill/>
          <a:ln cap="flat" cmpd="sng" w="25400">
            <a:solidFill>
              <a:schemeClr val="dk2"/>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archive.ics.uci.edu/ml/datasets/Early+stage+diabetes+risk+prediction+dataset" TargetMode="External"/><Relationship Id="rId4" Type="http://schemas.openxmlformats.org/officeDocument/2006/relationships/hyperlink" Target="https://www.healthline.com/health/diabetes" TargetMode="External"/><Relationship Id="rId9" Type="http://schemas.openxmlformats.org/officeDocument/2006/relationships/hyperlink" Target="https://towardsdatascience.com/understanding-random-forest-58381e0602d2" TargetMode="External"/><Relationship Id="rId5" Type="http://schemas.openxmlformats.org/officeDocument/2006/relationships/hyperlink" Target="https://towardsdatascience.com/understanding-random-forest-58381e0602d2" TargetMode="External"/><Relationship Id="rId6" Type="http://schemas.openxmlformats.org/officeDocument/2006/relationships/hyperlink" Target="https://towardsdatascience.com/understanding-random-forest-58381e0602d2" TargetMode="External"/><Relationship Id="rId7" Type="http://schemas.openxmlformats.org/officeDocument/2006/relationships/hyperlink" Target="https://scikit-learn.org/stable/" TargetMode="External"/><Relationship Id="rId8" Type="http://schemas.openxmlformats.org/officeDocument/2006/relationships/hyperlink" Target="https://towardsdatascience.com/understanding-random-forest-58381e0602d2"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8.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3"/>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Arial"/>
              <a:buNone/>
            </a:pPr>
            <a:r>
              <a:rPr lang="en-US">
                <a:latin typeface="Arial"/>
                <a:ea typeface="Arial"/>
                <a:cs typeface="Arial"/>
                <a:sym typeface="Arial"/>
              </a:rPr>
              <a:t> </a:t>
            </a:r>
            <a:endParaRPr/>
          </a:p>
        </p:txBody>
      </p:sp>
      <p:sp>
        <p:nvSpPr>
          <p:cNvPr id="91" name="Google Shape;91;p13"/>
          <p:cNvSpPr txBox="1"/>
          <p:nvPr>
            <p:ph idx="1" type="body"/>
          </p:nvPr>
        </p:nvSpPr>
        <p:spPr>
          <a:xfrm>
            <a:off x="6096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None/>
            </a:pPr>
            <a:r>
              <a:rPr lang="en-US"/>
              <a:t> </a:t>
            </a:r>
            <a:endParaRPr/>
          </a:p>
        </p:txBody>
      </p:sp>
      <p:sp>
        <p:nvSpPr>
          <p:cNvPr id="92" name="Google Shape;92;p13"/>
          <p:cNvSpPr txBox="1"/>
          <p:nvPr>
            <p:ph idx="11" type="ftr"/>
          </p:nvPr>
        </p:nvSpPr>
        <p:spPr>
          <a:xfrm>
            <a:off x="3183222" y="6430963"/>
            <a:ext cx="2379378" cy="290511"/>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600"/>
              <a:t>Department of CSE</a:t>
            </a:r>
            <a:endParaRPr/>
          </a:p>
          <a:p>
            <a:pPr indent="0" lvl="0" marL="0" rtl="0" algn="ctr">
              <a:spcBef>
                <a:spcPts val="0"/>
              </a:spcBef>
              <a:spcAft>
                <a:spcPts val="0"/>
              </a:spcAft>
              <a:buNone/>
            </a:pPr>
            <a:r>
              <a:t/>
            </a:r>
            <a:endParaRPr b="1" sz="1600"/>
          </a:p>
        </p:txBody>
      </p:sp>
      <p:sp>
        <p:nvSpPr>
          <p:cNvPr id="93" name="Google Shape;93;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600"/>
              <a:t>‹#›</a:t>
            </a:fld>
            <a:endParaRPr sz="1600"/>
          </a:p>
        </p:txBody>
      </p:sp>
      <p:sp>
        <p:nvSpPr>
          <p:cNvPr id="94" name="Google Shape;94;p13"/>
          <p:cNvSpPr/>
          <p:nvPr/>
        </p:nvSpPr>
        <p:spPr>
          <a:xfrm>
            <a:off x="1524000" y="1905000"/>
            <a:ext cx="6290245" cy="107721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3200">
              <a:solidFill>
                <a:schemeClr val="dk1"/>
              </a:solidFill>
            </a:endParaRPr>
          </a:p>
          <a:p>
            <a:pPr indent="0" lvl="0" marL="0" marR="0" rtl="0" algn="l">
              <a:spcBef>
                <a:spcPts val="0"/>
              </a:spcBef>
              <a:spcAft>
                <a:spcPts val="0"/>
              </a:spcAft>
              <a:buNone/>
            </a:pPr>
            <a:r>
              <a:rPr b="1" i="0" lang="en-US" sz="3200" u="none" cap="none" strike="noStrike">
                <a:solidFill>
                  <a:schemeClr val="dk1"/>
                </a:solidFill>
                <a:latin typeface="Arial"/>
                <a:ea typeface="Arial"/>
                <a:cs typeface="Arial"/>
                <a:sym typeface="Arial"/>
              </a:rPr>
              <a:t>DIABETES RISK PREDICTION </a:t>
            </a:r>
            <a:endParaRPr b="1" i="0" sz="3200" u="none" cap="none" strike="noStrike">
              <a:solidFill>
                <a:schemeClr val="dk1"/>
              </a:solidFill>
              <a:latin typeface="Arial"/>
              <a:ea typeface="Arial"/>
              <a:cs typeface="Arial"/>
              <a:sym typeface="Arial"/>
            </a:endParaRPr>
          </a:p>
        </p:txBody>
      </p:sp>
      <p:sp>
        <p:nvSpPr>
          <p:cNvPr id="95" name="Google Shape;95;p13"/>
          <p:cNvSpPr/>
          <p:nvPr/>
        </p:nvSpPr>
        <p:spPr>
          <a:xfrm>
            <a:off x="914400" y="3733800"/>
            <a:ext cx="7315200" cy="193386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2400" u="none" cap="none" strike="noStrike">
                <a:solidFill>
                  <a:schemeClr val="dk1"/>
                </a:solidFill>
                <a:latin typeface="Arial"/>
                <a:ea typeface="Arial"/>
                <a:cs typeface="Arial"/>
                <a:sym typeface="Arial"/>
              </a:rPr>
              <a:t>Project Supervisor: Dr.</a:t>
            </a:r>
            <a:r>
              <a:rPr b="1" lang="en-US" sz="2400">
                <a:solidFill>
                  <a:schemeClr val="dk1"/>
                </a:solidFill>
              </a:rPr>
              <a:t> J. Albert Mayan</a:t>
            </a:r>
            <a:r>
              <a:rPr b="1" i="0" lang="en-US" sz="2400" u="none" cap="none" strike="noStrike">
                <a:solidFill>
                  <a:schemeClr val="dk1"/>
                </a:solidFill>
                <a:latin typeface="Arial"/>
                <a:ea typeface="Arial"/>
                <a:cs typeface="Arial"/>
                <a:sym typeface="Arial"/>
              </a:rPr>
              <a:t> M.E.,Ph.D</a:t>
            </a:r>
            <a:endParaRPr b="1" i="0" sz="2400" u="none" cap="none" strike="noStrike">
              <a:solidFill>
                <a:schemeClr val="dk1"/>
              </a:solidFill>
              <a:latin typeface="Arial"/>
              <a:ea typeface="Arial"/>
              <a:cs typeface="Arial"/>
              <a:sym typeface="Arial"/>
            </a:endParaRPr>
          </a:p>
          <a:p>
            <a:pPr indent="0" lvl="0" marL="0" marR="0" rtl="0" algn="ctr">
              <a:spcBef>
                <a:spcPts val="0"/>
              </a:spcBef>
              <a:spcAft>
                <a:spcPts val="0"/>
              </a:spcAft>
              <a:buNone/>
            </a:pPr>
            <a:r>
              <a:t/>
            </a:r>
            <a:endParaRPr b="1" sz="2400">
              <a:solidFill>
                <a:schemeClr val="dk1"/>
              </a:solidFill>
            </a:endParaRPr>
          </a:p>
          <a:p>
            <a:pPr indent="0" lvl="0" marL="0" marR="0" rtl="0" algn="ctr">
              <a:lnSpc>
                <a:spcPct val="150000"/>
              </a:lnSpc>
              <a:spcBef>
                <a:spcPts val="0"/>
              </a:spcBef>
              <a:spcAft>
                <a:spcPts val="0"/>
              </a:spcAft>
              <a:buNone/>
            </a:pPr>
            <a:r>
              <a:rPr b="1" i="0" lang="en-US" sz="2400" u="none" cap="none" strike="noStrike">
                <a:solidFill>
                  <a:schemeClr val="dk1"/>
                </a:solidFill>
                <a:latin typeface="Arial"/>
                <a:ea typeface="Arial"/>
                <a:cs typeface="Arial"/>
                <a:sym typeface="Arial"/>
              </a:rPr>
              <a:t>Name of the Student: </a:t>
            </a:r>
            <a:r>
              <a:rPr b="1" lang="en-US" sz="2400">
                <a:solidFill>
                  <a:schemeClr val="dk1"/>
                </a:solidFill>
              </a:rPr>
              <a:t>V. Vamsi Krishna</a:t>
            </a:r>
            <a:endParaRPr/>
          </a:p>
          <a:p>
            <a:pPr indent="0" lvl="0" marL="0" marR="0" rtl="0" algn="ctr">
              <a:lnSpc>
                <a:spcPct val="150000"/>
              </a:lnSpc>
              <a:spcBef>
                <a:spcPts val="0"/>
              </a:spcBef>
              <a:spcAft>
                <a:spcPts val="0"/>
              </a:spcAft>
              <a:buNone/>
            </a:pPr>
            <a:r>
              <a:rPr b="1" i="0" lang="en-US" sz="2400" u="none" cap="none" strike="noStrike">
                <a:solidFill>
                  <a:schemeClr val="dk1"/>
                </a:solidFill>
                <a:latin typeface="Arial"/>
                <a:ea typeface="Arial"/>
                <a:cs typeface="Arial"/>
                <a:sym typeface="Arial"/>
              </a:rPr>
              <a:t>Register Number: </a:t>
            </a:r>
            <a:r>
              <a:rPr b="1" lang="en-US" sz="2400">
                <a:solidFill>
                  <a:schemeClr val="dk1"/>
                </a:solidFill>
              </a:rPr>
              <a:t>40111453</a:t>
            </a:r>
            <a:endParaRPr/>
          </a:p>
          <a:p>
            <a:pPr indent="0" lvl="0" marL="0" marR="0" rtl="0" algn="ctr">
              <a:lnSpc>
                <a:spcPct val="15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new letter head July30_2020.png" id="96" name="Google Shape;96;p13"/>
          <p:cNvPicPr preferRelativeResize="0"/>
          <p:nvPr/>
        </p:nvPicPr>
        <p:blipFill rotWithShape="1">
          <a:blip r:embed="rId3">
            <a:alphaModFix/>
          </a:blip>
          <a:srcRect b="0" l="0" r="0" t="0"/>
          <a:stretch/>
        </p:blipFill>
        <p:spPr>
          <a:xfrm>
            <a:off x="304800" y="174813"/>
            <a:ext cx="8610600" cy="17525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2"/>
          <p:cNvSpPr txBox="1"/>
          <p:nvPr>
            <p:ph type="title"/>
          </p:nvPr>
        </p:nvSpPr>
        <p:spPr>
          <a:xfrm>
            <a:off x="298940" y="22860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3600"/>
              <a:buFont typeface="Arial"/>
              <a:buNone/>
            </a:pPr>
            <a:r>
              <a:rPr b="1" lang="en-US" sz="3600">
                <a:solidFill>
                  <a:srgbClr val="FF0000"/>
                </a:solidFill>
                <a:latin typeface="Arial"/>
                <a:ea typeface="Arial"/>
                <a:cs typeface="Arial"/>
                <a:sym typeface="Arial"/>
              </a:rPr>
              <a:t>PROJECT IMPLEMENTATION</a:t>
            </a:r>
            <a:endParaRPr b="1" sz="3600">
              <a:solidFill>
                <a:srgbClr val="FF0000"/>
              </a:solidFill>
              <a:latin typeface="Arial"/>
              <a:ea typeface="Arial"/>
              <a:cs typeface="Arial"/>
              <a:sym typeface="Arial"/>
            </a:endParaRPr>
          </a:p>
        </p:txBody>
      </p:sp>
      <p:sp>
        <p:nvSpPr>
          <p:cNvPr id="174" name="Google Shape;174;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62500" lnSpcReduction="20000"/>
          </a:bodyPr>
          <a:lstStyle/>
          <a:p>
            <a:pPr indent="-285781" lvl="1" marL="742950" rtl="0" algn="l">
              <a:lnSpc>
                <a:spcPct val="170000"/>
              </a:lnSpc>
              <a:spcBef>
                <a:spcPts val="0"/>
              </a:spcBef>
              <a:spcAft>
                <a:spcPts val="0"/>
              </a:spcAft>
              <a:buClr>
                <a:srgbClr val="292929"/>
              </a:buClr>
              <a:buSzPct val="100000"/>
              <a:buChar char="–"/>
            </a:pPr>
            <a:r>
              <a:rPr b="1" lang="en-US" sz="3300">
                <a:solidFill>
                  <a:srgbClr val="292929"/>
                </a:solidFill>
                <a:latin typeface="Arial"/>
                <a:ea typeface="Arial"/>
                <a:cs typeface="Arial"/>
                <a:sym typeface="Arial"/>
              </a:rPr>
              <a:t>Train and Test:</a:t>
            </a:r>
            <a:endParaRPr/>
          </a:p>
          <a:p>
            <a:pPr indent="-228631" lvl="3" marL="1600200" rtl="0" algn="l">
              <a:lnSpc>
                <a:spcPct val="170000"/>
              </a:lnSpc>
              <a:spcBef>
                <a:spcPts val="412"/>
              </a:spcBef>
              <a:spcAft>
                <a:spcPts val="0"/>
              </a:spcAft>
              <a:buClr>
                <a:srgbClr val="292929"/>
              </a:buClr>
              <a:buSzPct val="100000"/>
              <a:buFont typeface="Noto Sans Symbols"/>
              <a:buChar char="▪"/>
            </a:pPr>
            <a:r>
              <a:rPr b="1" lang="en-US" sz="3300">
                <a:solidFill>
                  <a:srgbClr val="292929"/>
                </a:solidFill>
                <a:latin typeface="Arial"/>
                <a:ea typeface="Arial"/>
                <a:cs typeface="Arial"/>
                <a:sym typeface="Arial"/>
              </a:rPr>
              <a:t> Split the dataset into train(80%) and test(20%).</a:t>
            </a:r>
            <a:endParaRPr/>
          </a:p>
          <a:p>
            <a:pPr indent="-285781" lvl="1" marL="742950" rtl="0" algn="l">
              <a:lnSpc>
                <a:spcPct val="170000"/>
              </a:lnSpc>
              <a:spcBef>
                <a:spcPts val="412"/>
              </a:spcBef>
              <a:spcAft>
                <a:spcPts val="0"/>
              </a:spcAft>
              <a:buClr>
                <a:srgbClr val="292929"/>
              </a:buClr>
              <a:buSzPct val="100000"/>
              <a:buChar char="–"/>
            </a:pPr>
            <a:r>
              <a:rPr b="1" lang="en-US" sz="3300">
                <a:solidFill>
                  <a:srgbClr val="292929"/>
                </a:solidFill>
                <a:latin typeface="Arial"/>
                <a:ea typeface="Arial"/>
                <a:cs typeface="Arial"/>
                <a:sym typeface="Arial"/>
              </a:rPr>
              <a:t>Model Selection :</a:t>
            </a:r>
            <a:endParaRPr/>
          </a:p>
          <a:p>
            <a:pPr indent="-228631" lvl="3" marL="1600200" rtl="0" algn="l">
              <a:lnSpc>
                <a:spcPct val="170000"/>
              </a:lnSpc>
              <a:spcBef>
                <a:spcPts val="412"/>
              </a:spcBef>
              <a:spcAft>
                <a:spcPts val="0"/>
              </a:spcAft>
              <a:buClr>
                <a:srgbClr val="292929"/>
              </a:buClr>
              <a:buSzPct val="100000"/>
              <a:buFont typeface="Noto Sans Symbols"/>
              <a:buChar char="▪"/>
            </a:pPr>
            <a:r>
              <a:rPr b="1" lang="en-US" sz="3300">
                <a:solidFill>
                  <a:srgbClr val="292929"/>
                </a:solidFill>
                <a:latin typeface="Arial"/>
                <a:ea typeface="Arial"/>
                <a:cs typeface="Arial"/>
                <a:sym typeface="Arial"/>
              </a:rPr>
              <a:t>  Implement Random Forest Classifier for the given data set.</a:t>
            </a:r>
            <a:endParaRPr/>
          </a:p>
          <a:p>
            <a:pPr indent="-285781" lvl="1" marL="742950" rtl="0" algn="l">
              <a:lnSpc>
                <a:spcPct val="170000"/>
              </a:lnSpc>
              <a:spcBef>
                <a:spcPts val="412"/>
              </a:spcBef>
              <a:spcAft>
                <a:spcPts val="0"/>
              </a:spcAft>
              <a:buClr>
                <a:srgbClr val="292929"/>
              </a:buClr>
              <a:buSzPct val="100000"/>
              <a:buChar char="–"/>
            </a:pPr>
            <a:r>
              <a:rPr b="1" lang="en-US" sz="3300">
                <a:solidFill>
                  <a:srgbClr val="292929"/>
                </a:solidFill>
                <a:latin typeface="Arial"/>
                <a:ea typeface="Arial"/>
                <a:cs typeface="Arial"/>
                <a:sym typeface="Arial"/>
              </a:rPr>
              <a:t>Model Evaluation :</a:t>
            </a:r>
            <a:endParaRPr/>
          </a:p>
          <a:p>
            <a:pPr indent="-228631" lvl="3" marL="1600200" rtl="0" algn="l">
              <a:lnSpc>
                <a:spcPct val="170000"/>
              </a:lnSpc>
              <a:spcBef>
                <a:spcPts val="412"/>
              </a:spcBef>
              <a:spcAft>
                <a:spcPts val="0"/>
              </a:spcAft>
              <a:buClr>
                <a:srgbClr val="292929"/>
              </a:buClr>
              <a:buSzPct val="100000"/>
              <a:buFont typeface="Noto Sans Symbols"/>
              <a:buChar char="▪"/>
            </a:pPr>
            <a:r>
              <a:rPr b="1" lang="en-US" sz="3300">
                <a:solidFill>
                  <a:srgbClr val="292929"/>
                </a:solidFill>
                <a:latin typeface="Arial"/>
                <a:ea typeface="Arial"/>
                <a:cs typeface="Arial"/>
                <a:sym typeface="Arial"/>
              </a:rPr>
              <a:t>Check Classification Metrics. </a:t>
            </a:r>
            <a:endParaRPr/>
          </a:p>
          <a:p>
            <a:pPr indent="-215900" lvl="0" marL="342900" rtl="0" algn="l">
              <a:spcBef>
                <a:spcPts val="400"/>
              </a:spcBef>
              <a:spcAft>
                <a:spcPts val="0"/>
              </a:spcAft>
              <a:buClr>
                <a:schemeClr val="dk1"/>
              </a:buClr>
              <a:buSzPct val="100000"/>
              <a:buNone/>
            </a:pPr>
            <a:r>
              <a:t/>
            </a:r>
            <a:endParaRPr/>
          </a:p>
        </p:txBody>
      </p:sp>
      <p:sp>
        <p:nvSpPr>
          <p:cNvPr id="175" name="Google Shape;175;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 November 2021</a:t>
            </a:r>
            <a:endParaRPr/>
          </a:p>
        </p:txBody>
      </p:sp>
      <p:sp>
        <p:nvSpPr>
          <p:cNvPr id="176" name="Google Shape;176;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CSE</a:t>
            </a:r>
            <a:endParaRPr/>
          </a:p>
        </p:txBody>
      </p:sp>
      <p:sp>
        <p:nvSpPr>
          <p:cNvPr id="177" name="Google Shape;177;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3"/>
          <p:cNvSpPr txBox="1"/>
          <p:nvPr>
            <p:ph type="title"/>
          </p:nvPr>
        </p:nvSpPr>
        <p:spPr>
          <a:xfrm>
            <a:off x="298940" y="22860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3600"/>
              <a:buFont typeface="Arial"/>
              <a:buNone/>
            </a:pPr>
            <a:r>
              <a:rPr b="1" lang="en-US" sz="3600">
                <a:solidFill>
                  <a:srgbClr val="C00000"/>
                </a:solidFill>
                <a:latin typeface="Arial"/>
                <a:ea typeface="Arial"/>
                <a:cs typeface="Arial"/>
                <a:sym typeface="Arial"/>
              </a:rPr>
              <a:t>PROJECT IMPLEMENTATION</a:t>
            </a:r>
            <a:endParaRPr sz="3600">
              <a:latin typeface="Arial"/>
              <a:ea typeface="Arial"/>
              <a:cs typeface="Arial"/>
              <a:sym typeface="Arial"/>
            </a:endParaRPr>
          </a:p>
        </p:txBody>
      </p:sp>
      <p:sp>
        <p:nvSpPr>
          <p:cNvPr id="183" name="Google Shape;183;p23"/>
          <p:cNvSpPr txBox="1"/>
          <p:nvPr>
            <p:ph idx="1" type="body"/>
          </p:nvPr>
        </p:nvSpPr>
        <p:spPr>
          <a:xfrm>
            <a:off x="457200" y="1600201"/>
            <a:ext cx="7924800" cy="4343399"/>
          </a:xfrm>
          <a:prstGeom prst="rect">
            <a:avLst/>
          </a:prstGeom>
          <a:noFill/>
          <a:ln>
            <a:noFill/>
          </a:ln>
        </p:spPr>
        <p:txBody>
          <a:bodyPr anchorCtr="0" anchor="t" bIns="45700" lIns="91425" spcFirstLastPara="1" rIns="91425" wrap="square" tIns="45700">
            <a:noAutofit/>
          </a:bodyPr>
          <a:lstStyle/>
          <a:p>
            <a:pPr indent="-342900" lvl="0" marL="342900" rtl="0" algn="just">
              <a:lnSpc>
                <a:spcPct val="150000"/>
              </a:lnSpc>
              <a:spcBef>
                <a:spcPts val="0"/>
              </a:spcBef>
              <a:spcAft>
                <a:spcPts val="0"/>
              </a:spcAft>
              <a:buClr>
                <a:schemeClr val="dk1"/>
              </a:buClr>
              <a:buSzPts val="1800"/>
              <a:buChar char="•"/>
            </a:pPr>
            <a:r>
              <a:rPr lang="en-US" sz="1800">
                <a:latin typeface="Arial"/>
                <a:ea typeface="Arial"/>
                <a:cs typeface="Arial"/>
                <a:sym typeface="Arial"/>
              </a:rPr>
              <a:t>Here we choose random forest classifier model because our prediction feature is a discrete class label. Random forest classifier is a ensemble learning model that operates by constructing a multitude of decision trees at training time.</a:t>
            </a:r>
            <a:endParaRPr/>
          </a:p>
          <a:p>
            <a:pPr indent="-342900" lvl="0" marL="342900" rtl="0" algn="just">
              <a:lnSpc>
                <a:spcPct val="150000"/>
              </a:lnSpc>
              <a:spcBef>
                <a:spcPts val="360"/>
              </a:spcBef>
              <a:spcAft>
                <a:spcPts val="0"/>
              </a:spcAft>
              <a:buClr>
                <a:schemeClr val="dk1"/>
              </a:buClr>
              <a:buSzPts val="1800"/>
              <a:buChar char="•"/>
            </a:pPr>
            <a:r>
              <a:rPr lang="en-US" sz="1800">
                <a:latin typeface="Arial"/>
                <a:ea typeface="Arial"/>
                <a:cs typeface="Arial"/>
                <a:sym typeface="Arial"/>
              </a:rPr>
              <a:t>For classification tasks the output of the random forest is the class selected by most trees so that our accuracy will also be high.</a:t>
            </a:r>
            <a:endParaRPr/>
          </a:p>
          <a:p>
            <a:pPr indent="-342900" lvl="0" marL="342900" rtl="0" algn="just">
              <a:lnSpc>
                <a:spcPct val="150000"/>
              </a:lnSpc>
              <a:spcBef>
                <a:spcPts val="360"/>
              </a:spcBef>
              <a:spcAft>
                <a:spcPts val="0"/>
              </a:spcAft>
              <a:buClr>
                <a:schemeClr val="dk1"/>
              </a:buClr>
              <a:buSzPts val="1800"/>
              <a:buChar char="•"/>
            </a:pPr>
            <a:r>
              <a:rPr lang="en-US" sz="1800">
                <a:latin typeface="Arial"/>
                <a:ea typeface="Arial"/>
                <a:cs typeface="Arial"/>
                <a:sym typeface="Arial"/>
              </a:rPr>
              <a:t>From SkLearn.ensemble we import Randomforest classifier into our Model </a:t>
            </a:r>
            <a:endParaRPr/>
          </a:p>
          <a:p>
            <a:pPr indent="-342900" lvl="0" marL="342900" rtl="0" algn="just">
              <a:lnSpc>
                <a:spcPct val="150000"/>
              </a:lnSpc>
              <a:spcBef>
                <a:spcPts val="360"/>
              </a:spcBef>
              <a:spcAft>
                <a:spcPts val="0"/>
              </a:spcAft>
              <a:buClr>
                <a:schemeClr val="dk1"/>
              </a:buClr>
              <a:buSzPts val="1800"/>
              <a:buChar char="•"/>
            </a:pPr>
            <a:r>
              <a:rPr lang="en-US" sz="1800">
                <a:latin typeface="Arial"/>
                <a:ea typeface="Arial"/>
                <a:cs typeface="Arial"/>
                <a:sym typeface="Arial"/>
              </a:rPr>
              <a:t>Model.fit () is used for training model and Model.predict() is used for prediction.</a:t>
            </a:r>
            <a:endParaRPr/>
          </a:p>
        </p:txBody>
      </p:sp>
      <p:sp>
        <p:nvSpPr>
          <p:cNvPr id="184" name="Google Shape;184;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 November 2021</a:t>
            </a:r>
            <a:endParaRPr/>
          </a:p>
        </p:txBody>
      </p:sp>
      <p:sp>
        <p:nvSpPr>
          <p:cNvPr id="185" name="Google Shape;185;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CSE</a:t>
            </a:r>
            <a:endParaRPr/>
          </a:p>
        </p:txBody>
      </p:sp>
      <p:sp>
        <p:nvSpPr>
          <p:cNvPr id="186" name="Google Shape;186;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 November 2021</a:t>
            </a:r>
            <a:endParaRPr/>
          </a:p>
        </p:txBody>
      </p:sp>
      <p:sp>
        <p:nvSpPr>
          <p:cNvPr id="192" name="Google Shape;192;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CSE</a:t>
            </a:r>
            <a:endParaRPr/>
          </a:p>
        </p:txBody>
      </p:sp>
      <p:sp>
        <p:nvSpPr>
          <p:cNvPr id="193" name="Google Shape;193;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4" name="Google Shape;194;p24"/>
          <p:cNvSpPr txBox="1"/>
          <p:nvPr>
            <p:ph type="title"/>
          </p:nvPr>
        </p:nvSpPr>
        <p:spPr>
          <a:xfrm>
            <a:off x="381000" y="381000"/>
            <a:ext cx="8229600" cy="6858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C00000"/>
              </a:buClr>
              <a:buSzPts val="3600"/>
              <a:buFont typeface="Calibri"/>
              <a:buNone/>
            </a:pPr>
            <a:r>
              <a:rPr b="1" lang="en-US" sz="3600">
                <a:solidFill>
                  <a:srgbClr val="C00000"/>
                </a:solidFill>
              </a:rPr>
              <a:t>           </a:t>
            </a:r>
            <a:r>
              <a:rPr b="1" lang="en-US" sz="3600">
                <a:solidFill>
                  <a:srgbClr val="C00000"/>
                </a:solidFill>
                <a:latin typeface="Arial"/>
                <a:ea typeface="Arial"/>
                <a:cs typeface="Arial"/>
                <a:sym typeface="Arial"/>
              </a:rPr>
              <a:t>RESULTS AND DISCUSSION</a:t>
            </a:r>
            <a:endParaRPr/>
          </a:p>
        </p:txBody>
      </p:sp>
      <p:sp>
        <p:nvSpPr>
          <p:cNvPr id="195" name="Google Shape;195;p24"/>
          <p:cNvSpPr txBox="1"/>
          <p:nvPr>
            <p:ph idx="1" type="body"/>
          </p:nvPr>
        </p:nvSpPr>
        <p:spPr>
          <a:xfrm>
            <a:off x="457200" y="2362200"/>
            <a:ext cx="8229600" cy="1981200"/>
          </a:xfrm>
          <a:prstGeom prst="rect">
            <a:avLst/>
          </a:prstGeom>
          <a:noFill/>
          <a:ln>
            <a:noFill/>
          </a:ln>
        </p:spPr>
        <p:txBody>
          <a:bodyPr anchorCtr="0" anchor="t" bIns="45700" lIns="91425" spcFirstLastPara="1" rIns="91425" wrap="square" tIns="45700">
            <a:normAutofit fontScale="92500" lnSpcReduction="20000"/>
          </a:bodyPr>
          <a:lstStyle/>
          <a:p>
            <a:pPr indent="-342931" lvl="0" marL="342900" rtl="0" algn="just">
              <a:lnSpc>
                <a:spcPct val="150000"/>
              </a:lnSpc>
              <a:spcBef>
                <a:spcPts val="0"/>
              </a:spcBef>
              <a:spcAft>
                <a:spcPts val="0"/>
              </a:spcAft>
              <a:buClr>
                <a:schemeClr val="dk1"/>
              </a:buClr>
              <a:buSzPct val="100000"/>
              <a:buChar char="•"/>
            </a:pPr>
            <a:r>
              <a:rPr lang="en-US" sz="1900">
                <a:latin typeface="Arial"/>
                <a:ea typeface="Arial"/>
                <a:cs typeface="Arial"/>
                <a:sym typeface="Arial"/>
              </a:rPr>
              <a:t>Confusion matrix and it’s related metrics given a good score ,So by this we can conclude that our model performed well.</a:t>
            </a:r>
            <a:endParaRPr/>
          </a:p>
          <a:p>
            <a:pPr indent="-342931" lvl="0" marL="342900" rtl="0" algn="just">
              <a:lnSpc>
                <a:spcPct val="150000"/>
              </a:lnSpc>
              <a:spcBef>
                <a:spcPts val="351"/>
              </a:spcBef>
              <a:spcAft>
                <a:spcPts val="0"/>
              </a:spcAft>
              <a:buClr>
                <a:schemeClr val="dk1"/>
              </a:buClr>
              <a:buSzPct val="100000"/>
              <a:buChar char="•"/>
            </a:pPr>
            <a:r>
              <a:rPr lang="en-US" sz="1900">
                <a:latin typeface="Arial"/>
                <a:ea typeface="Arial"/>
                <a:cs typeface="Arial"/>
                <a:sym typeface="Arial"/>
              </a:rPr>
              <a:t>Hence, we can say that our model is pretty good because by implementing all the steps above mentioned we got an accuracy equal to 99%.Therefore,it is a good model and our predictions will be effective </a:t>
            </a:r>
            <a:r>
              <a:rPr lang="en-US" sz="1800">
                <a:latin typeface="Arial"/>
                <a:ea typeface="Arial"/>
                <a:cs typeface="Arial"/>
                <a:sym typeface="Arial"/>
              </a:rPr>
              <a:t>.</a:t>
            </a:r>
            <a:endParaRPr/>
          </a:p>
          <a:p>
            <a:pPr indent="0" lvl="0" marL="0" rtl="0" algn="l">
              <a:spcBef>
                <a:spcPts val="592"/>
              </a:spcBef>
              <a:spcAft>
                <a:spcPts val="0"/>
              </a:spcAft>
              <a:buClr>
                <a:schemeClr val="dk1"/>
              </a:buClr>
              <a:buSzPct val="1000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5"/>
          <p:cNvSpPr txBox="1"/>
          <p:nvPr>
            <p:ph type="title"/>
          </p:nvPr>
        </p:nvSpPr>
        <p:spPr>
          <a:xfrm>
            <a:off x="298940" y="22860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3600"/>
              <a:buFont typeface="Arial"/>
              <a:buNone/>
            </a:pPr>
            <a:r>
              <a:rPr b="1" lang="en-US" sz="3600">
                <a:solidFill>
                  <a:srgbClr val="C00000"/>
                </a:solidFill>
                <a:latin typeface="Arial"/>
                <a:ea typeface="Arial"/>
                <a:cs typeface="Arial"/>
                <a:sym typeface="Arial"/>
              </a:rPr>
              <a:t>RESULT SNAPSHOTS</a:t>
            </a:r>
            <a:endParaRPr sz="3600">
              <a:latin typeface="Arial"/>
              <a:ea typeface="Arial"/>
              <a:cs typeface="Arial"/>
              <a:sym typeface="Arial"/>
            </a:endParaRPr>
          </a:p>
        </p:txBody>
      </p:sp>
      <p:sp>
        <p:nvSpPr>
          <p:cNvPr id="201" name="Google Shape;201;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 November 2021</a:t>
            </a:r>
            <a:endParaRPr/>
          </a:p>
        </p:txBody>
      </p:sp>
      <p:sp>
        <p:nvSpPr>
          <p:cNvPr id="202" name="Google Shape;202;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CSE</a:t>
            </a:r>
            <a:endParaRPr/>
          </a:p>
        </p:txBody>
      </p:sp>
      <p:sp>
        <p:nvSpPr>
          <p:cNvPr id="203" name="Google Shape;203;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04" name="Google Shape;204;p25"/>
          <p:cNvPicPr preferRelativeResize="0"/>
          <p:nvPr>
            <p:ph idx="1" type="body"/>
          </p:nvPr>
        </p:nvPicPr>
        <p:blipFill rotWithShape="1">
          <a:blip r:embed="rId3">
            <a:alphaModFix/>
          </a:blip>
          <a:srcRect b="0" l="0" r="0" t="0"/>
          <a:stretch/>
        </p:blipFill>
        <p:spPr>
          <a:xfrm>
            <a:off x="914400" y="1600200"/>
            <a:ext cx="7391400" cy="467653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6"/>
          <p:cNvSpPr txBox="1"/>
          <p:nvPr>
            <p:ph type="title"/>
          </p:nvPr>
        </p:nvSpPr>
        <p:spPr>
          <a:xfrm>
            <a:off x="298940" y="228600"/>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3600"/>
              <a:buFont typeface="Arial"/>
              <a:buNone/>
            </a:pPr>
            <a:r>
              <a:rPr b="1" lang="en-US" sz="3600">
                <a:solidFill>
                  <a:srgbClr val="C00000"/>
                </a:solidFill>
                <a:latin typeface="Arial"/>
                <a:ea typeface="Arial"/>
                <a:cs typeface="Arial"/>
                <a:sym typeface="Arial"/>
              </a:rPr>
              <a:t>RESULT SNAPSHOTS</a:t>
            </a:r>
            <a:endParaRPr/>
          </a:p>
        </p:txBody>
      </p:sp>
      <p:sp>
        <p:nvSpPr>
          <p:cNvPr id="211" name="Google Shape;211;p26"/>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lang="en-US"/>
              <a:t> </a:t>
            </a:r>
            <a:endParaRPr/>
          </a:p>
        </p:txBody>
      </p:sp>
      <p:sp>
        <p:nvSpPr>
          <p:cNvPr id="212" name="Google Shape;212;p26"/>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13" name="Google Shape;213;p26"/>
          <p:cNvPicPr preferRelativeResize="0"/>
          <p:nvPr/>
        </p:nvPicPr>
        <p:blipFill>
          <a:blip r:embed="rId3">
            <a:alphaModFix/>
          </a:blip>
          <a:stretch>
            <a:fillRect/>
          </a:stretch>
        </p:blipFill>
        <p:spPr>
          <a:xfrm>
            <a:off x="792338" y="1672900"/>
            <a:ext cx="7559325" cy="3512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7"/>
          <p:cNvSpPr txBox="1"/>
          <p:nvPr>
            <p:ph type="title"/>
          </p:nvPr>
        </p:nvSpPr>
        <p:spPr>
          <a:xfrm>
            <a:off x="298940" y="228600"/>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1100"/>
              <a:buFont typeface="Arial"/>
              <a:buNone/>
            </a:pPr>
            <a:r>
              <a:rPr b="1" lang="en-US" sz="3600">
                <a:solidFill>
                  <a:srgbClr val="C00000"/>
                </a:solidFill>
                <a:latin typeface="Arial"/>
                <a:ea typeface="Arial"/>
                <a:cs typeface="Arial"/>
                <a:sym typeface="Arial"/>
              </a:rPr>
              <a:t>RESULT SNAPSHOTS</a:t>
            </a:r>
            <a:endParaRPr/>
          </a:p>
        </p:txBody>
      </p:sp>
      <p:sp>
        <p:nvSpPr>
          <p:cNvPr id="220" name="Google Shape;220;p27"/>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lang="en-US"/>
              <a:t> </a:t>
            </a:r>
            <a:endParaRPr/>
          </a:p>
        </p:txBody>
      </p:sp>
      <p:sp>
        <p:nvSpPr>
          <p:cNvPr id="221" name="Google Shape;221;p27"/>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22" name="Google Shape;222;p27"/>
          <p:cNvPicPr preferRelativeResize="0"/>
          <p:nvPr/>
        </p:nvPicPr>
        <p:blipFill>
          <a:blip r:embed="rId3">
            <a:alphaModFix/>
          </a:blip>
          <a:stretch>
            <a:fillRect/>
          </a:stretch>
        </p:blipFill>
        <p:spPr>
          <a:xfrm>
            <a:off x="1203250" y="1511150"/>
            <a:ext cx="6885600" cy="4526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8"/>
          <p:cNvSpPr txBox="1"/>
          <p:nvPr>
            <p:ph type="title"/>
          </p:nvPr>
        </p:nvSpPr>
        <p:spPr>
          <a:xfrm>
            <a:off x="298940" y="22860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3600"/>
              <a:buFont typeface="Arial"/>
              <a:buNone/>
            </a:pPr>
            <a:r>
              <a:rPr b="1" lang="en-US" sz="3600">
                <a:solidFill>
                  <a:srgbClr val="C00000"/>
                </a:solidFill>
                <a:latin typeface="Arial"/>
                <a:ea typeface="Arial"/>
                <a:cs typeface="Arial"/>
                <a:sym typeface="Arial"/>
              </a:rPr>
              <a:t>RESULT SNAPSHOTS</a:t>
            </a:r>
            <a:endParaRPr sz="3600">
              <a:latin typeface="Arial"/>
              <a:ea typeface="Arial"/>
              <a:cs typeface="Arial"/>
              <a:sym typeface="Arial"/>
            </a:endParaRPr>
          </a:p>
        </p:txBody>
      </p:sp>
      <p:sp>
        <p:nvSpPr>
          <p:cNvPr id="228" name="Google Shape;228;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 November 2021</a:t>
            </a:r>
            <a:endParaRPr/>
          </a:p>
        </p:txBody>
      </p:sp>
      <p:sp>
        <p:nvSpPr>
          <p:cNvPr id="229" name="Google Shape;229;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CSE</a:t>
            </a:r>
            <a:endParaRPr/>
          </a:p>
        </p:txBody>
      </p:sp>
      <p:sp>
        <p:nvSpPr>
          <p:cNvPr id="230" name="Google Shape;230;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31" name="Google Shape;231;p28"/>
          <p:cNvPicPr preferRelativeResize="0"/>
          <p:nvPr>
            <p:ph idx="1" type="body"/>
          </p:nvPr>
        </p:nvPicPr>
        <p:blipFill rotWithShape="1">
          <a:blip r:embed="rId3">
            <a:alphaModFix/>
          </a:blip>
          <a:srcRect b="0" l="0" r="0" t="0"/>
          <a:stretch/>
        </p:blipFill>
        <p:spPr>
          <a:xfrm>
            <a:off x="930657" y="1600200"/>
            <a:ext cx="7282686" cy="452596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 November 2021</a:t>
            </a:r>
            <a:endParaRPr/>
          </a:p>
        </p:txBody>
      </p:sp>
      <p:sp>
        <p:nvSpPr>
          <p:cNvPr id="237" name="Google Shape;237;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CSE</a:t>
            </a:r>
            <a:endParaRPr/>
          </a:p>
        </p:txBody>
      </p:sp>
      <p:sp>
        <p:nvSpPr>
          <p:cNvPr id="238" name="Google Shape;238;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9" name="Google Shape;239;p29"/>
          <p:cNvSpPr txBox="1"/>
          <p:nvPr>
            <p:ph type="title"/>
          </p:nvPr>
        </p:nvSpPr>
        <p:spPr>
          <a:xfrm>
            <a:off x="533400" y="381000"/>
            <a:ext cx="8229600" cy="6858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Arial"/>
              <a:buNone/>
            </a:pPr>
            <a:br>
              <a:rPr lang="en-US">
                <a:latin typeface="Arial"/>
                <a:ea typeface="Arial"/>
                <a:cs typeface="Arial"/>
                <a:sym typeface="Arial"/>
              </a:rPr>
            </a:br>
            <a:r>
              <a:rPr lang="en-US">
                <a:latin typeface="Arial"/>
                <a:ea typeface="Arial"/>
                <a:cs typeface="Arial"/>
                <a:sym typeface="Arial"/>
              </a:rPr>
              <a:t>       </a:t>
            </a:r>
            <a:r>
              <a:rPr b="1" lang="en-US" sz="4000">
                <a:solidFill>
                  <a:srgbClr val="C00000"/>
                </a:solidFill>
                <a:latin typeface="Calibri"/>
                <a:ea typeface="Calibri"/>
                <a:cs typeface="Calibri"/>
                <a:sym typeface="Calibri"/>
              </a:rPr>
              <a:t>CONCLUSION &amp; FUTURE WORK</a:t>
            </a:r>
            <a:br>
              <a:rPr lang="en-US">
                <a:latin typeface="Arial"/>
                <a:ea typeface="Arial"/>
                <a:cs typeface="Arial"/>
                <a:sym typeface="Arial"/>
              </a:rPr>
            </a:br>
            <a:endParaRPr>
              <a:latin typeface="Arial"/>
              <a:ea typeface="Arial"/>
              <a:cs typeface="Arial"/>
              <a:sym typeface="Arial"/>
            </a:endParaRPr>
          </a:p>
        </p:txBody>
      </p:sp>
      <p:sp>
        <p:nvSpPr>
          <p:cNvPr id="240" name="Google Shape;240;p29"/>
          <p:cNvSpPr txBox="1"/>
          <p:nvPr>
            <p:ph idx="1" type="body"/>
          </p:nvPr>
        </p:nvSpPr>
        <p:spPr>
          <a:xfrm>
            <a:off x="533400" y="1676400"/>
            <a:ext cx="8229600" cy="4114800"/>
          </a:xfrm>
          <a:prstGeom prst="rect">
            <a:avLst/>
          </a:prstGeom>
          <a:noFill/>
          <a:ln>
            <a:noFill/>
          </a:ln>
        </p:spPr>
        <p:txBody>
          <a:bodyPr anchorCtr="0" anchor="t" bIns="45700" lIns="91425" spcFirstLastPara="1" rIns="91425" wrap="square" tIns="45700">
            <a:noAutofit/>
          </a:bodyPr>
          <a:lstStyle/>
          <a:p>
            <a:pPr indent="-342900" lvl="0" marL="342900" rtl="0" algn="just">
              <a:lnSpc>
                <a:spcPct val="150000"/>
              </a:lnSpc>
              <a:spcBef>
                <a:spcPts val="0"/>
              </a:spcBef>
              <a:spcAft>
                <a:spcPts val="0"/>
              </a:spcAft>
              <a:buClr>
                <a:schemeClr val="dk1"/>
              </a:buClr>
              <a:buSzPts val="1800"/>
              <a:buChar char="•"/>
            </a:pPr>
            <a:r>
              <a:rPr lang="en-US" sz="1800">
                <a:latin typeface="Arial"/>
                <a:ea typeface="Arial"/>
                <a:cs typeface="Arial"/>
                <a:sym typeface="Arial"/>
              </a:rPr>
              <a:t>Machine learning approaches work well for diagnosis of diabetes. It performs very well with medical datasets. Prediction of diabetes at early stage helps the patient in order to provide appropriate treatment.</a:t>
            </a:r>
            <a:endParaRPr/>
          </a:p>
          <a:p>
            <a:pPr indent="-342900" lvl="0" marL="342900" rtl="0" algn="just">
              <a:lnSpc>
                <a:spcPct val="150000"/>
              </a:lnSpc>
              <a:spcBef>
                <a:spcPts val="360"/>
              </a:spcBef>
              <a:spcAft>
                <a:spcPts val="0"/>
              </a:spcAft>
              <a:buClr>
                <a:schemeClr val="dk1"/>
              </a:buClr>
              <a:buSzPts val="1800"/>
              <a:buChar char="•"/>
            </a:pPr>
            <a:r>
              <a:rPr lang="en-US" sz="1800">
                <a:latin typeface="Arial"/>
                <a:ea typeface="Arial"/>
                <a:cs typeface="Arial"/>
                <a:sym typeface="Arial"/>
              </a:rPr>
              <a:t>I had taken a wide range of research about different ML Algorithms and finally choose random forest classifier approach to solve this problem.</a:t>
            </a:r>
            <a:endParaRPr/>
          </a:p>
          <a:p>
            <a:pPr indent="-342900" lvl="0" marL="342900" rtl="0" algn="just">
              <a:lnSpc>
                <a:spcPct val="150000"/>
              </a:lnSpc>
              <a:spcBef>
                <a:spcPts val="360"/>
              </a:spcBef>
              <a:spcAft>
                <a:spcPts val="0"/>
              </a:spcAft>
              <a:buClr>
                <a:schemeClr val="dk1"/>
              </a:buClr>
              <a:buSzPts val="1800"/>
              <a:buChar char="•"/>
            </a:pPr>
            <a:r>
              <a:rPr lang="en-US" sz="1800">
                <a:latin typeface="Arial"/>
                <a:ea typeface="Arial"/>
                <a:cs typeface="Arial"/>
                <a:sym typeface="Arial"/>
              </a:rPr>
              <a:t>In this project we implement random forest classifier approach and we observed that it given a good accuracy and performed well.</a:t>
            </a:r>
            <a:endParaRPr/>
          </a:p>
          <a:p>
            <a:pPr indent="-342900" lvl="0" marL="342900" rtl="0" algn="just">
              <a:lnSpc>
                <a:spcPct val="150000"/>
              </a:lnSpc>
              <a:spcBef>
                <a:spcPts val="360"/>
              </a:spcBef>
              <a:spcAft>
                <a:spcPts val="0"/>
              </a:spcAft>
              <a:buClr>
                <a:schemeClr val="dk1"/>
              </a:buClr>
              <a:buSzPts val="1800"/>
              <a:buChar char="•"/>
            </a:pPr>
            <a:r>
              <a:rPr lang="en-US" sz="1800">
                <a:latin typeface="Arial"/>
                <a:ea typeface="Arial"/>
                <a:cs typeface="Arial"/>
                <a:sym typeface="Arial"/>
              </a:rPr>
              <a:t>In the process of research, I came to know about the various  ML techniques and it’s different algorithms which helps to solve real-world problems.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0"/>
          <p:cNvSpPr txBox="1"/>
          <p:nvPr>
            <p:ph type="title"/>
          </p:nvPr>
        </p:nvSpPr>
        <p:spPr>
          <a:xfrm>
            <a:off x="298940" y="22860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3600"/>
              <a:buFont typeface="Arial"/>
              <a:buNone/>
            </a:pPr>
            <a:r>
              <a:rPr b="1" lang="en-US" sz="3600">
                <a:solidFill>
                  <a:srgbClr val="C00000"/>
                </a:solidFill>
                <a:latin typeface="Arial"/>
                <a:ea typeface="Arial"/>
                <a:cs typeface="Arial"/>
                <a:sym typeface="Arial"/>
              </a:rPr>
              <a:t>REFERENCES</a:t>
            </a:r>
            <a:endParaRPr sz="3600">
              <a:latin typeface="Arial"/>
              <a:ea typeface="Arial"/>
              <a:cs typeface="Arial"/>
              <a:sym typeface="Arial"/>
            </a:endParaRPr>
          </a:p>
        </p:txBody>
      </p:sp>
      <p:sp>
        <p:nvSpPr>
          <p:cNvPr id="246" name="Google Shape;246;p30"/>
          <p:cNvSpPr txBox="1"/>
          <p:nvPr>
            <p:ph idx="1" type="body"/>
          </p:nvPr>
        </p:nvSpPr>
        <p:spPr>
          <a:xfrm>
            <a:off x="457200" y="1600201"/>
            <a:ext cx="609600" cy="40386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900"/>
              <a:buNone/>
            </a:pPr>
            <a:r>
              <a:rPr lang="en-US" sz="1900"/>
              <a:t>[1]</a:t>
            </a:r>
            <a:endParaRPr/>
          </a:p>
          <a:p>
            <a:pPr indent="0" lvl="0" marL="0" rtl="0" algn="l">
              <a:spcBef>
                <a:spcPts val="380"/>
              </a:spcBef>
              <a:spcAft>
                <a:spcPts val="0"/>
              </a:spcAft>
              <a:buClr>
                <a:schemeClr val="dk1"/>
              </a:buClr>
              <a:buSzPts val="1900"/>
              <a:buNone/>
            </a:pPr>
            <a:r>
              <a:t/>
            </a:r>
            <a:endParaRPr sz="1900"/>
          </a:p>
          <a:p>
            <a:pPr indent="0" lvl="0" marL="0" rtl="0" algn="l">
              <a:spcBef>
                <a:spcPts val="380"/>
              </a:spcBef>
              <a:spcAft>
                <a:spcPts val="0"/>
              </a:spcAft>
              <a:buClr>
                <a:schemeClr val="dk1"/>
              </a:buClr>
              <a:buSzPts val="1900"/>
              <a:buNone/>
            </a:pPr>
            <a:r>
              <a:rPr lang="en-US" sz="1900"/>
              <a:t>[2]</a:t>
            </a:r>
            <a:endParaRPr/>
          </a:p>
          <a:p>
            <a:pPr indent="0" lvl="0" marL="0" rtl="0" algn="l">
              <a:spcBef>
                <a:spcPts val="380"/>
              </a:spcBef>
              <a:spcAft>
                <a:spcPts val="0"/>
              </a:spcAft>
              <a:buClr>
                <a:schemeClr val="dk1"/>
              </a:buClr>
              <a:buSzPts val="1900"/>
              <a:buNone/>
            </a:pPr>
            <a:r>
              <a:t/>
            </a:r>
            <a:endParaRPr sz="1900"/>
          </a:p>
          <a:p>
            <a:pPr indent="0" lvl="0" marL="0" rtl="0" algn="l">
              <a:spcBef>
                <a:spcPts val="380"/>
              </a:spcBef>
              <a:spcAft>
                <a:spcPts val="0"/>
              </a:spcAft>
              <a:buClr>
                <a:schemeClr val="dk1"/>
              </a:buClr>
              <a:buSzPts val="1900"/>
              <a:buNone/>
            </a:pPr>
            <a:r>
              <a:rPr lang="en-US" sz="1900"/>
              <a:t>[3]</a:t>
            </a:r>
            <a:endParaRPr/>
          </a:p>
          <a:p>
            <a:pPr indent="0" lvl="0" marL="0" rtl="0" algn="l">
              <a:spcBef>
                <a:spcPts val="380"/>
              </a:spcBef>
              <a:spcAft>
                <a:spcPts val="0"/>
              </a:spcAft>
              <a:buClr>
                <a:schemeClr val="dk1"/>
              </a:buClr>
              <a:buSzPts val="1900"/>
              <a:buNone/>
            </a:pPr>
            <a:r>
              <a:t/>
            </a:r>
            <a:endParaRPr sz="1900"/>
          </a:p>
          <a:p>
            <a:pPr indent="0" lvl="0" marL="0" rtl="0" algn="l">
              <a:spcBef>
                <a:spcPts val="380"/>
              </a:spcBef>
              <a:spcAft>
                <a:spcPts val="0"/>
              </a:spcAft>
              <a:buClr>
                <a:schemeClr val="dk1"/>
              </a:buClr>
              <a:buSzPts val="1900"/>
              <a:buNone/>
            </a:pPr>
            <a:r>
              <a:rPr lang="en-US" sz="1900"/>
              <a:t>[4]</a:t>
            </a:r>
            <a:endParaRPr/>
          </a:p>
          <a:p>
            <a:pPr indent="0" lvl="0" marL="0" rtl="0" algn="l">
              <a:spcBef>
                <a:spcPts val="380"/>
              </a:spcBef>
              <a:spcAft>
                <a:spcPts val="0"/>
              </a:spcAft>
              <a:buClr>
                <a:schemeClr val="dk1"/>
              </a:buClr>
              <a:buSzPts val="1900"/>
              <a:buNone/>
            </a:pPr>
            <a:r>
              <a:t/>
            </a:r>
            <a:endParaRPr sz="1900"/>
          </a:p>
          <a:p>
            <a:pPr indent="0" lvl="0" marL="0" rtl="0" algn="l">
              <a:spcBef>
                <a:spcPts val="380"/>
              </a:spcBef>
              <a:spcAft>
                <a:spcPts val="0"/>
              </a:spcAft>
              <a:buClr>
                <a:schemeClr val="dk1"/>
              </a:buClr>
              <a:buSzPts val="1900"/>
              <a:buNone/>
            </a:pPr>
            <a:r>
              <a:rPr lang="en-US" sz="1900"/>
              <a:t>[5]</a:t>
            </a:r>
            <a:endParaRPr/>
          </a:p>
        </p:txBody>
      </p:sp>
      <p:sp>
        <p:nvSpPr>
          <p:cNvPr id="247" name="Google Shape;247;p30"/>
          <p:cNvSpPr txBox="1"/>
          <p:nvPr>
            <p:ph idx="2" type="body"/>
          </p:nvPr>
        </p:nvSpPr>
        <p:spPr>
          <a:xfrm>
            <a:off x="1066800" y="1600200"/>
            <a:ext cx="7848600" cy="47561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800"/>
              <a:buNone/>
            </a:pPr>
            <a:r>
              <a:rPr lang="en-US" sz="1800" u="sng">
                <a:solidFill>
                  <a:schemeClr val="hlink"/>
                </a:solidFill>
                <a:hlinkClick r:id="rId3"/>
              </a:rPr>
              <a:t>https://archive.ics.uci.edu/ml/datasets/Early+stage+diabetes+risk+prediction+dataset</a:t>
            </a:r>
            <a:r>
              <a:rPr lang="en-US" sz="1800"/>
              <a:t>.</a:t>
            </a:r>
            <a:endParaRPr/>
          </a:p>
          <a:p>
            <a:pPr indent="0" lvl="0" marL="0" rtl="0" algn="l">
              <a:spcBef>
                <a:spcPts val="400"/>
              </a:spcBef>
              <a:spcAft>
                <a:spcPts val="0"/>
              </a:spcAft>
              <a:buClr>
                <a:schemeClr val="dk1"/>
              </a:buClr>
              <a:buSzPts val="2000"/>
              <a:buNone/>
            </a:pPr>
            <a:r>
              <a:rPr lang="en-US" sz="2000" u="sng">
                <a:solidFill>
                  <a:schemeClr val="hlink"/>
                </a:solidFill>
                <a:hlinkClick r:id="rId4"/>
              </a:rPr>
              <a:t>https://www.healthline.com/health/diabetes</a:t>
            </a:r>
            <a:r>
              <a:rPr lang="en-US" sz="2000"/>
              <a:t>.</a:t>
            </a:r>
            <a:endParaRPr/>
          </a:p>
          <a:p>
            <a:pPr indent="0" lvl="0" marL="0" rtl="0" algn="l">
              <a:spcBef>
                <a:spcPts val="400"/>
              </a:spcBef>
              <a:spcAft>
                <a:spcPts val="0"/>
              </a:spcAft>
              <a:buClr>
                <a:schemeClr val="dk1"/>
              </a:buClr>
              <a:buSzPts val="2000"/>
              <a:buNone/>
            </a:pPr>
            <a:r>
              <a:t/>
            </a:r>
            <a:endParaRPr sz="2000"/>
          </a:p>
          <a:p>
            <a:pPr indent="0" lvl="0" marL="0" rtl="0" algn="l">
              <a:spcBef>
                <a:spcPts val="400"/>
              </a:spcBef>
              <a:spcAft>
                <a:spcPts val="0"/>
              </a:spcAft>
              <a:buClr>
                <a:schemeClr val="dk1"/>
              </a:buClr>
              <a:buSzPts val="2000"/>
              <a:buNone/>
            </a:pPr>
            <a:r>
              <a:rPr lang="en-US" sz="2000" u="sng">
                <a:solidFill>
                  <a:schemeClr val="hlink"/>
                </a:solidFill>
                <a:hlinkClick r:id="rId5"/>
              </a:rPr>
              <a:t>https://www.python.org/doc/</a:t>
            </a:r>
            <a:endParaRPr/>
          </a:p>
          <a:p>
            <a:pPr indent="0" lvl="0" marL="0" rtl="0" algn="l">
              <a:spcBef>
                <a:spcPts val="400"/>
              </a:spcBef>
              <a:spcAft>
                <a:spcPts val="0"/>
              </a:spcAft>
              <a:buClr>
                <a:schemeClr val="dk1"/>
              </a:buClr>
              <a:buSzPts val="2000"/>
              <a:buNone/>
            </a:pPr>
            <a:r>
              <a:t/>
            </a:r>
            <a:endParaRPr sz="2000" u="sng">
              <a:solidFill>
                <a:schemeClr val="hlink"/>
              </a:solidFill>
              <a:hlinkClick r:id="rId6"/>
            </a:endParaRPr>
          </a:p>
          <a:p>
            <a:pPr indent="0" lvl="0" marL="0" rtl="0" algn="l">
              <a:spcBef>
                <a:spcPts val="360"/>
              </a:spcBef>
              <a:spcAft>
                <a:spcPts val="0"/>
              </a:spcAft>
              <a:buClr>
                <a:schemeClr val="dk1"/>
              </a:buClr>
              <a:buSzPts val="1800"/>
              <a:buNone/>
            </a:pPr>
            <a:r>
              <a:rPr lang="en-US" sz="1800" u="sng">
                <a:solidFill>
                  <a:schemeClr val="hlink"/>
                </a:solidFill>
                <a:hlinkClick r:id="rId7"/>
              </a:rPr>
              <a:t>https://scikit-learn.org/stable/</a:t>
            </a:r>
            <a:r>
              <a:rPr lang="en-US" sz="1800"/>
              <a:t>.</a:t>
            </a:r>
            <a:endParaRPr/>
          </a:p>
          <a:p>
            <a:pPr indent="0" lvl="0" marL="0" rtl="0" algn="l">
              <a:spcBef>
                <a:spcPts val="360"/>
              </a:spcBef>
              <a:spcAft>
                <a:spcPts val="0"/>
              </a:spcAft>
              <a:buClr>
                <a:schemeClr val="dk1"/>
              </a:buClr>
              <a:buSzPts val="1800"/>
              <a:buNone/>
            </a:pPr>
            <a:r>
              <a:t/>
            </a:r>
            <a:endParaRPr sz="1800" u="sng">
              <a:solidFill>
                <a:schemeClr val="hlink"/>
              </a:solidFill>
              <a:hlinkClick r:id="rId8"/>
            </a:endParaRPr>
          </a:p>
          <a:p>
            <a:pPr indent="0" lvl="0" marL="0" rtl="0" algn="l">
              <a:spcBef>
                <a:spcPts val="360"/>
              </a:spcBef>
              <a:spcAft>
                <a:spcPts val="0"/>
              </a:spcAft>
              <a:buClr>
                <a:schemeClr val="dk1"/>
              </a:buClr>
              <a:buSzPts val="1800"/>
              <a:buNone/>
            </a:pPr>
            <a:r>
              <a:rPr lang="en-US" sz="1800" u="sng">
                <a:solidFill>
                  <a:schemeClr val="hlink"/>
                </a:solidFill>
                <a:hlinkClick r:id="rId9"/>
              </a:rPr>
              <a:t>https://towardsdatascience.com/understanding-random-forest-58381e0602d2</a:t>
            </a:r>
            <a:r>
              <a:rPr lang="en-US" sz="1800"/>
              <a:t>.</a:t>
            </a:r>
            <a:endParaRPr/>
          </a:p>
          <a:p>
            <a:pPr indent="0" lvl="0" marL="0" rtl="0" algn="l">
              <a:spcBef>
                <a:spcPts val="360"/>
              </a:spcBef>
              <a:spcAft>
                <a:spcPts val="0"/>
              </a:spcAft>
              <a:buClr>
                <a:schemeClr val="dk1"/>
              </a:buClr>
              <a:buSzPts val="1800"/>
              <a:buNone/>
            </a:pPr>
            <a:r>
              <a:t/>
            </a:r>
            <a:endParaRPr sz="1800"/>
          </a:p>
          <a:p>
            <a:pPr indent="0" lvl="0" marL="0" rtl="0" algn="l">
              <a:spcBef>
                <a:spcPts val="400"/>
              </a:spcBef>
              <a:spcAft>
                <a:spcPts val="0"/>
              </a:spcAft>
              <a:buClr>
                <a:schemeClr val="dk1"/>
              </a:buClr>
              <a:buSzPts val="2000"/>
              <a:buNone/>
            </a:pPr>
            <a:r>
              <a:t/>
            </a:r>
            <a:endParaRPr sz="2000"/>
          </a:p>
          <a:p>
            <a:pPr indent="0" lvl="0" marL="0" rtl="0" algn="l">
              <a:spcBef>
                <a:spcPts val="400"/>
              </a:spcBef>
              <a:spcAft>
                <a:spcPts val="0"/>
              </a:spcAft>
              <a:buClr>
                <a:schemeClr val="dk1"/>
              </a:buClr>
              <a:buSzPts val="2000"/>
              <a:buNone/>
            </a:pPr>
            <a:r>
              <a:t/>
            </a:r>
            <a:endParaRPr sz="2000"/>
          </a:p>
          <a:p>
            <a:pPr indent="0" lvl="0" marL="0" rtl="0" algn="l">
              <a:spcBef>
                <a:spcPts val="400"/>
              </a:spcBef>
              <a:spcAft>
                <a:spcPts val="0"/>
              </a:spcAft>
              <a:buClr>
                <a:schemeClr val="dk1"/>
              </a:buClr>
              <a:buSzPts val="2000"/>
              <a:buNone/>
            </a:pPr>
            <a:r>
              <a:t/>
            </a:r>
            <a:endParaRPr sz="2000"/>
          </a:p>
          <a:p>
            <a:pPr indent="0" lvl="0" marL="0" rtl="0" algn="l">
              <a:spcBef>
                <a:spcPts val="400"/>
              </a:spcBef>
              <a:spcAft>
                <a:spcPts val="0"/>
              </a:spcAft>
              <a:buClr>
                <a:schemeClr val="dk1"/>
              </a:buClr>
              <a:buSzPts val="2000"/>
              <a:buNone/>
            </a:pPr>
            <a:r>
              <a:t/>
            </a:r>
            <a:endParaRPr sz="2000"/>
          </a:p>
        </p:txBody>
      </p:sp>
      <p:sp>
        <p:nvSpPr>
          <p:cNvPr id="248" name="Google Shape;248;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 November 2021</a:t>
            </a:r>
            <a:endParaRPr/>
          </a:p>
        </p:txBody>
      </p:sp>
      <p:sp>
        <p:nvSpPr>
          <p:cNvPr id="249" name="Google Shape;249;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CSE</a:t>
            </a:r>
            <a:endParaRPr/>
          </a:p>
        </p:txBody>
      </p:sp>
      <p:sp>
        <p:nvSpPr>
          <p:cNvPr id="250" name="Google Shape;250;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1"/>
          <p:cNvSpPr txBox="1"/>
          <p:nvPr>
            <p:ph type="title"/>
          </p:nvPr>
        </p:nvSpPr>
        <p:spPr>
          <a:xfrm>
            <a:off x="298940" y="22860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256" name="Google Shape;256;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 November 2021</a:t>
            </a:r>
            <a:endParaRPr/>
          </a:p>
        </p:txBody>
      </p:sp>
      <p:sp>
        <p:nvSpPr>
          <p:cNvPr id="257" name="Google Shape;257;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CSE</a:t>
            </a:r>
            <a:endParaRPr/>
          </a:p>
        </p:txBody>
      </p:sp>
      <p:sp>
        <p:nvSpPr>
          <p:cNvPr id="258" name="Google Shape;258;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59" name="Google Shape;259;p31"/>
          <p:cNvPicPr preferRelativeResize="0"/>
          <p:nvPr>
            <p:ph idx="1" type="body"/>
          </p:nvPr>
        </p:nvPicPr>
        <p:blipFill rotWithShape="1">
          <a:blip r:embed="rId3">
            <a:alphaModFix/>
          </a:blip>
          <a:srcRect b="0" l="0" r="0" t="0"/>
          <a:stretch/>
        </p:blipFill>
        <p:spPr>
          <a:xfrm>
            <a:off x="1063283" y="1940859"/>
            <a:ext cx="7451810" cy="4323448"/>
          </a:xfrm>
          <a:prstGeom prst="rect">
            <a:avLst/>
          </a:prstGeom>
          <a:noFill/>
          <a:ln>
            <a:noFill/>
          </a:ln>
        </p:spPr>
      </p:pic>
      <p:pic>
        <p:nvPicPr>
          <p:cNvPr descr="new letter head July30_2020.png" id="260" name="Google Shape;260;p31"/>
          <p:cNvPicPr preferRelativeResize="0"/>
          <p:nvPr/>
        </p:nvPicPr>
        <p:blipFill rotWithShape="1">
          <a:blip r:embed="rId4">
            <a:alphaModFix/>
          </a:blip>
          <a:srcRect b="0" l="0" r="0" t="0"/>
          <a:stretch/>
        </p:blipFill>
        <p:spPr>
          <a:xfrm>
            <a:off x="187570" y="165848"/>
            <a:ext cx="8768860" cy="1447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4"/>
          <p:cNvSpPr txBox="1"/>
          <p:nvPr>
            <p:ph type="title"/>
          </p:nvPr>
        </p:nvSpPr>
        <p:spPr>
          <a:xfrm>
            <a:off x="457200" y="228600"/>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C00000"/>
              </a:buClr>
              <a:buSzPts val="3600"/>
              <a:buFont typeface="Calibri"/>
              <a:buNone/>
            </a:pPr>
            <a:r>
              <a:rPr b="1" lang="en-US" sz="3600">
                <a:solidFill>
                  <a:srgbClr val="C00000"/>
                </a:solidFill>
              </a:rPr>
              <a:t>              </a:t>
            </a:r>
            <a:r>
              <a:rPr b="1" lang="en-US" sz="3600">
                <a:solidFill>
                  <a:srgbClr val="C00000"/>
                </a:solidFill>
                <a:latin typeface="Arial"/>
                <a:ea typeface="Arial"/>
                <a:cs typeface="Arial"/>
                <a:sym typeface="Arial"/>
              </a:rPr>
              <a:t>PRESENTATION OUTLINE</a:t>
            </a:r>
            <a:endParaRPr/>
          </a:p>
        </p:txBody>
      </p:sp>
      <p:sp>
        <p:nvSpPr>
          <p:cNvPr id="102" name="Google Shape;102;p14"/>
          <p:cNvSpPr txBox="1"/>
          <p:nvPr>
            <p:ph idx="1" type="body"/>
          </p:nvPr>
        </p:nvSpPr>
        <p:spPr>
          <a:xfrm>
            <a:off x="6096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just">
              <a:lnSpc>
                <a:spcPct val="150000"/>
              </a:lnSpc>
              <a:spcBef>
                <a:spcPts val="0"/>
              </a:spcBef>
              <a:spcAft>
                <a:spcPts val="0"/>
              </a:spcAft>
              <a:buClr>
                <a:schemeClr val="dk1"/>
              </a:buClr>
              <a:buSzPct val="100000"/>
              <a:buChar char="•"/>
            </a:pPr>
            <a:r>
              <a:rPr lang="en-US" sz="2000">
                <a:latin typeface="Arial"/>
                <a:ea typeface="Arial"/>
                <a:cs typeface="Arial"/>
                <a:sym typeface="Arial"/>
              </a:rPr>
              <a:t>Course Certificate</a:t>
            </a:r>
            <a:endParaRPr/>
          </a:p>
          <a:p>
            <a:pPr indent="-342900" lvl="0" marL="342900" rtl="0" algn="just">
              <a:lnSpc>
                <a:spcPct val="150000"/>
              </a:lnSpc>
              <a:spcBef>
                <a:spcPts val="370"/>
              </a:spcBef>
              <a:spcAft>
                <a:spcPts val="0"/>
              </a:spcAft>
              <a:buClr>
                <a:schemeClr val="dk1"/>
              </a:buClr>
              <a:buSzPct val="100000"/>
              <a:buChar char="•"/>
            </a:pPr>
            <a:r>
              <a:rPr lang="en-US" sz="2000">
                <a:latin typeface="Arial"/>
                <a:ea typeface="Arial"/>
                <a:cs typeface="Arial"/>
                <a:sym typeface="Arial"/>
              </a:rPr>
              <a:t>Introduction</a:t>
            </a:r>
            <a:endParaRPr/>
          </a:p>
          <a:p>
            <a:pPr indent="-342900" lvl="0" marL="342900" rtl="0" algn="just">
              <a:lnSpc>
                <a:spcPct val="150000"/>
              </a:lnSpc>
              <a:spcBef>
                <a:spcPts val="370"/>
              </a:spcBef>
              <a:spcAft>
                <a:spcPts val="0"/>
              </a:spcAft>
              <a:buClr>
                <a:schemeClr val="dk1"/>
              </a:buClr>
              <a:buSzPct val="100000"/>
              <a:buChar char="•"/>
            </a:pPr>
            <a:r>
              <a:rPr lang="en-US" sz="2000">
                <a:latin typeface="Arial"/>
                <a:ea typeface="Arial"/>
                <a:cs typeface="Arial"/>
                <a:sym typeface="Arial"/>
              </a:rPr>
              <a:t>Objectives</a:t>
            </a:r>
            <a:endParaRPr/>
          </a:p>
          <a:p>
            <a:pPr indent="-342900" lvl="0" marL="342900" rtl="0" algn="just">
              <a:lnSpc>
                <a:spcPct val="150000"/>
              </a:lnSpc>
              <a:spcBef>
                <a:spcPts val="370"/>
              </a:spcBef>
              <a:spcAft>
                <a:spcPts val="0"/>
              </a:spcAft>
              <a:buClr>
                <a:schemeClr val="dk1"/>
              </a:buClr>
              <a:buSzPct val="100000"/>
              <a:buChar char="•"/>
            </a:pPr>
            <a:r>
              <a:rPr lang="en-US" sz="2000">
                <a:latin typeface="Arial"/>
                <a:ea typeface="Arial"/>
                <a:cs typeface="Arial"/>
                <a:sym typeface="Arial"/>
              </a:rPr>
              <a:t>Abstract</a:t>
            </a:r>
            <a:endParaRPr/>
          </a:p>
          <a:p>
            <a:pPr indent="-342900" lvl="0" marL="342900" rtl="0" algn="just">
              <a:lnSpc>
                <a:spcPct val="150000"/>
              </a:lnSpc>
              <a:spcBef>
                <a:spcPts val="370"/>
              </a:spcBef>
              <a:spcAft>
                <a:spcPts val="0"/>
              </a:spcAft>
              <a:buClr>
                <a:schemeClr val="dk1"/>
              </a:buClr>
              <a:buSzPct val="100000"/>
              <a:buChar char="•"/>
            </a:pPr>
            <a:r>
              <a:rPr lang="en-US" sz="2000">
                <a:latin typeface="Arial"/>
                <a:ea typeface="Arial"/>
                <a:cs typeface="Arial"/>
                <a:sym typeface="Arial"/>
              </a:rPr>
              <a:t>System Architecture </a:t>
            </a:r>
            <a:endParaRPr/>
          </a:p>
          <a:p>
            <a:pPr indent="-342900" lvl="0" marL="342900" rtl="0" algn="just">
              <a:lnSpc>
                <a:spcPct val="150000"/>
              </a:lnSpc>
              <a:spcBef>
                <a:spcPts val="370"/>
              </a:spcBef>
              <a:spcAft>
                <a:spcPts val="0"/>
              </a:spcAft>
              <a:buClr>
                <a:schemeClr val="dk1"/>
              </a:buClr>
              <a:buSzPct val="100000"/>
              <a:buChar char="•"/>
            </a:pPr>
            <a:r>
              <a:rPr lang="en-US" sz="2000">
                <a:latin typeface="Arial"/>
                <a:ea typeface="Arial"/>
                <a:cs typeface="Arial"/>
                <a:sym typeface="Arial"/>
              </a:rPr>
              <a:t>Project Implementation</a:t>
            </a:r>
            <a:endParaRPr/>
          </a:p>
          <a:p>
            <a:pPr indent="-342900" lvl="0" marL="342900" rtl="0" algn="just">
              <a:lnSpc>
                <a:spcPct val="150000"/>
              </a:lnSpc>
              <a:spcBef>
                <a:spcPts val="370"/>
              </a:spcBef>
              <a:spcAft>
                <a:spcPts val="0"/>
              </a:spcAft>
              <a:buClr>
                <a:schemeClr val="dk1"/>
              </a:buClr>
              <a:buSzPct val="100000"/>
              <a:buChar char="•"/>
            </a:pPr>
            <a:r>
              <a:rPr lang="en-US" sz="2000">
                <a:latin typeface="Arial"/>
                <a:ea typeface="Arial"/>
                <a:cs typeface="Arial"/>
                <a:sym typeface="Arial"/>
              </a:rPr>
              <a:t>Results and Discussions</a:t>
            </a:r>
            <a:endParaRPr/>
          </a:p>
          <a:p>
            <a:pPr indent="-342900" lvl="0" marL="342900" rtl="0" algn="just">
              <a:lnSpc>
                <a:spcPct val="150000"/>
              </a:lnSpc>
              <a:spcBef>
                <a:spcPts val="370"/>
              </a:spcBef>
              <a:spcAft>
                <a:spcPts val="0"/>
              </a:spcAft>
              <a:buClr>
                <a:schemeClr val="dk1"/>
              </a:buClr>
              <a:buSzPct val="100000"/>
              <a:buChar char="•"/>
            </a:pPr>
            <a:r>
              <a:rPr lang="en-US" sz="2000">
                <a:latin typeface="Arial"/>
                <a:ea typeface="Arial"/>
                <a:cs typeface="Arial"/>
                <a:sym typeface="Arial"/>
              </a:rPr>
              <a:t>Result Snapshots</a:t>
            </a:r>
            <a:endParaRPr/>
          </a:p>
          <a:p>
            <a:pPr indent="-342900" lvl="0" marL="342900" rtl="0" algn="just">
              <a:lnSpc>
                <a:spcPct val="150000"/>
              </a:lnSpc>
              <a:spcBef>
                <a:spcPts val="370"/>
              </a:spcBef>
              <a:spcAft>
                <a:spcPts val="0"/>
              </a:spcAft>
              <a:buClr>
                <a:schemeClr val="dk1"/>
              </a:buClr>
              <a:buSzPct val="100000"/>
              <a:buChar char="•"/>
            </a:pPr>
            <a:r>
              <a:rPr lang="en-US" sz="2000">
                <a:latin typeface="Arial"/>
                <a:ea typeface="Arial"/>
                <a:cs typeface="Arial"/>
                <a:sym typeface="Arial"/>
              </a:rPr>
              <a:t>Conclusion &amp; Future work</a:t>
            </a:r>
            <a:endParaRPr/>
          </a:p>
          <a:p>
            <a:pPr indent="-342900" lvl="0" marL="342900" rtl="0" algn="just">
              <a:lnSpc>
                <a:spcPct val="150000"/>
              </a:lnSpc>
              <a:spcBef>
                <a:spcPts val="370"/>
              </a:spcBef>
              <a:spcAft>
                <a:spcPts val="0"/>
              </a:spcAft>
              <a:buClr>
                <a:schemeClr val="dk1"/>
              </a:buClr>
              <a:buSzPct val="100000"/>
              <a:buChar char="•"/>
            </a:pPr>
            <a:r>
              <a:rPr lang="en-US" sz="2000">
                <a:latin typeface="Arial"/>
                <a:ea typeface="Arial"/>
                <a:cs typeface="Arial"/>
                <a:sym typeface="Arial"/>
              </a:rPr>
              <a:t>References</a:t>
            </a:r>
            <a:endParaRPr/>
          </a:p>
          <a:p>
            <a:pPr indent="-154940" lvl="0" marL="342900" rtl="0" algn="l">
              <a:spcBef>
                <a:spcPts val="592"/>
              </a:spcBef>
              <a:spcAft>
                <a:spcPts val="0"/>
              </a:spcAft>
              <a:buClr>
                <a:schemeClr val="dk1"/>
              </a:buClr>
              <a:buSzPct val="100000"/>
              <a:buNone/>
            </a:pPr>
            <a:r>
              <a:t/>
            </a:r>
            <a:endParaRPr/>
          </a:p>
        </p:txBody>
      </p:sp>
      <p:sp>
        <p:nvSpPr>
          <p:cNvPr id="103" name="Google Shape;103;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 November 2021</a:t>
            </a:r>
            <a:endParaRPr/>
          </a:p>
        </p:txBody>
      </p:sp>
      <p:sp>
        <p:nvSpPr>
          <p:cNvPr id="104" name="Google Shape;104;p14"/>
          <p:cNvSpPr txBox="1"/>
          <p:nvPr>
            <p:ph idx="11" type="ftr"/>
          </p:nvPr>
        </p:nvSpPr>
        <p:spPr>
          <a:xfrm>
            <a:off x="3733800" y="6354763"/>
            <a:ext cx="2133600" cy="366713"/>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1600"/>
              <a:t>Department of CSE</a:t>
            </a:r>
            <a:endParaRPr/>
          </a:p>
        </p:txBody>
      </p:sp>
      <p:sp>
        <p:nvSpPr>
          <p:cNvPr id="105" name="Google Shape;105;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5"/>
          <p:cNvSpPr txBox="1"/>
          <p:nvPr>
            <p:ph type="title"/>
          </p:nvPr>
        </p:nvSpPr>
        <p:spPr>
          <a:xfrm>
            <a:off x="298940" y="22860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3600"/>
              <a:buFont typeface="Arial"/>
              <a:buNone/>
            </a:pPr>
            <a:r>
              <a:rPr b="1" lang="en-US" sz="3600">
                <a:solidFill>
                  <a:srgbClr val="C00000"/>
                </a:solidFill>
                <a:latin typeface="Arial"/>
                <a:ea typeface="Arial"/>
                <a:cs typeface="Arial"/>
                <a:sym typeface="Arial"/>
              </a:rPr>
              <a:t>COURSE CERTIFICATE</a:t>
            </a:r>
            <a:endParaRPr/>
          </a:p>
        </p:txBody>
      </p:sp>
      <p:sp>
        <p:nvSpPr>
          <p:cNvPr id="111" name="Google Shape;111;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 November 2021</a:t>
            </a:r>
            <a:endParaRPr/>
          </a:p>
        </p:txBody>
      </p:sp>
      <p:sp>
        <p:nvSpPr>
          <p:cNvPr id="112" name="Google Shape;112;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CSE</a:t>
            </a:r>
            <a:endParaRPr/>
          </a:p>
        </p:txBody>
      </p:sp>
      <p:sp>
        <p:nvSpPr>
          <p:cNvPr id="113" name="Google Shape;113;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14" name="Google Shape;114;p15"/>
          <p:cNvPicPr preferRelativeResize="0"/>
          <p:nvPr/>
        </p:nvPicPr>
        <p:blipFill>
          <a:blip r:embed="rId3">
            <a:alphaModFix/>
          </a:blip>
          <a:stretch>
            <a:fillRect/>
          </a:stretch>
        </p:blipFill>
        <p:spPr>
          <a:xfrm>
            <a:off x="609900" y="1259100"/>
            <a:ext cx="8141298" cy="494484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6"/>
          <p:cNvSpPr txBox="1"/>
          <p:nvPr/>
        </p:nvSpPr>
        <p:spPr>
          <a:xfrm>
            <a:off x="533400" y="381000"/>
            <a:ext cx="8229600" cy="655638"/>
          </a:xfrm>
          <a:prstGeom prst="rect">
            <a:avLst/>
          </a:prstGeom>
          <a:noFill/>
          <a:ln>
            <a:noFill/>
          </a:ln>
        </p:spPr>
        <p:txBody>
          <a:bodyPr anchorCtr="0" anchor="ctr" bIns="45700" lIns="91425" spcFirstLastPara="1" rIns="91425" wrap="square" tIns="45700">
            <a:normAutofit/>
          </a:bodyPr>
          <a:lstStyle/>
          <a:p>
            <a:pPr indent="0" lvl="0" marL="0" marR="0" rtl="0" algn="l">
              <a:spcBef>
                <a:spcPts val="0"/>
              </a:spcBef>
              <a:spcAft>
                <a:spcPts val="0"/>
              </a:spcAft>
              <a:buClr>
                <a:srgbClr val="C00000"/>
              </a:buClr>
              <a:buSzPts val="3600"/>
              <a:buFont typeface="Calibri"/>
              <a:buNone/>
            </a:pPr>
            <a:r>
              <a:rPr b="1" i="0" lang="en-US" sz="3600" u="none" cap="none" strike="noStrike">
                <a:solidFill>
                  <a:srgbClr val="C00000"/>
                </a:solidFill>
                <a:latin typeface="Calibri"/>
                <a:ea typeface="Calibri"/>
                <a:cs typeface="Calibri"/>
                <a:sym typeface="Calibri"/>
              </a:rPr>
              <a:t>                      </a:t>
            </a:r>
            <a:r>
              <a:rPr b="1" i="0" lang="en-US" sz="3600" u="none" cap="none" strike="noStrike">
                <a:solidFill>
                  <a:srgbClr val="C00000"/>
                </a:solidFill>
                <a:latin typeface="Arial"/>
                <a:ea typeface="Arial"/>
                <a:cs typeface="Arial"/>
                <a:sym typeface="Arial"/>
              </a:rPr>
              <a:t>INTRODUCTION</a:t>
            </a:r>
            <a:endParaRPr/>
          </a:p>
        </p:txBody>
      </p:sp>
      <p:sp>
        <p:nvSpPr>
          <p:cNvPr id="120" name="Google Shape;120;p16"/>
          <p:cNvSpPr txBox="1"/>
          <p:nvPr/>
        </p:nvSpPr>
        <p:spPr>
          <a:xfrm>
            <a:off x="457200" y="1524000"/>
            <a:ext cx="8305800" cy="4832350"/>
          </a:xfrm>
          <a:prstGeom prst="rect">
            <a:avLst/>
          </a:prstGeom>
          <a:noFill/>
          <a:ln>
            <a:noFill/>
          </a:ln>
        </p:spPr>
        <p:txBody>
          <a:bodyPr anchorCtr="0" anchor="t" bIns="45700" lIns="91425" spcFirstLastPara="1" rIns="91425" wrap="square" tIns="45700">
            <a:normAutofit fontScale="25000" lnSpcReduction="20000"/>
          </a:bodyPr>
          <a:lstStyle/>
          <a:p>
            <a:pPr indent="-342900" lvl="0" marL="342900" marR="0" rtl="0" algn="just">
              <a:lnSpc>
                <a:spcPct val="150000"/>
              </a:lnSpc>
              <a:spcBef>
                <a:spcPts val="0"/>
              </a:spcBef>
              <a:spcAft>
                <a:spcPts val="0"/>
              </a:spcAft>
              <a:buClr>
                <a:schemeClr val="dk1"/>
              </a:buClr>
              <a:buSzPct val="100000"/>
              <a:buFont typeface="Arial"/>
              <a:buChar char="•"/>
            </a:pPr>
            <a:r>
              <a:rPr b="0" i="0" lang="en-US" sz="7200" u="none" cap="none" strike="noStrike">
                <a:solidFill>
                  <a:schemeClr val="dk1"/>
                </a:solidFill>
                <a:latin typeface="Arial"/>
                <a:ea typeface="Arial"/>
                <a:cs typeface="Arial"/>
                <a:sym typeface="Arial"/>
              </a:rPr>
              <a:t>A diabetics risk prediction machine learning model which helps in early detection of diabetics with known attributes, which is demonstrating now.</a:t>
            </a:r>
            <a:endParaRPr/>
          </a:p>
          <a:p>
            <a:pPr indent="-342900" lvl="0" marL="342900" marR="0" rtl="0" algn="just">
              <a:lnSpc>
                <a:spcPct val="150000"/>
              </a:lnSpc>
              <a:spcBef>
                <a:spcPts val="360"/>
              </a:spcBef>
              <a:spcAft>
                <a:spcPts val="0"/>
              </a:spcAft>
              <a:buClr>
                <a:schemeClr val="dk1"/>
              </a:buClr>
              <a:buSzPct val="100000"/>
              <a:buFont typeface="Arial"/>
              <a:buChar char="•"/>
            </a:pPr>
            <a:r>
              <a:rPr b="0" i="0" lang="en-US" sz="7200" u="none" cap="none" strike="noStrike">
                <a:solidFill>
                  <a:schemeClr val="dk1"/>
                </a:solidFill>
                <a:latin typeface="Arial"/>
                <a:ea typeface="Arial"/>
                <a:cs typeface="Arial"/>
                <a:sym typeface="Arial"/>
              </a:rPr>
              <a:t>For this project we used machine learning using python because ML provides better result for prediction by constructing  different models from the datasets collected from  various patients.</a:t>
            </a:r>
            <a:endParaRPr/>
          </a:p>
          <a:p>
            <a:pPr indent="-342900" lvl="0" marL="342900" marR="0" rtl="0" algn="just">
              <a:lnSpc>
                <a:spcPct val="150000"/>
              </a:lnSpc>
              <a:spcBef>
                <a:spcPts val="360"/>
              </a:spcBef>
              <a:spcAft>
                <a:spcPts val="0"/>
              </a:spcAft>
              <a:buClr>
                <a:schemeClr val="dk1"/>
              </a:buClr>
              <a:buSzPct val="100000"/>
              <a:buFont typeface="Arial"/>
              <a:buChar char="•"/>
            </a:pPr>
            <a:r>
              <a:rPr b="0" i="0" lang="en-US" sz="7200" u="none" cap="none" strike="noStrike">
                <a:solidFill>
                  <a:schemeClr val="dk1"/>
                </a:solidFill>
                <a:latin typeface="Arial"/>
                <a:ea typeface="Arial"/>
                <a:cs typeface="Arial"/>
                <a:sym typeface="Arial"/>
              </a:rPr>
              <a:t>The main purpose of this project is to show how the machine learning can solve our real world problems and to showcase the different dimensions in machine learning.</a:t>
            </a:r>
            <a:endParaRPr/>
          </a:p>
          <a:p>
            <a:pPr indent="-342900" lvl="0" marL="342900" marR="0" rtl="0" algn="just">
              <a:lnSpc>
                <a:spcPct val="150000"/>
              </a:lnSpc>
              <a:spcBef>
                <a:spcPts val="360"/>
              </a:spcBef>
              <a:spcAft>
                <a:spcPts val="0"/>
              </a:spcAft>
              <a:buClr>
                <a:schemeClr val="dk1"/>
              </a:buClr>
              <a:buSzPct val="100000"/>
              <a:buFont typeface="Arial"/>
              <a:buChar char="•"/>
            </a:pPr>
            <a:r>
              <a:rPr b="0" i="0" lang="en-US" sz="7200" u="none" cap="none" strike="noStrike">
                <a:solidFill>
                  <a:schemeClr val="dk1"/>
                </a:solidFill>
                <a:latin typeface="Arial"/>
                <a:ea typeface="Arial"/>
                <a:cs typeface="Arial"/>
                <a:sym typeface="Arial"/>
              </a:rPr>
              <a:t>So, we have taken diabetics problem and followed all the steps in this process to achieve the outcome with a good accuracy.</a:t>
            </a:r>
            <a:endParaRPr/>
          </a:p>
          <a:p>
            <a:pPr indent="-271462" lvl="0" marL="342900" marR="0" rtl="0" algn="just">
              <a:lnSpc>
                <a:spcPct val="80000"/>
              </a:lnSpc>
              <a:spcBef>
                <a:spcPts val="225"/>
              </a:spcBef>
              <a:spcAft>
                <a:spcPts val="0"/>
              </a:spcAft>
              <a:buClr>
                <a:schemeClr val="dk1"/>
              </a:buClr>
              <a:buSzPct val="100000"/>
              <a:buFont typeface="Arial"/>
              <a:buNone/>
            </a:pPr>
            <a:r>
              <a:t/>
            </a:r>
            <a:endParaRPr b="0" i="0" sz="4500" u="none" cap="none" strike="noStrike">
              <a:solidFill>
                <a:schemeClr val="dk1"/>
              </a:solidFill>
              <a:latin typeface="Arial"/>
              <a:ea typeface="Arial"/>
              <a:cs typeface="Arial"/>
              <a:sym typeface="Arial"/>
            </a:endParaRPr>
          </a:p>
          <a:p>
            <a:pPr indent="0" lvl="0" marL="0" marR="0" rtl="0" algn="just">
              <a:spcBef>
                <a:spcPts val="140"/>
              </a:spcBef>
              <a:spcAft>
                <a:spcPts val="0"/>
              </a:spcAft>
              <a:buClr>
                <a:schemeClr val="dk1"/>
              </a:buClr>
              <a:buSzPct val="100000"/>
              <a:buFont typeface="Arial"/>
              <a:buNone/>
            </a:pPr>
            <a:r>
              <a:t/>
            </a:r>
            <a:endParaRPr b="0" i="0" sz="2800" u="none" cap="none" strike="noStrike">
              <a:solidFill>
                <a:schemeClr val="dk1"/>
              </a:solidFill>
              <a:latin typeface="Arial"/>
              <a:ea typeface="Arial"/>
              <a:cs typeface="Arial"/>
              <a:sym typeface="Arial"/>
            </a:endParaRPr>
          </a:p>
        </p:txBody>
      </p:sp>
      <p:sp>
        <p:nvSpPr>
          <p:cNvPr id="121" name="Google Shape;121;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 November 2021</a:t>
            </a:r>
            <a:endParaRPr/>
          </a:p>
        </p:txBody>
      </p:sp>
      <p:sp>
        <p:nvSpPr>
          <p:cNvPr id="122" name="Google Shape;122;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1600"/>
              <a:t>Department of CSE</a:t>
            </a:r>
            <a:endParaRPr/>
          </a:p>
        </p:txBody>
      </p:sp>
      <p:sp>
        <p:nvSpPr>
          <p:cNvPr id="123" name="Google Shape;123;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 November 2021</a:t>
            </a:r>
            <a:endParaRPr/>
          </a:p>
        </p:txBody>
      </p:sp>
      <p:sp>
        <p:nvSpPr>
          <p:cNvPr id="129" name="Google Shape;129;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CSE</a:t>
            </a:r>
            <a:endParaRPr/>
          </a:p>
        </p:txBody>
      </p:sp>
      <p:sp>
        <p:nvSpPr>
          <p:cNvPr id="130" name="Google Shape;130;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1" name="Google Shape;131;p17"/>
          <p:cNvSpPr txBox="1"/>
          <p:nvPr>
            <p:ph type="title"/>
          </p:nvPr>
        </p:nvSpPr>
        <p:spPr>
          <a:xfrm>
            <a:off x="495300" y="381000"/>
            <a:ext cx="8229600" cy="655638"/>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C00000"/>
              </a:buClr>
              <a:buSzPts val="3600"/>
              <a:buFont typeface="Calibri"/>
              <a:buNone/>
            </a:pPr>
            <a:r>
              <a:rPr b="1" lang="en-US" sz="3600">
                <a:solidFill>
                  <a:srgbClr val="C00000"/>
                </a:solidFill>
              </a:rPr>
              <a:t>                           </a:t>
            </a:r>
            <a:r>
              <a:rPr b="1" lang="en-US" sz="3600">
                <a:solidFill>
                  <a:srgbClr val="C00000"/>
                </a:solidFill>
                <a:latin typeface="Arial"/>
                <a:ea typeface="Arial"/>
                <a:cs typeface="Arial"/>
                <a:sym typeface="Arial"/>
              </a:rPr>
              <a:t>OBJECTIVES</a:t>
            </a:r>
            <a:endParaRPr/>
          </a:p>
        </p:txBody>
      </p:sp>
      <p:sp>
        <p:nvSpPr>
          <p:cNvPr id="132" name="Google Shape;132;p17"/>
          <p:cNvSpPr txBox="1"/>
          <p:nvPr>
            <p:ph idx="1" type="body"/>
          </p:nvPr>
        </p:nvSpPr>
        <p:spPr>
          <a:xfrm>
            <a:off x="533400" y="1828800"/>
            <a:ext cx="8153400" cy="4038600"/>
          </a:xfrm>
          <a:prstGeom prst="rect">
            <a:avLst/>
          </a:prstGeom>
          <a:noFill/>
          <a:ln>
            <a:noFill/>
          </a:ln>
        </p:spPr>
        <p:txBody>
          <a:bodyPr anchorCtr="0" anchor="t" bIns="45700" lIns="91425" spcFirstLastPara="1" rIns="91425" wrap="square" tIns="45700">
            <a:normAutofit fontScale="62500" lnSpcReduction="20000"/>
          </a:bodyPr>
          <a:lstStyle/>
          <a:p>
            <a:pPr indent="-342900" lvl="0" marL="342900" rtl="0" algn="just">
              <a:lnSpc>
                <a:spcPct val="170000"/>
              </a:lnSpc>
              <a:spcBef>
                <a:spcPts val="0"/>
              </a:spcBef>
              <a:spcAft>
                <a:spcPts val="0"/>
              </a:spcAft>
              <a:buClr>
                <a:srgbClr val="292929"/>
              </a:buClr>
              <a:buSzPct val="100000"/>
              <a:buChar char="•"/>
            </a:pPr>
            <a:r>
              <a:rPr lang="en-US" sz="2800">
                <a:solidFill>
                  <a:srgbClr val="292929"/>
                </a:solidFill>
                <a:latin typeface="Arial"/>
                <a:ea typeface="Arial"/>
                <a:cs typeface="Arial"/>
                <a:sym typeface="Arial"/>
              </a:rPr>
              <a:t>The Objective of this project is to develop a system which can perform early prediction of diabetes for a patient with a higher accuracy by machine learning techniques.</a:t>
            </a:r>
            <a:endParaRPr/>
          </a:p>
          <a:p>
            <a:pPr indent="-342900" lvl="0" marL="342900" rtl="0" algn="just">
              <a:lnSpc>
                <a:spcPct val="170000"/>
              </a:lnSpc>
              <a:spcBef>
                <a:spcPts val="350"/>
              </a:spcBef>
              <a:spcAft>
                <a:spcPts val="0"/>
              </a:spcAft>
              <a:buClr>
                <a:srgbClr val="292929"/>
              </a:buClr>
              <a:buSzPct val="100000"/>
              <a:buChar char="•"/>
            </a:pPr>
            <a:r>
              <a:rPr lang="en-US" sz="2800">
                <a:solidFill>
                  <a:srgbClr val="292929"/>
                </a:solidFill>
                <a:latin typeface="Arial"/>
                <a:ea typeface="Arial"/>
                <a:cs typeface="Arial"/>
                <a:sym typeface="Arial"/>
              </a:rPr>
              <a:t>To achieve this goal we gathered diagnostic dataset having 17 attributes of 520 patients.</a:t>
            </a:r>
            <a:endParaRPr/>
          </a:p>
          <a:p>
            <a:pPr indent="-342900" lvl="0" marL="342900" rtl="0" algn="just">
              <a:lnSpc>
                <a:spcPct val="170000"/>
              </a:lnSpc>
              <a:spcBef>
                <a:spcPts val="350"/>
              </a:spcBef>
              <a:spcAft>
                <a:spcPts val="0"/>
              </a:spcAft>
              <a:buClr>
                <a:srgbClr val="292929"/>
              </a:buClr>
              <a:buSzPct val="100000"/>
              <a:buChar char="•"/>
            </a:pPr>
            <a:r>
              <a:rPr lang="en-US" sz="2800">
                <a:solidFill>
                  <a:srgbClr val="292929"/>
                </a:solidFill>
                <a:latin typeface="Arial"/>
                <a:ea typeface="Arial"/>
                <a:cs typeface="Arial"/>
                <a:sym typeface="Arial"/>
              </a:rPr>
              <a:t>Based on this attributes, we figured to use Random Forest Classifier Machine learning techniques to predict Diabetes with higher accuracy.</a:t>
            </a:r>
            <a:endParaRPr/>
          </a:p>
          <a:p>
            <a:pPr indent="-342900" lvl="0" marL="342900" rtl="0" algn="just">
              <a:lnSpc>
                <a:spcPct val="170000"/>
              </a:lnSpc>
              <a:spcBef>
                <a:spcPts val="350"/>
              </a:spcBef>
              <a:spcAft>
                <a:spcPts val="0"/>
              </a:spcAft>
              <a:buClr>
                <a:srgbClr val="292929"/>
              </a:buClr>
              <a:buSzPct val="100000"/>
              <a:buChar char="•"/>
            </a:pPr>
            <a:r>
              <a:rPr lang="en-US" sz="2800">
                <a:solidFill>
                  <a:srgbClr val="292929"/>
                </a:solidFill>
                <a:latin typeface="Arial"/>
                <a:ea typeface="Arial"/>
                <a:cs typeface="Arial"/>
                <a:sym typeface="Arial"/>
              </a:rPr>
              <a:t>We also chosen python language for machine learning because in python there are  various  built in libraries which helps in building models easily .</a:t>
            </a:r>
            <a:endParaRPr/>
          </a:p>
          <a:p>
            <a:pPr indent="-231775" lvl="0" marL="342900" rtl="0" algn="l">
              <a:lnSpc>
                <a:spcPct val="170000"/>
              </a:lnSpc>
              <a:spcBef>
                <a:spcPts val="350"/>
              </a:spcBef>
              <a:spcAft>
                <a:spcPts val="0"/>
              </a:spcAft>
              <a:buClr>
                <a:schemeClr val="dk1"/>
              </a:buClr>
              <a:buSzPct val="100000"/>
              <a:buNone/>
            </a:pPr>
            <a:r>
              <a:t/>
            </a:r>
            <a:endParaRPr sz="2800"/>
          </a:p>
          <a:p>
            <a:pPr indent="-231775" lvl="0" marL="342900" rtl="0" algn="l">
              <a:spcBef>
                <a:spcPts val="350"/>
              </a:spcBef>
              <a:spcAft>
                <a:spcPts val="0"/>
              </a:spcAft>
              <a:buClr>
                <a:schemeClr val="dk1"/>
              </a:buClr>
              <a:buSzPct val="100000"/>
              <a:buNone/>
            </a:pPr>
            <a:r>
              <a:t/>
            </a:r>
            <a:endParaRPr sz="2800">
              <a:latin typeface="Arial"/>
              <a:ea typeface="Arial"/>
              <a:cs typeface="Arial"/>
              <a:sym typeface="Arial"/>
            </a:endParaRPr>
          </a:p>
          <a:p>
            <a:pPr indent="0" lvl="0" marL="0" rtl="0" algn="just">
              <a:spcBef>
                <a:spcPts val="350"/>
              </a:spcBef>
              <a:spcAft>
                <a:spcPts val="0"/>
              </a:spcAft>
              <a:buClr>
                <a:schemeClr val="dk1"/>
              </a:buClr>
              <a:buSzPct val="100000"/>
              <a:buNone/>
            </a:pPr>
            <a:r>
              <a:t/>
            </a:r>
            <a:endParaRPr sz="2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8"/>
          <p:cNvSpPr txBox="1"/>
          <p:nvPr>
            <p:ph type="title"/>
          </p:nvPr>
        </p:nvSpPr>
        <p:spPr>
          <a:xfrm>
            <a:off x="298940" y="22860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3600"/>
              <a:buFont typeface="Arial"/>
              <a:buNone/>
            </a:pPr>
            <a:r>
              <a:rPr b="1" lang="en-US" sz="3600">
                <a:solidFill>
                  <a:srgbClr val="C00000"/>
                </a:solidFill>
                <a:latin typeface="Arial"/>
                <a:ea typeface="Arial"/>
                <a:cs typeface="Arial"/>
                <a:sym typeface="Arial"/>
              </a:rPr>
              <a:t>ABSTRACT</a:t>
            </a:r>
            <a:endParaRPr/>
          </a:p>
        </p:txBody>
      </p:sp>
      <p:sp>
        <p:nvSpPr>
          <p:cNvPr id="138" name="Google Shape;138;p18"/>
          <p:cNvSpPr txBox="1"/>
          <p:nvPr>
            <p:ph idx="1" type="body"/>
          </p:nvPr>
        </p:nvSpPr>
        <p:spPr>
          <a:xfrm>
            <a:off x="457200" y="1600993"/>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342931" lvl="0" marL="342900" rtl="0" algn="just">
              <a:lnSpc>
                <a:spcPct val="160000"/>
              </a:lnSpc>
              <a:spcBef>
                <a:spcPts val="0"/>
              </a:spcBef>
              <a:spcAft>
                <a:spcPts val="0"/>
              </a:spcAft>
              <a:buClr>
                <a:schemeClr val="dk1"/>
              </a:buClr>
              <a:buSzPct val="100000"/>
              <a:buChar char="•"/>
            </a:pPr>
            <a:r>
              <a:rPr lang="en-US" sz="1900">
                <a:latin typeface="Arial"/>
                <a:ea typeface="Arial"/>
                <a:cs typeface="Arial"/>
                <a:sym typeface="Arial"/>
              </a:rPr>
              <a:t>Diabetes is a chronic disease or group of metabolic disease where a person suffers from an extended level of blood glucose in the body, which is either the insulin production is inadequate, or because the body’s cells do not respond properly to insulin.</a:t>
            </a:r>
            <a:endParaRPr/>
          </a:p>
          <a:p>
            <a:pPr indent="-342931" lvl="0" marL="342900" rtl="0" algn="just">
              <a:lnSpc>
                <a:spcPct val="160000"/>
              </a:lnSpc>
              <a:spcBef>
                <a:spcPts val="351"/>
              </a:spcBef>
              <a:spcAft>
                <a:spcPts val="0"/>
              </a:spcAft>
              <a:buClr>
                <a:schemeClr val="dk1"/>
              </a:buClr>
              <a:buSzPct val="100000"/>
              <a:buChar char="•"/>
            </a:pPr>
            <a:r>
              <a:rPr lang="en-US" sz="1900">
                <a:latin typeface="Arial"/>
                <a:ea typeface="Arial"/>
                <a:cs typeface="Arial"/>
                <a:sym typeface="Arial"/>
              </a:rPr>
              <a:t>Early prediction of such disease helpful for control over it. To achieve this goal we gathered diagnostic dataset having 17 attributes of 520 patients. Based on this attributes, we figured to use Random Forest Classifier Machine learning Algorithm to predict Diabetes.</a:t>
            </a:r>
            <a:endParaRPr/>
          </a:p>
          <a:p>
            <a:pPr indent="-342931" lvl="0" marL="342900" rtl="0" algn="just">
              <a:lnSpc>
                <a:spcPct val="160000"/>
              </a:lnSpc>
              <a:spcBef>
                <a:spcPts val="370"/>
              </a:spcBef>
              <a:spcAft>
                <a:spcPts val="0"/>
              </a:spcAft>
              <a:buClr>
                <a:schemeClr val="dk1"/>
              </a:buClr>
              <a:buSzPct val="100000"/>
              <a:buChar char="•"/>
            </a:pPr>
            <a:r>
              <a:rPr lang="en-US" sz="1900">
                <a:latin typeface="Arial"/>
                <a:ea typeface="Arial"/>
                <a:cs typeface="Arial"/>
                <a:sym typeface="Arial"/>
              </a:rPr>
              <a:t>Random forest classifier will handle the missing values and maintain the accuracy of a large proportion of data. If there are more trees, it won't allow over-fitting trees in the model</a:t>
            </a:r>
            <a:r>
              <a:rPr lang="en-US" sz="2000">
                <a:latin typeface="Arial"/>
                <a:ea typeface="Arial"/>
                <a:cs typeface="Arial"/>
                <a:sym typeface="Arial"/>
              </a:rPr>
              <a:t>.</a:t>
            </a:r>
            <a:endParaRPr sz="2000">
              <a:latin typeface="Arial"/>
              <a:ea typeface="Arial"/>
              <a:cs typeface="Arial"/>
              <a:sym typeface="Arial"/>
            </a:endParaRPr>
          </a:p>
        </p:txBody>
      </p:sp>
      <p:sp>
        <p:nvSpPr>
          <p:cNvPr id="139" name="Google Shape;139;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 November 2021</a:t>
            </a:r>
            <a:endParaRPr/>
          </a:p>
        </p:txBody>
      </p:sp>
      <p:sp>
        <p:nvSpPr>
          <p:cNvPr id="140" name="Google Shape;140;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CSE</a:t>
            </a:r>
            <a:endParaRPr/>
          </a:p>
        </p:txBody>
      </p:sp>
      <p:sp>
        <p:nvSpPr>
          <p:cNvPr id="141" name="Google Shape;141;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9"/>
          <p:cNvSpPr txBox="1"/>
          <p:nvPr>
            <p:ph type="title"/>
          </p:nvPr>
        </p:nvSpPr>
        <p:spPr>
          <a:xfrm>
            <a:off x="298940" y="22860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3600"/>
              <a:buFont typeface="Arial"/>
              <a:buNone/>
            </a:pPr>
            <a:r>
              <a:rPr b="1" lang="en-US" sz="3600">
                <a:solidFill>
                  <a:srgbClr val="C00000"/>
                </a:solidFill>
                <a:latin typeface="Arial"/>
                <a:ea typeface="Arial"/>
                <a:cs typeface="Arial"/>
                <a:sym typeface="Arial"/>
              </a:rPr>
              <a:t>SYSTEM ARCHITECTURE</a:t>
            </a:r>
            <a:endParaRPr sz="3600">
              <a:latin typeface="Arial"/>
              <a:ea typeface="Arial"/>
              <a:cs typeface="Arial"/>
              <a:sym typeface="Arial"/>
            </a:endParaRPr>
          </a:p>
        </p:txBody>
      </p:sp>
      <p:pic>
        <p:nvPicPr>
          <p:cNvPr id="147" name="Google Shape;147;p19"/>
          <p:cNvPicPr preferRelativeResize="0"/>
          <p:nvPr>
            <p:ph idx="1" type="body"/>
          </p:nvPr>
        </p:nvPicPr>
        <p:blipFill rotWithShape="1">
          <a:blip r:embed="rId3">
            <a:alphaModFix/>
          </a:blip>
          <a:srcRect b="0" l="0" r="0" t="0"/>
          <a:stretch/>
        </p:blipFill>
        <p:spPr>
          <a:xfrm>
            <a:off x="580032" y="1600200"/>
            <a:ext cx="7983936" cy="4525963"/>
          </a:xfrm>
          <a:prstGeom prst="rect">
            <a:avLst/>
          </a:prstGeom>
          <a:noFill/>
          <a:ln>
            <a:noFill/>
          </a:ln>
        </p:spPr>
      </p:pic>
      <p:sp>
        <p:nvSpPr>
          <p:cNvPr id="148" name="Google Shape;148;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 November 2021</a:t>
            </a:r>
            <a:endParaRPr/>
          </a:p>
        </p:txBody>
      </p:sp>
      <p:sp>
        <p:nvSpPr>
          <p:cNvPr id="149" name="Google Shape;149;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CSE</a:t>
            </a:r>
            <a:endParaRPr/>
          </a:p>
        </p:txBody>
      </p:sp>
      <p:sp>
        <p:nvSpPr>
          <p:cNvPr id="150" name="Google Shape;150;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 November 2021</a:t>
            </a:r>
            <a:endParaRPr/>
          </a:p>
        </p:txBody>
      </p:sp>
      <p:sp>
        <p:nvSpPr>
          <p:cNvPr id="156" name="Google Shape;156;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CSE</a:t>
            </a:r>
            <a:endParaRPr/>
          </a:p>
        </p:txBody>
      </p:sp>
      <p:sp>
        <p:nvSpPr>
          <p:cNvPr id="157" name="Google Shape;157;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8" name="Google Shape;158;p20"/>
          <p:cNvSpPr txBox="1"/>
          <p:nvPr>
            <p:ph type="title"/>
          </p:nvPr>
        </p:nvSpPr>
        <p:spPr>
          <a:xfrm>
            <a:off x="381000" y="457200"/>
            <a:ext cx="8229600" cy="65563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3600"/>
              <a:buFont typeface="Arial"/>
              <a:buNone/>
            </a:pPr>
            <a:r>
              <a:rPr b="1" lang="en-US" sz="3600">
                <a:solidFill>
                  <a:srgbClr val="C00000"/>
                </a:solidFill>
                <a:latin typeface="Arial"/>
                <a:ea typeface="Arial"/>
                <a:cs typeface="Arial"/>
                <a:sym typeface="Arial"/>
              </a:rPr>
              <a:t>PROJECT IMPLEMENTATION</a:t>
            </a:r>
            <a:endParaRPr/>
          </a:p>
        </p:txBody>
      </p:sp>
      <p:sp>
        <p:nvSpPr>
          <p:cNvPr id="159" name="Google Shape;159;p20"/>
          <p:cNvSpPr txBox="1"/>
          <p:nvPr>
            <p:ph idx="1" type="body"/>
          </p:nvPr>
        </p:nvSpPr>
        <p:spPr>
          <a:xfrm>
            <a:off x="457200" y="1600200"/>
            <a:ext cx="8305800" cy="4267200"/>
          </a:xfrm>
          <a:prstGeom prst="rect">
            <a:avLst/>
          </a:prstGeom>
          <a:noFill/>
          <a:ln>
            <a:noFill/>
          </a:ln>
        </p:spPr>
        <p:txBody>
          <a:bodyPr anchorCtr="0" anchor="t" bIns="45700" lIns="91425" spcFirstLastPara="1" rIns="91425" wrap="square" tIns="45700">
            <a:normAutofit fontScale="92500" lnSpcReduction="10000"/>
          </a:bodyPr>
          <a:lstStyle/>
          <a:p>
            <a:pPr indent="-342931" lvl="0" marL="342900" rtl="0" algn="just">
              <a:lnSpc>
                <a:spcPct val="150000"/>
              </a:lnSpc>
              <a:spcBef>
                <a:spcPts val="0"/>
              </a:spcBef>
              <a:spcAft>
                <a:spcPts val="0"/>
              </a:spcAft>
              <a:buClr>
                <a:schemeClr val="dk1"/>
              </a:buClr>
              <a:buSzPct val="100000"/>
              <a:buChar char="•"/>
            </a:pPr>
            <a:r>
              <a:rPr lang="en-US" sz="2100">
                <a:latin typeface="Arial"/>
                <a:ea typeface="Arial"/>
                <a:cs typeface="Arial"/>
                <a:sym typeface="Arial"/>
              </a:rPr>
              <a:t>Software Requirements</a:t>
            </a:r>
            <a:endParaRPr/>
          </a:p>
          <a:p>
            <a:pPr indent="-285781" lvl="1" marL="742950" rtl="0" algn="just">
              <a:lnSpc>
                <a:spcPct val="150000"/>
              </a:lnSpc>
              <a:spcBef>
                <a:spcPts val="388"/>
              </a:spcBef>
              <a:spcAft>
                <a:spcPts val="0"/>
              </a:spcAft>
              <a:buClr>
                <a:schemeClr val="dk1"/>
              </a:buClr>
              <a:buSzPct val="100000"/>
              <a:buChar char="–"/>
            </a:pPr>
            <a:r>
              <a:rPr lang="en-US" sz="2100">
                <a:latin typeface="Arial"/>
                <a:ea typeface="Arial"/>
                <a:cs typeface="Arial"/>
                <a:sym typeface="Arial"/>
              </a:rPr>
              <a:t>Jupyter Notebook  - Project environment</a:t>
            </a:r>
            <a:endParaRPr/>
          </a:p>
          <a:p>
            <a:pPr indent="-285781" lvl="1" marL="742950" rtl="0" algn="just">
              <a:lnSpc>
                <a:spcPct val="150000"/>
              </a:lnSpc>
              <a:spcBef>
                <a:spcPts val="388"/>
              </a:spcBef>
              <a:spcAft>
                <a:spcPts val="0"/>
              </a:spcAft>
              <a:buClr>
                <a:schemeClr val="dk1"/>
              </a:buClr>
              <a:buSzPct val="100000"/>
              <a:buChar char="–"/>
            </a:pPr>
            <a:r>
              <a:rPr lang="en-US" sz="2100">
                <a:latin typeface="Arial"/>
                <a:ea typeface="Arial"/>
                <a:cs typeface="Arial"/>
                <a:sym typeface="Arial"/>
              </a:rPr>
              <a:t>Numpy – Used to convert 1D arrays to 2D arrays</a:t>
            </a:r>
            <a:endParaRPr/>
          </a:p>
          <a:p>
            <a:pPr indent="-285781" lvl="1" marL="742950" rtl="0" algn="just">
              <a:lnSpc>
                <a:spcPct val="150000"/>
              </a:lnSpc>
              <a:spcBef>
                <a:spcPts val="388"/>
              </a:spcBef>
              <a:spcAft>
                <a:spcPts val="0"/>
              </a:spcAft>
              <a:buClr>
                <a:schemeClr val="dk1"/>
              </a:buClr>
              <a:buSzPct val="100000"/>
              <a:buChar char="–"/>
            </a:pPr>
            <a:r>
              <a:rPr lang="en-US" sz="2100">
                <a:latin typeface="Arial"/>
                <a:ea typeface="Arial"/>
                <a:cs typeface="Arial"/>
                <a:sym typeface="Arial"/>
              </a:rPr>
              <a:t>Pandas – Convert  dataset into data-frame</a:t>
            </a:r>
            <a:endParaRPr/>
          </a:p>
          <a:p>
            <a:pPr indent="-285781" lvl="1" marL="742950" rtl="0" algn="just">
              <a:lnSpc>
                <a:spcPct val="150000"/>
              </a:lnSpc>
              <a:spcBef>
                <a:spcPts val="388"/>
              </a:spcBef>
              <a:spcAft>
                <a:spcPts val="0"/>
              </a:spcAft>
              <a:buClr>
                <a:schemeClr val="dk1"/>
              </a:buClr>
              <a:buSzPct val="100000"/>
              <a:buChar char="–"/>
            </a:pPr>
            <a:r>
              <a:rPr lang="en-US" sz="2100">
                <a:latin typeface="Arial"/>
                <a:ea typeface="Arial"/>
                <a:cs typeface="Arial"/>
                <a:sym typeface="Arial"/>
              </a:rPr>
              <a:t>Matplot , Seaborn – Used to visualize the dataset</a:t>
            </a:r>
            <a:endParaRPr/>
          </a:p>
          <a:p>
            <a:pPr indent="-285781" lvl="1" marL="742950" rtl="0" algn="just">
              <a:lnSpc>
                <a:spcPct val="150000"/>
              </a:lnSpc>
              <a:spcBef>
                <a:spcPts val="388"/>
              </a:spcBef>
              <a:spcAft>
                <a:spcPts val="0"/>
              </a:spcAft>
              <a:buClr>
                <a:schemeClr val="dk1"/>
              </a:buClr>
              <a:buSzPct val="100000"/>
              <a:buChar char="–"/>
            </a:pPr>
            <a:r>
              <a:rPr lang="en-US" sz="2100">
                <a:latin typeface="Arial"/>
                <a:ea typeface="Arial"/>
                <a:cs typeface="Arial"/>
                <a:sym typeface="Arial"/>
              </a:rPr>
              <a:t>SkLearn module – To import all types ML algorithms</a:t>
            </a:r>
            <a:endParaRPr/>
          </a:p>
          <a:p>
            <a:pPr indent="-342931" lvl="0" marL="342900" rtl="0" algn="just">
              <a:lnSpc>
                <a:spcPct val="150000"/>
              </a:lnSpc>
              <a:spcBef>
                <a:spcPts val="388"/>
              </a:spcBef>
              <a:spcAft>
                <a:spcPts val="0"/>
              </a:spcAft>
              <a:buClr>
                <a:schemeClr val="dk1"/>
              </a:buClr>
              <a:buSzPct val="100000"/>
              <a:buChar char="•"/>
            </a:pPr>
            <a:r>
              <a:rPr lang="en-US" sz="2100">
                <a:latin typeface="Arial"/>
                <a:ea typeface="Arial"/>
                <a:cs typeface="Arial"/>
                <a:sym typeface="Arial"/>
              </a:rPr>
              <a:t>Hardware Requirements</a:t>
            </a:r>
            <a:endParaRPr/>
          </a:p>
          <a:p>
            <a:pPr indent="-285781" lvl="1" marL="742950" rtl="0" algn="just">
              <a:lnSpc>
                <a:spcPct val="150000"/>
              </a:lnSpc>
              <a:spcBef>
                <a:spcPts val="388"/>
              </a:spcBef>
              <a:spcAft>
                <a:spcPts val="0"/>
              </a:spcAft>
              <a:buClr>
                <a:schemeClr val="dk1"/>
              </a:buClr>
              <a:buSzPct val="100000"/>
              <a:buChar char="–"/>
            </a:pPr>
            <a:r>
              <a:rPr lang="en-US" sz="2100">
                <a:latin typeface="Arial"/>
                <a:ea typeface="Arial"/>
                <a:cs typeface="Arial"/>
                <a:sym typeface="Arial"/>
              </a:rPr>
              <a:t>GPU</a:t>
            </a:r>
            <a:endParaRPr/>
          </a:p>
          <a:p>
            <a:pPr indent="-285781" lvl="1" marL="742950" rtl="0" algn="just">
              <a:lnSpc>
                <a:spcPct val="150000"/>
              </a:lnSpc>
              <a:spcBef>
                <a:spcPts val="388"/>
              </a:spcBef>
              <a:spcAft>
                <a:spcPts val="0"/>
              </a:spcAft>
              <a:buClr>
                <a:schemeClr val="dk1"/>
              </a:buClr>
              <a:buSzPct val="100000"/>
              <a:buChar char="–"/>
            </a:pPr>
            <a:r>
              <a:rPr lang="en-US" sz="2100">
                <a:latin typeface="Arial"/>
                <a:ea typeface="Arial"/>
                <a:cs typeface="Arial"/>
                <a:sym typeface="Arial"/>
              </a:rPr>
              <a:t>Any Operating System</a:t>
            </a:r>
            <a:endParaRPr/>
          </a:p>
          <a:p>
            <a:pPr indent="-64135" lvl="2" marL="1143000" rtl="0" algn="l">
              <a:lnSpc>
                <a:spcPct val="170000"/>
              </a:lnSpc>
              <a:spcBef>
                <a:spcPts val="518"/>
              </a:spcBef>
              <a:spcAft>
                <a:spcPts val="0"/>
              </a:spcAft>
              <a:buClr>
                <a:schemeClr val="dk1"/>
              </a:buClr>
              <a:buSzPct val="100000"/>
              <a:buNone/>
            </a:pPr>
            <a:r>
              <a:t/>
            </a:r>
            <a:endParaRPr sz="2800">
              <a:solidFill>
                <a:srgbClr val="292929"/>
              </a:solidFill>
            </a:endParaRPr>
          </a:p>
          <a:p>
            <a:pPr indent="-64135" lvl="2" marL="1143000" rtl="0" algn="l">
              <a:lnSpc>
                <a:spcPct val="170000"/>
              </a:lnSpc>
              <a:spcBef>
                <a:spcPts val="518"/>
              </a:spcBef>
              <a:spcAft>
                <a:spcPts val="0"/>
              </a:spcAft>
              <a:buClr>
                <a:schemeClr val="dk1"/>
              </a:buClr>
              <a:buSzPct val="100000"/>
              <a:buNone/>
            </a:pPr>
            <a:r>
              <a:t/>
            </a:r>
            <a:endParaRPr sz="2800">
              <a:solidFill>
                <a:srgbClr val="292929"/>
              </a:solidFill>
            </a:endParaRPr>
          </a:p>
          <a:p>
            <a:pPr indent="-144780" lvl="1" marL="742950" rtl="0" algn="l">
              <a:lnSpc>
                <a:spcPct val="150000"/>
              </a:lnSpc>
              <a:spcBef>
                <a:spcPts val="444"/>
              </a:spcBef>
              <a:spcAft>
                <a:spcPts val="0"/>
              </a:spcAft>
              <a:buClr>
                <a:schemeClr val="dk1"/>
              </a:buClr>
              <a:buSzPct val="100000"/>
              <a:buNone/>
            </a:pPr>
            <a:r>
              <a:t/>
            </a:r>
            <a:endParaRPr sz="2400">
              <a:latin typeface="Arial"/>
              <a:ea typeface="Arial"/>
              <a:cs typeface="Arial"/>
              <a:sym typeface="Arial"/>
            </a:endParaRPr>
          </a:p>
          <a:p>
            <a:pPr indent="-342900" lvl="0" marL="342900" rtl="0" algn="l">
              <a:spcBef>
                <a:spcPts val="592"/>
              </a:spcBef>
              <a:spcAft>
                <a:spcPts val="0"/>
              </a:spcAft>
              <a:buClr>
                <a:schemeClr val="dk1"/>
              </a:buClr>
              <a:buSzPct val="1000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1"/>
          <p:cNvSpPr txBox="1"/>
          <p:nvPr>
            <p:ph type="title"/>
          </p:nvPr>
        </p:nvSpPr>
        <p:spPr>
          <a:xfrm>
            <a:off x="298940" y="22860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3600"/>
              <a:buFont typeface="Calibri"/>
              <a:buNone/>
            </a:pPr>
            <a:r>
              <a:rPr b="1" lang="en-US" sz="3600">
                <a:solidFill>
                  <a:srgbClr val="C00000"/>
                </a:solidFill>
              </a:rPr>
              <a:t>  </a:t>
            </a:r>
            <a:r>
              <a:rPr b="1" lang="en-US" sz="3600">
                <a:solidFill>
                  <a:srgbClr val="C00000"/>
                </a:solidFill>
                <a:latin typeface="Arial"/>
                <a:ea typeface="Arial"/>
                <a:cs typeface="Arial"/>
                <a:sym typeface="Arial"/>
              </a:rPr>
              <a:t>PROJECT IMPLEMENTATION</a:t>
            </a:r>
            <a:endParaRPr sz="3600">
              <a:latin typeface="Arial"/>
              <a:ea typeface="Arial"/>
              <a:cs typeface="Arial"/>
              <a:sym typeface="Arial"/>
            </a:endParaRPr>
          </a:p>
        </p:txBody>
      </p:sp>
      <p:sp>
        <p:nvSpPr>
          <p:cNvPr id="165" name="Google Shape;165;p21"/>
          <p:cNvSpPr txBox="1"/>
          <p:nvPr>
            <p:ph idx="1" type="body"/>
          </p:nvPr>
        </p:nvSpPr>
        <p:spPr>
          <a:xfrm>
            <a:off x="457200" y="1447800"/>
            <a:ext cx="8229600" cy="4908550"/>
          </a:xfrm>
          <a:prstGeom prst="rect">
            <a:avLst/>
          </a:prstGeom>
          <a:noFill/>
          <a:ln>
            <a:noFill/>
          </a:ln>
        </p:spPr>
        <p:txBody>
          <a:bodyPr anchorCtr="0" anchor="t" bIns="45700" lIns="91425" spcFirstLastPara="1" rIns="91425" wrap="square" tIns="45700">
            <a:normAutofit fontScale="55000" lnSpcReduction="20000"/>
          </a:bodyPr>
          <a:lstStyle/>
          <a:p>
            <a:pPr indent="-342900" lvl="0" marL="342900" rtl="0" algn="l">
              <a:lnSpc>
                <a:spcPct val="150000"/>
              </a:lnSpc>
              <a:spcBef>
                <a:spcPts val="0"/>
              </a:spcBef>
              <a:spcAft>
                <a:spcPts val="0"/>
              </a:spcAft>
              <a:buClr>
                <a:schemeClr val="dk1"/>
              </a:buClr>
              <a:buSzPct val="100000"/>
              <a:buChar char="•"/>
            </a:pPr>
            <a:r>
              <a:rPr lang="en-US" sz="3800">
                <a:latin typeface="Arial"/>
                <a:ea typeface="Arial"/>
                <a:cs typeface="Arial"/>
                <a:sym typeface="Arial"/>
              </a:rPr>
              <a:t>To implement this project we need to follow the below steps</a:t>
            </a:r>
            <a:endParaRPr/>
          </a:p>
          <a:p>
            <a:pPr indent="-285750" lvl="1" marL="742950" rtl="0" algn="l">
              <a:lnSpc>
                <a:spcPct val="170000"/>
              </a:lnSpc>
              <a:spcBef>
                <a:spcPts val="418"/>
              </a:spcBef>
              <a:spcAft>
                <a:spcPts val="0"/>
              </a:spcAft>
              <a:buClr>
                <a:schemeClr val="dk1"/>
              </a:buClr>
              <a:buSzPct val="100000"/>
              <a:buChar char="–"/>
            </a:pPr>
            <a:r>
              <a:rPr b="1" lang="en-US" sz="3800">
                <a:latin typeface="Arial"/>
                <a:ea typeface="Arial"/>
                <a:cs typeface="Arial"/>
                <a:sym typeface="Arial"/>
              </a:rPr>
              <a:t>GetData :</a:t>
            </a:r>
            <a:endParaRPr/>
          </a:p>
          <a:p>
            <a:pPr indent="-228600" lvl="3" marL="1600200" rtl="0" algn="l">
              <a:lnSpc>
                <a:spcPct val="170000"/>
              </a:lnSpc>
              <a:spcBef>
                <a:spcPts val="418"/>
              </a:spcBef>
              <a:spcAft>
                <a:spcPts val="0"/>
              </a:spcAft>
              <a:buClr>
                <a:schemeClr val="dk1"/>
              </a:buClr>
              <a:buSzPct val="100000"/>
              <a:buFont typeface="Noto Sans Symbols"/>
              <a:buChar char="▪"/>
            </a:pPr>
            <a:r>
              <a:rPr b="1" lang="en-US" sz="3800">
                <a:latin typeface="Arial"/>
                <a:ea typeface="Arial"/>
                <a:cs typeface="Arial"/>
                <a:sym typeface="Arial"/>
              </a:rPr>
              <a:t> </a:t>
            </a:r>
            <a:r>
              <a:rPr b="1" lang="en-US" sz="3800">
                <a:solidFill>
                  <a:srgbClr val="292929"/>
                </a:solidFill>
                <a:latin typeface="Arial"/>
                <a:ea typeface="Arial"/>
                <a:cs typeface="Arial"/>
                <a:sym typeface="Arial"/>
              </a:rPr>
              <a:t>Gather the diagnostic dataset of 520 patients.</a:t>
            </a:r>
            <a:endParaRPr/>
          </a:p>
          <a:p>
            <a:pPr indent="-285750" lvl="1" marL="742950" rtl="0" algn="l">
              <a:lnSpc>
                <a:spcPct val="170000"/>
              </a:lnSpc>
              <a:spcBef>
                <a:spcPts val="418"/>
              </a:spcBef>
              <a:spcAft>
                <a:spcPts val="0"/>
              </a:spcAft>
              <a:buClr>
                <a:srgbClr val="292929"/>
              </a:buClr>
              <a:buSzPct val="100000"/>
              <a:buChar char="–"/>
            </a:pPr>
            <a:r>
              <a:rPr b="1" lang="en-US" sz="3800">
                <a:solidFill>
                  <a:srgbClr val="292929"/>
                </a:solidFill>
                <a:latin typeface="Arial"/>
                <a:ea typeface="Arial"/>
                <a:cs typeface="Arial"/>
                <a:sym typeface="Arial"/>
              </a:rPr>
              <a:t>DataCleaning :</a:t>
            </a:r>
            <a:endParaRPr/>
          </a:p>
          <a:p>
            <a:pPr indent="-228600" lvl="3" marL="1600200" rtl="0" algn="l">
              <a:lnSpc>
                <a:spcPct val="170000"/>
              </a:lnSpc>
              <a:spcBef>
                <a:spcPts val="418"/>
              </a:spcBef>
              <a:spcAft>
                <a:spcPts val="0"/>
              </a:spcAft>
              <a:buClr>
                <a:srgbClr val="292929"/>
              </a:buClr>
              <a:buSzPct val="100000"/>
              <a:buFont typeface="Noto Sans Symbols"/>
              <a:buChar char="▪"/>
            </a:pPr>
            <a:r>
              <a:rPr b="1" lang="en-US" sz="3800">
                <a:solidFill>
                  <a:srgbClr val="292929"/>
                </a:solidFill>
                <a:latin typeface="Arial"/>
                <a:ea typeface="Arial"/>
                <a:cs typeface="Arial"/>
                <a:sym typeface="Arial"/>
              </a:rPr>
              <a:t>Check for Null values and replace them with mean value of the column.</a:t>
            </a:r>
            <a:endParaRPr/>
          </a:p>
          <a:p>
            <a:pPr indent="-285750" lvl="1" marL="742950" rtl="0" algn="l">
              <a:lnSpc>
                <a:spcPct val="170000"/>
              </a:lnSpc>
              <a:spcBef>
                <a:spcPts val="418"/>
              </a:spcBef>
              <a:spcAft>
                <a:spcPts val="0"/>
              </a:spcAft>
              <a:buClr>
                <a:srgbClr val="292929"/>
              </a:buClr>
              <a:buSzPct val="100000"/>
              <a:buChar char="–"/>
            </a:pPr>
            <a:r>
              <a:rPr b="1" lang="en-US" sz="3800">
                <a:solidFill>
                  <a:srgbClr val="292929"/>
                </a:solidFill>
                <a:latin typeface="Arial"/>
                <a:ea typeface="Arial"/>
                <a:cs typeface="Arial"/>
                <a:sym typeface="Arial"/>
              </a:rPr>
              <a:t>DataPreprocessing :</a:t>
            </a:r>
            <a:endParaRPr/>
          </a:p>
          <a:p>
            <a:pPr indent="-228600" lvl="3" marL="1600200" rtl="0" algn="l">
              <a:lnSpc>
                <a:spcPct val="170000"/>
              </a:lnSpc>
              <a:spcBef>
                <a:spcPts val="418"/>
              </a:spcBef>
              <a:spcAft>
                <a:spcPts val="0"/>
              </a:spcAft>
              <a:buClr>
                <a:srgbClr val="292929"/>
              </a:buClr>
              <a:buSzPct val="100000"/>
              <a:buFont typeface="Noto Sans Symbols"/>
              <a:buChar char="▪"/>
            </a:pPr>
            <a:r>
              <a:rPr b="1" lang="en-US" sz="3800">
                <a:solidFill>
                  <a:srgbClr val="292929"/>
                </a:solidFill>
                <a:latin typeface="Arial"/>
                <a:ea typeface="Arial"/>
                <a:cs typeface="Arial"/>
                <a:sym typeface="Arial"/>
              </a:rPr>
              <a:t> Divide the data into features(x) and label(y).</a:t>
            </a:r>
            <a:endParaRPr/>
          </a:p>
          <a:p>
            <a:pPr indent="0" lvl="3" marL="1371600" rtl="0" algn="l">
              <a:lnSpc>
                <a:spcPct val="170000"/>
              </a:lnSpc>
              <a:spcBef>
                <a:spcPts val="418"/>
              </a:spcBef>
              <a:spcAft>
                <a:spcPts val="0"/>
              </a:spcAft>
              <a:buClr>
                <a:schemeClr val="dk1"/>
              </a:buClr>
              <a:buSzPct val="100000"/>
              <a:buNone/>
            </a:pPr>
            <a:r>
              <a:t/>
            </a:r>
            <a:endParaRPr b="1" sz="3800">
              <a:solidFill>
                <a:srgbClr val="292929"/>
              </a:solidFill>
              <a:latin typeface="Arial"/>
              <a:ea typeface="Arial"/>
              <a:cs typeface="Arial"/>
              <a:sym typeface="Arial"/>
            </a:endParaRPr>
          </a:p>
          <a:p>
            <a:pPr indent="-187959" lvl="1" marL="742950" rtl="0" algn="l">
              <a:lnSpc>
                <a:spcPct val="170000"/>
              </a:lnSpc>
              <a:spcBef>
                <a:spcPts val="308"/>
              </a:spcBef>
              <a:spcAft>
                <a:spcPts val="0"/>
              </a:spcAft>
              <a:buClr>
                <a:schemeClr val="dk1"/>
              </a:buClr>
              <a:buSzPct val="100000"/>
              <a:buNone/>
            </a:pPr>
            <a:r>
              <a:t/>
            </a:r>
            <a:endParaRPr>
              <a:solidFill>
                <a:srgbClr val="292929"/>
              </a:solidFill>
            </a:endParaRPr>
          </a:p>
          <a:p>
            <a:pPr indent="-187959" lvl="1" marL="742950" rtl="0" algn="l">
              <a:lnSpc>
                <a:spcPct val="170000"/>
              </a:lnSpc>
              <a:spcBef>
                <a:spcPts val="308"/>
              </a:spcBef>
              <a:spcAft>
                <a:spcPts val="0"/>
              </a:spcAft>
              <a:buClr>
                <a:schemeClr val="dk1"/>
              </a:buClr>
              <a:buSzPct val="100000"/>
              <a:buNone/>
            </a:pPr>
            <a:r>
              <a:t/>
            </a:r>
            <a:endParaRPr sz="2800">
              <a:solidFill>
                <a:srgbClr val="292929"/>
              </a:solidFill>
            </a:endParaRPr>
          </a:p>
          <a:p>
            <a:pPr indent="-130810" lvl="2" marL="1143000" rtl="0" algn="l">
              <a:lnSpc>
                <a:spcPct val="170000"/>
              </a:lnSpc>
              <a:spcBef>
                <a:spcPts val="308"/>
              </a:spcBef>
              <a:spcAft>
                <a:spcPts val="0"/>
              </a:spcAft>
              <a:buClr>
                <a:schemeClr val="dk1"/>
              </a:buClr>
              <a:buSzPct val="100000"/>
              <a:buNone/>
            </a:pPr>
            <a:r>
              <a:t/>
            </a:r>
            <a:endParaRPr sz="2800">
              <a:solidFill>
                <a:srgbClr val="292929"/>
              </a:solidFill>
            </a:endParaRPr>
          </a:p>
          <a:p>
            <a:pPr indent="-231140" lvl="0" marL="342900" rtl="0" algn="l">
              <a:spcBef>
                <a:spcPts val="352"/>
              </a:spcBef>
              <a:spcAft>
                <a:spcPts val="0"/>
              </a:spcAft>
              <a:buClr>
                <a:schemeClr val="dk1"/>
              </a:buClr>
              <a:buSzPct val="100000"/>
              <a:buNone/>
            </a:pPr>
            <a:r>
              <a:t/>
            </a:r>
            <a:endParaRPr/>
          </a:p>
        </p:txBody>
      </p:sp>
      <p:sp>
        <p:nvSpPr>
          <p:cNvPr id="166" name="Google Shape;166;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14 November 2021</a:t>
            </a:r>
            <a:endParaRPr/>
          </a:p>
        </p:txBody>
      </p:sp>
      <p:sp>
        <p:nvSpPr>
          <p:cNvPr id="167" name="Google Shape;167;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Department of CSE</a:t>
            </a:r>
            <a:endParaRPr/>
          </a:p>
        </p:txBody>
      </p:sp>
      <p:sp>
        <p:nvSpPr>
          <p:cNvPr id="168" name="Google Shape;168;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