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74" r:id="rId15"/>
    <p:sldId id="268" r:id="rId16"/>
    <p:sldId id="269" r:id="rId17"/>
    <p:sldId id="270" r:id="rId18"/>
    <p:sldId id="271" r:id="rId19"/>
  </p:sldIdLst>
  <p:sldSz cx="18288000" cy="10287000"/>
  <p:notesSz cx="6858000" cy="9144000"/>
  <p:embeddedFontLst>
    <p:embeddedFont>
      <p:font typeface="Anton" pitchFamily="2" charset="0"/>
      <p:regular r:id="rId20"/>
    </p:embeddedFont>
    <p:embeddedFont>
      <p:font typeface="Calibri" panose="020F0502020204030204" pitchFamily="34" charset="0"/>
      <p:regular r:id="rId21"/>
      <p:bold r:id="rId22"/>
      <p:italic r:id="rId23"/>
      <p:boldItalic r:id="rId24"/>
    </p:embeddedFont>
    <p:embeddedFont>
      <p:font typeface="League Spartan"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8" d="100"/>
          <a:sy n="58" d="100"/>
        </p:scale>
        <p:origin x="51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161F"/>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951341" y="6863907"/>
            <a:ext cx="224852" cy="449133"/>
            <a:chOff x="0" y="0"/>
            <a:chExt cx="299803" cy="598844"/>
          </a:xfrm>
        </p:grpSpPr>
        <p:sp>
          <p:nvSpPr>
            <p:cNvPr id="3" name="Freeform 3"/>
            <p:cNvSpPr/>
            <p:nvPr/>
          </p:nvSpPr>
          <p:spPr>
            <a:xfrm>
              <a:off x="0" y="0"/>
              <a:ext cx="299847" cy="598805"/>
            </a:xfrm>
            <a:custGeom>
              <a:avLst/>
              <a:gdLst/>
              <a:ahLst/>
              <a:cxnLst/>
              <a:rect l="l" t="t" r="r" b="b"/>
              <a:pathLst>
                <a:path w="299847" h="598805">
                  <a:moveTo>
                    <a:pt x="0" y="0"/>
                  </a:moveTo>
                  <a:lnTo>
                    <a:pt x="299847" y="0"/>
                  </a:lnTo>
                  <a:lnTo>
                    <a:pt x="299847" y="598805"/>
                  </a:lnTo>
                  <a:lnTo>
                    <a:pt x="0" y="598805"/>
                  </a:lnTo>
                  <a:lnTo>
                    <a:pt x="0" y="0"/>
                  </a:lnTo>
                  <a:close/>
                </a:path>
              </a:pathLst>
            </a:custGeom>
            <a:blipFill>
              <a:blip r:embed="rId2"/>
              <a:stretch>
                <a:fillRect t="-63" r="14" b="-70"/>
              </a:stretch>
            </a:blipFill>
          </p:spPr>
        </p:sp>
      </p:grpSp>
      <p:grpSp>
        <p:nvGrpSpPr>
          <p:cNvPr id="4" name="Group 4"/>
          <p:cNvGrpSpPr/>
          <p:nvPr/>
        </p:nvGrpSpPr>
        <p:grpSpPr>
          <a:xfrm>
            <a:off x="435069" y="3846547"/>
            <a:ext cx="11176552" cy="5645887"/>
            <a:chOff x="0" y="0"/>
            <a:chExt cx="14902069" cy="7527849"/>
          </a:xfrm>
        </p:grpSpPr>
        <p:sp>
          <p:nvSpPr>
            <p:cNvPr id="5" name="Freeform 5"/>
            <p:cNvSpPr/>
            <p:nvPr/>
          </p:nvSpPr>
          <p:spPr>
            <a:xfrm>
              <a:off x="0" y="0"/>
              <a:ext cx="14902053" cy="7527798"/>
            </a:xfrm>
            <a:custGeom>
              <a:avLst/>
              <a:gdLst/>
              <a:ahLst/>
              <a:cxnLst/>
              <a:rect l="l" t="t" r="r" b="b"/>
              <a:pathLst>
                <a:path w="14902053" h="7527798">
                  <a:moveTo>
                    <a:pt x="0" y="0"/>
                  </a:moveTo>
                  <a:lnTo>
                    <a:pt x="14902053" y="0"/>
                  </a:lnTo>
                  <a:lnTo>
                    <a:pt x="14902053" y="7527798"/>
                  </a:lnTo>
                  <a:lnTo>
                    <a:pt x="0" y="7527798"/>
                  </a:lnTo>
                  <a:lnTo>
                    <a:pt x="0" y="0"/>
                  </a:lnTo>
                  <a:close/>
                </a:path>
              </a:pathLst>
            </a:custGeom>
            <a:blipFill>
              <a:blip r:embed="rId3"/>
              <a:stretch>
                <a:fillRect t="-3111" b="-3111"/>
              </a:stretch>
            </a:blipFill>
          </p:spPr>
        </p:sp>
      </p:grpSp>
      <p:grpSp>
        <p:nvGrpSpPr>
          <p:cNvPr id="6" name="Group 6"/>
          <p:cNvGrpSpPr/>
          <p:nvPr/>
        </p:nvGrpSpPr>
        <p:grpSpPr>
          <a:xfrm>
            <a:off x="12305716" y="3027558"/>
            <a:ext cx="4953584" cy="1637978"/>
            <a:chOff x="0" y="0"/>
            <a:chExt cx="5474591" cy="1810257"/>
          </a:xfrm>
        </p:grpSpPr>
        <p:sp>
          <p:nvSpPr>
            <p:cNvPr id="7" name="Freeform 7"/>
            <p:cNvSpPr/>
            <p:nvPr/>
          </p:nvSpPr>
          <p:spPr>
            <a:xfrm>
              <a:off x="0" y="0"/>
              <a:ext cx="5474589" cy="1810258"/>
            </a:xfrm>
            <a:custGeom>
              <a:avLst/>
              <a:gdLst/>
              <a:ahLst/>
              <a:cxnLst/>
              <a:rect l="l" t="t" r="r" b="b"/>
              <a:pathLst>
                <a:path w="5474589" h="1810258">
                  <a:moveTo>
                    <a:pt x="0" y="0"/>
                  </a:moveTo>
                  <a:lnTo>
                    <a:pt x="5474589" y="0"/>
                  </a:lnTo>
                  <a:lnTo>
                    <a:pt x="5474589" y="1810258"/>
                  </a:lnTo>
                  <a:lnTo>
                    <a:pt x="0" y="1810258"/>
                  </a:lnTo>
                  <a:lnTo>
                    <a:pt x="0" y="0"/>
                  </a:lnTo>
                  <a:close/>
                </a:path>
              </a:pathLst>
            </a:custGeom>
            <a:blipFill>
              <a:blip r:embed="rId4"/>
              <a:stretch>
                <a:fillRect t="-88" b="-88"/>
              </a:stretch>
            </a:blipFill>
          </p:spPr>
        </p:sp>
      </p:grpSp>
      <p:sp>
        <p:nvSpPr>
          <p:cNvPr id="8" name="TextBox 8"/>
          <p:cNvSpPr txBox="1"/>
          <p:nvPr/>
        </p:nvSpPr>
        <p:spPr>
          <a:xfrm>
            <a:off x="925371" y="742950"/>
            <a:ext cx="16467715" cy="1317523"/>
          </a:xfrm>
          <a:prstGeom prst="rect">
            <a:avLst/>
          </a:prstGeom>
        </p:spPr>
        <p:txBody>
          <a:bodyPr lIns="0" tIns="0" rIns="0" bIns="0" rtlCol="0" anchor="t">
            <a:spAutoFit/>
          </a:bodyPr>
          <a:lstStyle/>
          <a:p>
            <a:pPr algn="ctr">
              <a:lnSpc>
                <a:spcPts val="10851"/>
              </a:lnSpc>
            </a:pPr>
            <a:r>
              <a:rPr lang="en-US" sz="7750" spc="673">
                <a:solidFill>
                  <a:srgbClr val="FFFFFF"/>
                </a:solidFill>
                <a:latin typeface="Anton"/>
              </a:rPr>
              <a:t>Home Loan Prediction</a:t>
            </a:r>
          </a:p>
        </p:txBody>
      </p:sp>
      <p:sp>
        <p:nvSpPr>
          <p:cNvPr id="9" name="TextBox 9"/>
          <p:cNvSpPr txBox="1"/>
          <p:nvPr/>
        </p:nvSpPr>
        <p:spPr>
          <a:xfrm>
            <a:off x="6651059" y="2225656"/>
            <a:ext cx="4777272" cy="401559"/>
          </a:xfrm>
          <a:prstGeom prst="rect">
            <a:avLst/>
          </a:prstGeom>
        </p:spPr>
        <p:txBody>
          <a:bodyPr lIns="0" tIns="0" rIns="0" bIns="0" rtlCol="0" anchor="t">
            <a:spAutoFit/>
          </a:bodyPr>
          <a:lstStyle/>
          <a:p>
            <a:pPr algn="ctr">
              <a:lnSpc>
                <a:spcPts val="3065"/>
              </a:lnSpc>
            </a:pPr>
            <a:r>
              <a:rPr lang="en-US" sz="2190" spc="1117">
                <a:solidFill>
                  <a:srgbClr val="FFFFFF"/>
                </a:solidFill>
                <a:latin typeface="Anton"/>
              </a:rPr>
              <a:t>CP-III PROJECT</a:t>
            </a:r>
          </a:p>
        </p:txBody>
      </p:sp>
      <p:sp>
        <p:nvSpPr>
          <p:cNvPr id="10" name="TextBox 10"/>
          <p:cNvSpPr txBox="1"/>
          <p:nvPr/>
        </p:nvSpPr>
        <p:spPr>
          <a:xfrm>
            <a:off x="12482028" y="5947431"/>
            <a:ext cx="2388636" cy="372999"/>
          </a:xfrm>
          <a:prstGeom prst="rect">
            <a:avLst/>
          </a:prstGeom>
        </p:spPr>
        <p:txBody>
          <a:bodyPr lIns="0" tIns="0" rIns="0" bIns="0" rtlCol="0" anchor="t">
            <a:spAutoFit/>
          </a:bodyPr>
          <a:lstStyle/>
          <a:p>
            <a:pPr algn="ctr">
              <a:lnSpc>
                <a:spcPts val="3065"/>
              </a:lnSpc>
            </a:pPr>
            <a:r>
              <a:rPr lang="en-US" sz="2190" spc="48">
                <a:solidFill>
                  <a:srgbClr val="FFFFFF"/>
                </a:solidFill>
                <a:latin typeface="League Spartan"/>
              </a:rPr>
              <a:t>CREATED BY :</a:t>
            </a:r>
          </a:p>
        </p:txBody>
      </p:sp>
      <p:sp>
        <p:nvSpPr>
          <p:cNvPr id="11" name="TextBox 11"/>
          <p:cNvSpPr txBox="1"/>
          <p:nvPr/>
        </p:nvSpPr>
        <p:spPr>
          <a:xfrm>
            <a:off x="12482028" y="6621866"/>
            <a:ext cx="4777272" cy="422529"/>
          </a:xfrm>
          <a:prstGeom prst="rect">
            <a:avLst/>
          </a:prstGeom>
        </p:spPr>
        <p:txBody>
          <a:bodyPr lIns="0" tIns="0" rIns="0" bIns="0" rtlCol="0" anchor="t">
            <a:spAutoFit/>
          </a:bodyPr>
          <a:lstStyle/>
          <a:p>
            <a:pPr algn="just">
              <a:lnSpc>
                <a:spcPts val="3485"/>
              </a:lnSpc>
            </a:pPr>
            <a:r>
              <a:rPr lang="en-US" sz="2489" spc="84">
                <a:solidFill>
                  <a:srgbClr val="FFFFFF"/>
                </a:solidFill>
                <a:latin typeface="League Spartan"/>
              </a:rPr>
              <a:t>YASH MODI (21012532001)</a:t>
            </a:r>
          </a:p>
        </p:txBody>
      </p:sp>
      <p:sp>
        <p:nvSpPr>
          <p:cNvPr id="12" name="TextBox 12"/>
          <p:cNvSpPr txBox="1"/>
          <p:nvPr/>
        </p:nvSpPr>
        <p:spPr>
          <a:xfrm>
            <a:off x="12482028" y="7137725"/>
            <a:ext cx="5587000" cy="422529"/>
          </a:xfrm>
          <a:prstGeom prst="rect">
            <a:avLst/>
          </a:prstGeom>
        </p:spPr>
        <p:txBody>
          <a:bodyPr lIns="0" tIns="0" rIns="0" bIns="0" rtlCol="0" anchor="t">
            <a:spAutoFit/>
          </a:bodyPr>
          <a:lstStyle/>
          <a:p>
            <a:pPr>
              <a:lnSpc>
                <a:spcPts val="3485"/>
              </a:lnSpc>
            </a:pPr>
            <a:r>
              <a:rPr lang="en-US" sz="2489" spc="84">
                <a:solidFill>
                  <a:srgbClr val="FFFFFF"/>
                </a:solidFill>
                <a:latin typeface="League Spartan"/>
              </a:rPr>
              <a:t>VAMSI Mekala  (20012531039)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161F"/>
        </a:solidFill>
        <a:effectLst/>
      </p:bgPr>
    </p:bg>
    <p:spTree>
      <p:nvGrpSpPr>
        <p:cNvPr id="1" name=""/>
        <p:cNvGrpSpPr/>
        <p:nvPr/>
      </p:nvGrpSpPr>
      <p:grpSpPr>
        <a:xfrm>
          <a:off x="0" y="0"/>
          <a:ext cx="0" cy="0"/>
          <a:chOff x="0" y="0"/>
          <a:chExt cx="0" cy="0"/>
        </a:xfrm>
      </p:grpSpPr>
      <p:sp>
        <p:nvSpPr>
          <p:cNvPr id="2" name="TextBox 2"/>
          <p:cNvSpPr txBox="1"/>
          <p:nvPr/>
        </p:nvSpPr>
        <p:spPr>
          <a:xfrm>
            <a:off x="685576" y="306755"/>
            <a:ext cx="16467715" cy="1301015"/>
          </a:xfrm>
          <a:prstGeom prst="rect">
            <a:avLst/>
          </a:prstGeom>
        </p:spPr>
        <p:txBody>
          <a:bodyPr lIns="0" tIns="0" rIns="0" bIns="0" rtlCol="0" anchor="t">
            <a:spAutoFit/>
          </a:bodyPr>
          <a:lstStyle/>
          <a:p>
            <a:pPr algn="ctr">
              <a:lnSpc>
                <a:spcPts val="10711"/>
              </a:lnSpc>
            </a:pPr>
            <a:r>
              <a:rPr lang="en-US" sz="7650" spc="665">
                <a:solidFill>
                  <a:srgbClr val="FFFFFF"/>
                </a:solidFill>
                <a:latin typeface="Anton Bold"/>
              </a:rPr>
              <a:t>how you can predict loan approval</a:t>
            </a:r>
          </a:p>
        </p:txBody>
      </p:sp>
      <p:sp>
        <p:nvSpPr>
          <p:cNvPr id="3" name="TextBox 3"/>
          <p:cNvSpPr txBox="1"/>
          <p:nvPr/>
        </p:nvSpPr>
        <p:spPr>
          <a:xfrm>
            <a:off x="259599" y="1986815"/>
            <a:ext cx="16893692" cy="8321679"/>
          </a:xfrm>
          <a:prstGeom prst="rect">
            <a:avLst/>
          </a:prstGeom>
        </p:spPr>
        <p:txBody>
          <a:bodyPr lIns="0" tIns="0" rIns="0" bIns="0" rtlCol="0" anchor="t">
            <a:spAutoFit/>
          </a:bodyPr>
          <a:lstStyle/>
          <a:p>
            <a:pPr algn="just">
              <a:lnSpc>
                <a:spcPts val="3983"/>
              </a:lnSpc>
            </a:pPr>
            <a:endParaRPr/>
          </a:p>
          <a:p>
            <a:pPr algn="just">
              <a:lnSpc>
                <a:spcPts val="3982"/>
              </a:lnSpc>
            </a:pPr>
            <a:r>
              <a:rPr lang="en-US" sz="2844" spc="59">
                <a:solidFill>
                  <a:srgbClr val="FEFEFE"/>
                </a:solidFill>
                <a:latin typeface="League Spartan"/>
              </a:rPr>
              <a:t>Predicting loan approval involves using a model to assess the likelihood of a loan application being approved based on various financial and personal factors. Here's how you can predict loan approval </a:t>
            </a:r>
          </a:p>
          <a:p>
            <a:pPr algn="just">
              <a:lnSpc>
                <a:spcPts val="3982"/>
              </a:lnSpc>
            </a:pPr>
            <a:endParaRPr lang="en-US" sz="2844" spc="59">
              <a:solidFill>
                <a:srgbClr val="FEFEFE"/>
              </a:solidFill>
              <a:latin typeface="League Spartan"/>
            </a:endParaRPr>
          </a:p>
          <a:p>
            <a:pPr algn="just">
              <a:lnSpc>
                <a:spcPts val="3843"/>
              </a:lnSpc>
            </a:pPr>
            <a:r>
              <a:rPr lang="en-US" sz="2745" spc="57">
                <a:solidFill>
                  <a:srgbClr val="FEFEFE"/>
                </a:solidFill>
                <a:latin typeface="League Spartan"/>
              </a:rPr>
              <a:t>1. Data Collection and Input</a:t>
            </a:r>
          </a:p>
          <a:p>
            <a:pPr algn="just">
              <a:lnSpc>
                <a:spcPts val="3843"/>
              </a:lnSpc>
            </a:pPr>
            <a:r>
              <a:rPr lang="en-US" sz="2745" spc="57">
                <a:solidFill>
                  <a:srgbClr val="FEFEFE"/>
                </a:solidFill>
                <a:latin typeface="League Spartan"/>
              </a:rPr>
              <a:t>Gather relevant information from the loan applicant, such as income, credit score, employment status, loan amount, loan term, and other necessary financial details.</a:t>
            </a:r>
          </a:p>
          <a:p>
            <a:pPr algn="just">
              <a:lnSpc>
                <a:spcPts val="3843"/>
              </a:lnSpc>
            </a:pPr>
            <a:endParaRPr lang="en-US" sz="2745" spc="57">
              <a:solidFill>
                <a:srgbClr val="FEFEFE"/>
              </a:solidFill>
              <a:latin typeface="League Spartan"/>
            </a:endParaRPr>
          </a:p>
          <a:p>
            <a:pPr algn="just">
              <a:lnSpc>
                <a:spcPts val="3843"/>
              </a:lnSpc>
            </a:pPr>
            <a:r>
              <a:rPr lang="en-US" sz="2745" spc="57">
                <a:solidFill>
                  <a:srgbClr val="FEFEFE"/>
                </a:solidFill>
                <a:latin typeface="League Spartan"/>
              </a:rPr>
              <a:t>2. Data Preprocessing</a:t>
            </a:r>
          </a:p>
          <a:p>
            <a:pPr algn="just">
              <a:lnSpc>
                <a:spcPts val="3843"/>
              </a:lnSpc>
            </a:pPr>
            <a:r>
              <a:rPr lang="en-US" sz="2745" spc="57">
                <a:solidFill>
                  <a:srgbClr val="FEFEFE"/>
                </a:solidFill>
                <a:latin typeface="League Spartan"/>
              </a:rPr>
              <a:t>Clean and preprocess the collected data, addressing missing values, outliers, and inconsistencies.</a:t>
            </a:r>
          </a:p>
          <a:p>
            <a:pPr algn="just">
              <a:lnSpc>
                <a:spcPts val="3843"/>
              </a:lnSpc>
            </a:pPr>
            <a:endParaRPr lang="en-US" sz="2745" spc="57">
              <a:solidFill>
                <a:srgbClr val="FEFEFE"/>
              </a:solidFill>
              <a:latin typeface="League Spartan"/>
            </a:endParaRPr>
          </a:p>
          <a:p>
            <a:pPr algn="just">
              <a:lnSpc>
                <a:spcPts val="3843"/>
              </a:lnSpc>
            </a:pPr>
            <a:r>
              <a:rPr lang="en-US" sz="2745" spc="57">
                <a:solidFill>
                  <a:srgbClr val="FEFEFE"/>
                </a:solidFill>
                <a:latin typeface="League Spartan"/>
              </a:rPr>
              <a:t>3. Feature Engineering</a:t>
            </a:r>
          </a:p>
          <a:p>
            <a:pPr algn="just">
              <a:lnSpc>
                <a:spcPts val="3843"/>
              </a:lnSpc>
            </a:pPr>
            <a:r>
              <a:rPr lang="en-US" sz="2745" spc="57">
                <a:solidFill>
                  <a:srgbClr val="FEFEFE"/>
                </a:solidFill>
                <a:latin typeface="League Spartan"/>
              </a:rPr>
              <a:t>Create additional features that might provide valuable insights, such as debt-to-income ratio or loan-to-income ratio.</a:t>
            </a:r>
          </a:p>
          <a:p>
            <a:pPr algn="just">
              <a:lnSpc>
                <a:spcPts val="3703"/>
              </a:lnSpc>
            </a:pPr>
            <a:endParaRPr lang="en-US" sz="2745" spc="57">
              <a:solidFill>
                <a:srgbClr val="FEFEFE"/>
              </a:solidFill>
              <a:latin typeface="League Spart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161F"/>
        </a:solidFill>
        <a:effectLst/>
      </p:bgPr>
    </p:bg>
    <p:spTree>
      <p:nvGrpSpPr>
        <p:cNvPr id="1" name=""/>
        <p:cNvGrpSpPr/>
        <p:nvPr/>
      </p:nvGrpSpPr>
      <p:grpSpPr>
        <a:xfrm>
          <a:off x="0" y="0"/>
          <a:ext cx="0" cy="0"/>
          <a:chOff x="0" y="0"/>
          <a:chExt cx="0" cy="0"/>
        </a:xfrm>
      </p:grpSpPr>
      <p:sp>
        <p:nvSpPr>
          <p:cNvPr id="2" name="TextBox 2"/>
          <p:cNvSpPr txBox="1"/>
          <p:nvPr/>
        </p:nvSpPr>
        <p:spPr>
          <a:xfrm>
            <a:off x="685576" y="306755"/>
            <a:ext cx="16467715" cy="1301015"/>
          </a:xfrm>
          <a:prstGeom prst="rect">
            <a:avLst/>
          </a:prstGeom>
        </p:spPr>
        <p:txBody>
          <a:bodyPr lIns="0" tIns="0" rIns="0" bIns="0" rtlCol="0" anchor="t">
            <a:spAutoFit/>
          </a:bodyPr>
          <a:lstStyle/>
          <a:p>
            <a:pPr algn="ctr">
              <a:lnSpc>
                <a:spcPts val="10711"/>
              </a:lnSpc>
            </a:pPr>
            <a:r>
              <a:rPr lang="en-US" sz="7650" spc="665">
                <a:solidFill>
                  <a:srgbClr val="FFFFFF"/>
                </a:solidFill>
                <a:latin typeface="Anton Bold"/>
              </a:rPr>
              <a:t>how you can predict loan approval</a:t>
            </a:r>
          </a:p>
        </p:txBody>
      </p:sp>
      <p:sp>
        <p:nvSpPr>
          <p:cNvPr id="3" name="TextBox 3"/>
          <p:cNvSpPr txBox="1"/>
          <p:nvPr/>
        </p:nvSpPr>
        <p:spPr>
          <a:xfrm>
            <a:off x="259599" y="1550620"/>
            <a:ext cx="16893692" cy="8061960"/>
          </a:xfrm>
          <a:prstGeom prst="rect">
            <a:avLst/>
          </a:prstGeom>
        </p:spPr>
        <p:txBody>
          <a:bodyPr lIns="0" tIns="0" rIns="0" bIns="0" rtlCol="0" anchor="t">
            <a:spAutoFit/>
          </a:bodyPr>
          <a:lstStyle/>
          <a:p>
            <a:pPr algn="just">
              <a:lnSpc>
                <a:spcPts val="3983"/>
              </a:lnSpc>
            </a:pPr>
            <a:endParaRPr dirty="0"/>
          </a:p>
          <a:p>
            <a:pPr algn="just">
              <a:lnSpc>
                <a:spcPts val="3982"/>
              </a:lnSpc>
            </a:pPr>
            <a:r>
              <a:rPr lang="en-US" sz="2844" spc="59" dirty="0">
                <a:solidFill>
                  <a:srgbClr val="FEFEFE"/>
                </a:solidFill>
                <a:latin typeface="League Spartan"/>
              </a:rPr>
              <a:t>4. Model Selection and Training</a:t>
            </a:r>
          </a:p>
          <a:p>
            <a:pPr algn="just">
              <a:lnSpc>
                <a:spcPts val="3982"/>
              </a:lnSpc>
            </a:pPr>
            <a:r>
              <a:rPr lang="en-US" sz="2844" spc="59" dirty="0">
                <a:solidFill>
                  <a:srgbClr val="FEFEFE"/>
                </a:solidFill>
                <a:latin typeface="League Spartan"/>
              </a:rPr>
              <a:t>Choose a suitable machine learning algorithm for loan prediction, such as logistic regression, decision trees, or random forests.</a:t>
            </a:r>
          </a:p>
          <a:p>
            <a:pPr algn="just">
              <a:lnSpc>
                <a:spcPts val="3982"/>
              </a:lnSpc>
            </a:pPr>
            <a:endParaRPr lang="en-US" sz="2844" spc="59" dirty="0">
              <a:solidFill>
                <a:srgbClr val="FEFEFE"/>
              </a:solidFill>
              <a:latin typeface="League Spartan"/>
            </a:endParaRPr>
          </a:p>
          <a:p>
            <a:pPr algn="just">
              <a:lnSpc>
                <a:spcPts val="3982"/>
              </a:lnSpc>
            </a:pPr>
            <a:r>
              <a:rPr lang="en-US" sz="2844" spc="59" dirty="0">
                <a:solidFill>
                  <a:srgbClr val="FEFEFE"/>
                </a:solidFill>
                <a:latin typeface="League Spartan"/>
              </a:rPr>
              <a:t>5. Input Transformation</a:t>
            </a:r>
          </a:p>
          <a:p>
            <a:pPr algn="just">
              <a:lnSpc>
                <a:spcPts val="3982"/>
              </a:lnSpc>
            </a:pPr>
            <a:r>
              <a:rPr lang="en-US" sz="2844" spc="59" dirty="0">
                <a:solidFill>
                  <a:srgbClr val="FEFEFE"/>
                </a:solidFill>
                <a:latin typeface="League Spartan"/>
              </a:rPr>
              <a:t>Prepare the loan applicant's data in the same format as used during model training.</a:t>
            </a:r>
          </a:p>
          <a:p>
            <a:pPr algn="just">
              <a:lnSpc>
                <a:spcPts val="3982"/>
              </a:lnSpc>
            </a:pPr>
            <a:endParaRPr lang="en-US" sz="2844" spc="59" dirty="0">
              <a:solidFill>
                <a:srgbClr val="FEFEFE"/>
              </a:solidFill>
              <a:latin typeface="League Spartan"/>
            </a:endParaRPr>
          </a:p>
          <a:p>
            <a:pPr algn="just">
              <a:lnSpc>
                <a:spcPts val="3982"/>
              </a:lnSpc>
            </a:pPr>
            <a:r>
              <a:rPr lang="en-US" sz="2844" spc="59" dirty="0">
                <a:solidFill>
                  <a:srgbClr val="FEFEFE"/>
                </a:solidFill>
                <a:latin typeface="League Spartan"/>
              </a:rPr>
              <a:t>6. Prediction</a:t>
            </a:r>
          </a:p>
          <a:p>
            <a:pPr algn="just">
              <a:lnSpc>
                <a:spcPts val="3982"/>
              </a:lnSpc>
            </a:pPr>
            <a:r>
              <a:rPr lang="en-US" sz="2844" spc="59" dirty="0">
                <a:solidFill>
                  <a:srgbClr val="FEFEFE"/>
                </a:solidFill>
                <a:latin typeface="League Spartan"/>
              </a:rPr>
              <a:t>Feed the applicant's data into the trained model to obtain a prediction of loan approval or rejection.</a:t>
            </a:r>
          </a:p>
          <a:p>
            <a:pPr algn="just">
              <a:lnSpc>
                <a:spcPts val="3982"/>
              </a:lnSpc>
            </a:pPr>
            <a:endParaRPr lang="en-US" sz="2844" spc="59" dirty="0">
              <a:solidFill>
                <a:srgbClr val="FEFEFE"/>
              </a:solidFill>
              <a:latin typeface="League Spartan"/>
            </a:endParaRPr>
          </a:p>
          <a:p>
            <a:pPr algn="just">
              <a:lnSpc>
                <a:spcPts val="3982"/>
              </a:lnSpc>
            </a:pPr>
            <a:r>
              <a:rPr lang="en-US" sz="2844" spc="59" dirty="0">
                <a:solidFill>
                  <a:srgbClr val="FEFEFE"/>
                </a:solidFill>
                <a:latin typeface="League Spartan"/>
              </a:rPr>
              <a:t>7. Display Result</a:t>
            </a:r>
          </a:p>
          <a:p>
            <a:pPr algn="just">
              <a:lnSpc>
                <a:spcPts val="3983"/>
              </a:lnSpc>
            </a:pPr>
            <a:r>
              <a:rPr lang="en-US" sz="2844" spc="61" dirty="0">
                <a:solidFill>
                  <a:srgbClr val="FEFEFE"/>
                </a:solidFill>
                <a:latin typeface="League Spartan"/>
              </a:rPr>
              <a:t>Present the prediction outcome to the loan applicant, indicating whether their loan application is likely to be approved or not.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161F"/>
        </a:solidFill>
        <a:effectLst/>
      </p:bgPr>
    </p:bg>
    <p:spTree>
      <p:nvGrpSpPr>
        <p:cNvPr id="1" name=""/>
        <p:cNvGrpSpPr/>
        <p:nvPr/>
      </p:nvGrpSpPr>
      <p:grpSpPr>
        <a:xfrm>
          <a:off x="0" y="0"/>
          <a:ext cx="0" cy="0"/>
          <a:chOff x="0" y="0"/>
          <a:chExt cx="0" cy="0"/>
        </a:xfrm>
      </p:grpSpPr>
      <p:grpSp>
        <p:nvGrpSpPr>
          <p:cNvPr id="2" name="Group 2"/>
          <p:cNvGrpSpPr/>
          <p:nvPr/>
        </p:nvGrpSpPr>
        <p:grpSpPr>
          <a:xfrm>
            <a:off x="11291015" y="3890846"/>
            <a:ext cx="6996985" cy="5367454"/>
            <a:chOff x="0" y="0"/>
            <a:chExt cx="9329313" cy="7156606"/>
          </a:xfrm>
        </p:grpSpPr>
        <p:sp>
          <p:nvSpPr>
            <p:cNvPr id="3" name="Freeform 3"/>
            <p:cNvSpPr/>
            <p:nvPr/>
          </p:nvSpPr>
          <p:spPr>
            <a:xfrm>
              <a:off x="0" y="0"/>
              <a:ext cx="9329293" cy="7156561"/>
            </a:xfrm>
            <a:custGeom>
              <a:avLst/>
              <a:gdLst/>
              <a:ahLst/>
              <a:cxnLst/>
              <a:rect l="l" t="t" r="r" b="b"/>
              <a:pathLst>
                <a:path w="9329293" h="7156561">
                  <a:moveTo>
                    <a:pt x="0" y="0"/>
                  </a:moveTo>
                  <a:lnTo>
                    <a:pt x="9329293" y="0"/>
                  </a:lnTo>
                  <a:lnTo>
                    <a:pt x="9329293" y="7156561"/>
                  </a:lnTo>
                  <a:lnTo>
                    <a:pt x="0" y="7156561"/>
                  </a:lnTo>
                  <a:lnTo>
                    <a:pt x="0" y="0"/>
                  </a:lnTo>
                  <a:close/>
                </a:path>
              </a:pathLst>
            </a:custGeom>
            <a:blipFill>
              <a:blip r:embed="rId2"/>
              <a:stretch>
                <a:fillRect t="-12554" b="-12554"/>
              </a:stretch>
            </a:blipFill>
          </p:spPr>
        </p:sp>
      </p:grpSp>
      <p:sp>
        <p:nvSpPr>
          <p:cNvPr id="4" name="TextBox 4"/>
          <p:cNvSpPr txBox="1"/>
          <p:nvPr/>
        </p:nvSpPr>
        <p:spPr>
          <a:xfrm>
            <a:off x="910142" y="742950"/>
            <a:ext cx="16467715" cy="1317523"/>
          </a:xfrm>
          <a:prstGeom prst="rect">
            <a:avLst/>
          </a:prstGeom>
        </p:spPr>
        <p:txBody>
          <a:bodyPr lIns="0" tIns="0" rIns="0" bIns="0" rtlCol="0" anchor="t">
            <a:spAutoFit/>
          </a:bodyPr>
          <a:lstStyle/>
          <a:p>
            <a:pPr algn="ctr">
              <a:lnSpc>
                <a:spcPts val="10851"/>
              </a:lnSpc>
            </a:pPr>
            <a:r>
              <a:rPr lang="en-US" sz="7750" spc="673">
                <a:solidFill>
                  <a:srgbClr val="FFFFFF"/>
                </a:solidFill>
                <a:latin typeface="Anton"/>
              </a:rPr>
              <a:t>Algorithm we used </a:t>
            </a:r>
          </a:p>
        </p:txBody>
      </p:sp>
      <p:sp>
        <p:nvSpPr>
          <p:cNvPr id="5" name="TextBox 5"/>
          <p:cNvSpPr txBox="1"/>
          <p:nvPr/>
        </p:nvSpPr>
        <p:spPr>
          <a:xfrm>
            <a:off x="910142" y="3824171"/>
            <a:ext cx="10575930" cy="4643964"/>
          </a:xfrm>
          <a:prstGeom prst="rect">
            <a:avLst/>
          </a:prstGeom>
        </p:spPr>
        <p:txBody>
          <a:bodyPr lIns="0" tIns="0" rIns="0" bIns="0" rtlCol="0" anchor="t">
            <a:spAutoFit/>
          </a:bodyPr>
          <a:lstStyle/>
          <a:p>
            <a:pPr marL="847882" lvl="2" indent="-282627" algn="just">
              <a:lnSpc>
                <a:spcPts val="5191"/>
              </a:lnSpc>
              <a:buFont typeface="Arial"/>
              <a:buChar char="⚬"/>
            </a:pPr>
            <a:r>
              <a:rPr lang="en-IN" sz="4000" dirty="0">
                <a:solidFill>
                  <a:schemeClr val="bg1"/>
                </a:solidFill>
              </a:rPr>
              <a:t>Logistic Regression</a:t>
            </a:r>
            <a:endParaRPr lang="en-US" sz="3709" spc="81" dirty="0">
              <a:solidFill>
                <a:schemeClr val="bg1"/>
              </a:solidFill>
              <a:latin typeface="League Spartan"/>
            </a:endParaRPr>
          </a:p>
          <a:p>
            <a:pPr algn="just">
              <a:lnSpc>
                <a:spcPts val="5188"/>
              </a:lnSpc>
            </a:pPr>
            <a:r>
              <a:rPr lang="en-IN" sz="3709" spc="81" dirty="0">
                <a:solidFill>
                  <a:srgbClr val="FFFFFF"/>
                </a:solidFill>
                <a:latin typeface="League Spartan"/>
              </a:rPr>
              <a:t>Logistic Regression is a statistical method for binary classification that models the relationship between input features and the probability of an event using a logistic function.</a:t>
            </a:r>
            <a:endParaRPr lang="en-US" sz="3709" spc="81" dirty="0">
              <a:solidFill>
                <a:srgbClr val="FFFFFF"/>
              </a:solidFill>
              <a:latin typeface="League Spartan"/>
            </a:endParaRPr>
          </a:p>
          <a:p>
            <a:pPr algn="just">
              <a:lnSpc>
                <a:spcPts val="5191"/>
              </a:lnSpc>
            </a:pPr>
            <a:endParaRPr lang="en-US" sz="3709" spc="81" dirty="0">
              <a:solidFill>
                <a:srgbClr val="FFFFFF"/>
              </a:solidFill>
              <a:latin typeface="League Spart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E161F"/>
        </a:solidFill>
        <a:effectLst/>
      </p:bgPr>
    </p:bg>
    <p:spTree>
      <p:nvGrpSpPr>
        <p:cNvPr id="1" name=""/>
        <p:cNvGrpSpPr/>
        <p:nvPr/>
      </p:nvGrpSpPr>
      <p:grpSpPr>
        <a:xfrm>
          <a:off x="0" y="0"/>
          <a:ext cx="0" cy="0"/>
          <a:chOff x="0" y="0"/>
          <a:chExt cx="0" cy="0"/>
        </a:xfrm>
      </p:grpSpPr>
      <p:grpSp>
        <p:nvGrpSpPr>
          <p:cNvPr id="2" name="Group 2"/>
          <p:cNvGrpSpPr/>
          <p:nvPr/>
        </p:nvGrpSpPr>
        <p:grpSpPr>
          <a:xfrm>
            <a:off x="11291015" y="3890846"/>
            <a:ext cx="6996985" cy="5367454"/>
            <a:chOff x="0" y="0"/>
            <a:chExt cx="9329313" cy="7156606"/>
          </a:xfrm>
        </p:grpSpPr>
        <p:sp>
          <p:nvSpPr>
            <p:cNvPr id="3" name="Freeform 3"/>
            <p:cNvSpPr/>
            <p:nvPr/>
          </p:nvSpPr>
          <p:spPr>
            <a:xfrm>
              <a:off x="0" y="0"/>
              <a:ext cx="9329293" cy="7156561"/>
            </a:xfrm>
            <a:custGeom>
              <a:avLst/>
              <a:gdLst/>
              <a:ahLst/>
              <a:cxnLst/>
              <a:rect l="l" t="t" r="r" b="b"/>
              <a:pathLst>
                <a:path w="9329293" h="7156561">
                  <a:moveTo>
                    <a:pt x="0" y="0"/>
                  </a:moveTo>
                  <a:lnTo>
                    <a:pt x="9329293" y="0"/>
                  </a:lnTo>
                  <a:lnTo>
                    <a:pt x="9329293" y="7156561"/>
                  </a:lnTo>
                  <a:lnTo>
                    <a:pt x="0" y="7156561"/>
                  </a:lnTo>
                  <a:lnTo>
                    <a:pt x="0" y="0"/>
                  </a:lnTo>
                  <a:close/>
                </a:path>
              </a:pathLst>
            </a:custGeom>
            <a:blipFill>
              <a:blip r:embed="rId2"/>
              <a:stretch>
                <a:fillRect t="-12554" b="-12554"/>
              </a:stretch>
            </a:blipFill>
          </p:spPr>
        </p:sp>
      </p:grpSp>
      <p:sp>
        <p:nvSpPr>
          <p:cNvPr id="4" name="TextBox 4"/>
          <p:cNvSpPr txBox="1"/>
          <p:nvPr/>
        </p:nvSpPr>
        <p:spPr>
          <a:xfrm>
            <a:off x="910142" y="742950"/>
            <a:ext cx="16467715" cy="1317523"/>
          </a:xfrm>
          <a:prstGeom prst="rect">
            <a:avLst/>
          </a:prstGeom>
        </p:spPr>
        <p:txBody>
          <a:bodyPr lIns="0" tIns="0" rIns="0" bIns="0" rtlCol="0" anchor="t">
            <a:spAutoFit/>
          </a:bodyPr>
          <a:lstStyle/>
          <a:p>
            <a:pPr algn="ctr">
              <a:lnSpc>
                <a:spcPts val="10851"/>
              </a:lnSpc>
            </a:pPr>
            <a:r>
              <a:rPr lang="en-US" sz="7750" spc="673">
                <a:solidFill>
                  <a:srgbClr val="FFFFFF"/>
                </a:solidFill>
                <a:latin typeface="Anton"/>
              </a:rPr>
              <a:t>Algorithm we used </a:t>
            </a:r>
          </a:p>
        </p:txBody>
      </p:sp>
      <p:sp>
        <p:nvSpPr>
          <p:cNvPr id="5" name="TextBox 5"/>
          <p:cNvSpPr txBox="1"/>
          <p:nvPr/>
        </p:nvSpPr>
        <p:spPr>
          <a:xfrm>
            <a:off x="910142" y="3824171"/>
            <a:ext cx="10575930" cy="4624343"/>
          </a:xfrm>
          <a:prstGeom prst="rect">
            <a:avLst/>
          </a:prstGeom>
        </p:spPr>
        <p:txBody>
          <a:bodyPr lIns="0" tIns="0" rIns="0" bIns="0" rtlCol="0" anchor="t">
            <a:spAutoFit/>
          </a:bodyPr>
          <a:lstStyle/>
          <a:p>
            <a:pPr marL="847882" lvl="2" indent="-282627" algn="just">
              <a:lnSpc>
                <a:spcPts val="5191"/>
              </a:lnSpc>
              <a:buFont typeface="Arial"/>
              <a:buChar char="⚬"/>
            </a:pPr>
            <a:r>
              <a:rPr lang="en-IN" sz="4000" spc="81" dirty="0">
                <a:solidFill>
                  <a:schemeClr val="bg1"/>
                </a:solidFill>
                <a:latin typeface="+mj-lt"/>
              </a:rPr>
              <a:t>Rendomforest classifier</a:t>
            </a:r>
            <a:endParaRPr lang="en-US" sz="3709" spc="81" dirty="0">
              <a:solidFill>
                <a:schemeClr val="bg1"/>
              </a:solidFill>
              <a:latin typeface="+mj-lt"/>
            </a:endParaRPr>
          </a:p>
          <a:p>
            <a:pPr algn="just">
              <a:lnSpc>
                <a:spcPts val="5191"/>
              </a:lnSpc>
            </a:pPr>
            <a:r>
              <a:rPr lang="en-IN" sz="3200" i="0" dirty="0">
                <a:solidFill>
                  <a:srgbClr val="D1D5DB"/>
                </a:solidFill>
                <a:effectLst/>
                <a:latin typeface="League Spartan" panose="020B0604020202020204" charset="0"/>
              </a:rPr>
              <a:t>a RendomForest Classifier is like a team of decision-making experts who come together to make a group decision. Imagine you have a big decision to make, and instead of relying on just one person, you consult multiple individuals with different perspectives.</a:t>
            </a:r>
            <a:endParaRPr lang="en-US" sz="3200" spc="81" dirty="0">
              <a:solidFill>
                <a:srgbClr val="FFFFFF"/>
              </a:solidFill>
              <a:latin typeface="League Spartan" panose="020B0604020202020204" charset="0"/>
            </a:endParaRPr>
          </a:p>
        </p:txBody>
      </p:sp>
    </p:spTree>
    <p:extLst>
      <p:ext uri="{BB962C8B-B14F-4D97-AF65-F5344CB8AC3E}">
        <p14:creationId xmlns:p14="http://schemas.microsoft.com/office/powerpoint/2010/main" val="2296373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E161F"/>
        </a:solidFill>
        <a:effectLst/>
      </p:bgPr>
    </p:bg>
    <p:spTree>
      <p:nvGrpSpPr>
        <p:cNvPr id="1" name=""/>
        <p:cNvGrpSpPr/>
        <p:nvPr/>
      </p:nvGrpSpPr>
      <p:grpSpPr>
        <a:xfrm>
          <a:off x="0" y="0"/>
          <a:ext cx="0" cy="0"/>
          <a:chOff x="0" y="0"/>
          <a:chExt cx="0" cy="0"/>
        </a:xfrm>
      </p:grpSpPr>
      <p:grpSp>
        <p:nvGrpSpPr>
          <p:cNvPr id="2" name="Group 2"/>
          <p:cNvGrpSpPr/>
          <p:nvPr/>
        </p:nvGrpSpPr>
        <p:grpSpPr>
          <a:xfrm>
            <a:off x="11291015" y="3890846"/>
            <a:ext cx="6996985" cy="5367454"/>
            <a:chOff x="0" y="0"/>
            <a:chExt cx="9329313" cy="7156606"/>
          </a:xfrm>
        </p:grpSpPr>
        <p:sp>
          <p:nvSpPr>
            <p:cNvPr id="3" name="Freeform 3"/>
            <p:cNvSpPr/>
            <p:nvPr/>
          </p:nvSpPr>
          <p:spPr>
            <a:xfrm>
              <a:off x="0" y="0"/>
              <a:ext cx="9329293" cy="7156561"/>
            </a:xfrm>
            <a:custGeom>
              <a:avLst/>
              <a:gdLst/>
              <a:ahLst/>
              <a:cxnLst/>
              <a:rect l="l" t="t" r="r" b="b"/>
              <a:pathLst>
                <a:path w="9329293" h="7156561">
                  <a:moveTo>
                    <a:pt x="0" y="0"/>
                  </a:moveTo>
                  <a:lnTo>
                    <a:pt x="9329293" y="0"/>
                  </a:lnTo>
                  <a:lnTo>
                    <a:pt x="9329293" y="7156561"/>
                  </a:lnTo>
                  <a:lnTo>
                    <a:pt x="0" y="7156561"/>
                  </a:lnTo>
                  <a:lnTo>
                    <a:pt x="0" y="0"/>
                  </a:lnTo>
                  <a:close/>
                </a:path>
              </a:pathLst>
            </a:custGeom>
            <a:blipFill>
              <a:blip r:embed="rId2"/>
              <a:stretch>
                <a:fillRect t="-12554" b="-12554"/>
              </a:stretch>
            </a:blipFill>
          </p:spPr>
        </p:sp>
      </p:grpSp>
      <p:sp>
        <p:nvSpPr>
          <p:cNvPr id="4" name="TextBox 4"/>
          <p:cNvSpPr txBox="1"/>
          <p:nvPr/>
        </p:nvSpPr>
        <p:spPr>
          <a:xfrm>
            <a:off x="910142" y="742950"/>
            <a:ext cx="16467715" cy="1317523"/>
          </a:xfrm>
          <a:prstGeom prst="rect">
            <a:avLst/>
          </a:prstGeom>
        </p:spPr>
        <p:txBody>
          <a:bodyPr lIns="0" tIns="0" rIns="0" bIns="0" rtlCol="0" anchor="t">
            <a:spAutoFit/>
          </a:bodyPr>
          <a:lstStyle/>
          <a:p>
            <a:pPr algn="ctr">
              <a:lnSpc>
                <a:spcPts val="10851"/>
              </a:lnSpc>
            </a:pPr>
            <a:r>
              <a:rPr lang="en-US" sz="7750" spc="673">
                <a:solidFill>
                  <a:srgbClr val="FFFFFF"/>
                </a:solidFill>
                <a:latin typeface="Anton"/>
              </a:rPr>
              <a:t>Algorithm we used </a:t>
            </a:r>
          </a:p>
        </p:txBody>
      </p:sp>
      <p:sp>
        <p:nvSpPr>
          <p:cNvPr id="5" name="TextBox 5"/>
          <p:cNvSpPr txBox="1"/>
          <p:nvPr/>
        </p:nvSpPr>
        <p:spPr>
          <a:xfrm>
            <a:off x="910142" y="3824171"/>
            <a:ext cx="10575930" cy="5306581"/>
          </a:xfrm>
          <a:prstGeom prst="rect">
            <a:avLst/>
          </a:prstGeom>
        </p:spPr>
        <p:txBody>
          <a:bodyPr lIns="0" tIns="0" rIns="0" bIns="0" rtlCol="0" anchor="t">
            <a:spAutoFit/>
          </a:bodyPr>
          <a:lstStyle/>
          <a:p>
            <a:pPr marL="847882" lvl="2" indent="-282627" algn="just">
              <a:lnSpc>
                <a:spcPts val="5191"/>
              </a:lnSpc>
              <a:buFont typeface="Arial"/>
              <a:buChar char="⚬"/>
            </a:pPr>
            <a:r>
              <a:rPr lang="en-IN" sz="4000" spc="81" dirty="0">
                <a:solidFill>
                  <a:schemeClr val="bg1"/>
                </a:solidFill>
                <a:latin typeface="+mj-lt"/>
              </a:rPr>
              <a:t>Rendomforest classifier</a:t>
            </a:r>
            <a:endParaRPr lang="en-US" sz="3709" spc="81" dirty="0">
              <a:solidFill>
                <a:schemeClr val="bg1"/>
              </a:solidFill>
              <a:latin typeface="+mj-lt"/>
            </a:endParaRPr>
          </a:p>
          <a:p>
            <a:pPr algn="just">
              <a:lnSpc>
                <a:spcPts val="5188"/>
              </a:lnSpc>
            </a:pPr>
            <a:r>
              <a:rPr lang="en-IN" sz="3600" b="0" i="0" dirty="0">
                <a:solidFill>
                  <a:srgbClr val="D1D5DB"/>
                </a:solidFill>
                <a:effectLst/>
                <a:latin typeface="League Spartan" panose="020B0604020202020204" charset="0"/>
              </a:rPr>
              <a:t>think of a Decision Tree as a flowchart for making decisions. Imagine you want to play a game, and you have a friend who's really good at suggesting the next move. Your friend asks you a series of yes-or-no questions based on the situation, leading you to the best choice.</a:t>
            </a:r>
            <a:endParaRPr lang="en-US" sz="3600" spc="81" dirty="0">
              <a:solidFill>
                <a:srgbClr val="FFFFFF"/>
              </a:solidFill>
              <a:latin typeface="League Spartan" panose="020B0604020202020204" charset="0"/>
            </a:endParaRPr>
          </a:p>
        </p:txBody>
      </p:sp>
    </p:spTree>
    <p:extLst>
      <p:ext uri="{BB962C8B-B14F-4D97-AF65-F5344CB8AC3E}">
        <p14:creationId xmlns:p14="http://schemas.microsoft.com/office/powerpoint/2010/main" val="606719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E161F"/>
        </a:solidFill>
        <a:effectLst/>
      </p:bgPr>
    </p:bg>
    <p:spTree>
      <p:nvGrpSpPr>
        <p:cNvPr id="1" name=""/>
        <p:cNvGrpSpPr/>
        <p:nvPr/>
      </p:nvGrpSpPr>
      <p:grpSpPr>
        <a:xfrm>
          <a:off x="0" y="0"/>
          <a:ext cx="0" cy="0"/>
          <a:chOff x="0" y="0"/>
          <a:chExt cx="0" cy="0"/>
        </a:xfrm>
      </p:grpSpPr>
      <p:sp>
        <p:nvSpPr>
          <p:cNvPr id="2" name="TextBox 2"/>
          <p:cNvSpPr txBox="1"/>
          <p:nvPr/>
        </p:nvSpPr>
        <p:spPr>
          <a:xfrm>
            <a:off x="685576" y="306755"/>
            <a:ext cx="16467715" cy="1301015"/>
          </a:xfrm>
          <a:prstGeom prst="rect">
            <a:avLst/>
          </a:prstGeom>
        </p:spPr>
        <p:txBody>
          <a:bodyPr lIns="0" tIns="0" rIns="0" bIns="0" rtlCol="0" anchor="t">
            <a:spAutoFit/>
          </a:bodyPr>
          <a:lstStyle/>
          <a:p>
            <a:pPr algn="ctr">
              <a:lnSpc>
                <a:spcPts val="10711"/>
              </a:lnSpc>
            </a:pPr>
            <a:r>
              <a:rPr lang="en-US" sz="7650" spc="665">
                <a:solidFill>
                  <a:srgbClr val="FFFFFF"/>
                </a:solidFill>
                <a:latin typeface="Anton"/>
              </a:rPr>
              <a:t>Advantages</a:t>
            </a:r>
          </a:p>
        </p:txBody>
      </p:sp>
      <p:sp>
        <p:nvSpPr>
          <p:cNvPr id="3" name="TextBox 3"/>
          <p:cNvSpPr txBox="1"/>
          <p:nvPr/>
        </p:nvSpPr>
        <p:spPr>
          <a:xfrm>
            <a:off x="259599" y="1550620"/>
            <a:ext cx="16893692" cy="7557135"/>
          </a:xfrm>
          <a:prstGeom prst="rect">
            <a:avLst/>
          </a:prstGeom>
        </p:spPr>
        <p:txBody>
          <a:bodyPr lIns="0" tIns="0" rIns="0" bIns="0" rtlCol="0" anchor="t">
            <a:spAutoFit/>
          </a:bodyPr>
          <a:lstStyle/>
          <a:p>
            <a:pPr algn="just">
              <a:lnSpc>
                <a:spcPts val="3983"/>
              </a:lnSpc>
            </a:pPr>
            <a:endParaRPr/>
          </a:p>
          <a:p>
            <a:pPr marL="614235" lvl="1" indent="-307117" algn="just">
              <a:lnSpc>
                <a:spcPts val="3982"/>
              </a:lnSpc>
              <a:buFont typeface="Arial"/>
              <a:buChar char="•"/>
            </a:pPr>
            <a:r>
              <a:rPr lang="en-US" sz="2844" spc="59">
                <a:solidFill>
                  <a:srgbClr val="FEFEFE"/>
                </a:solidFill>
                <a:latin typeface="League Spartan Bold"/>
              </a:rPr>
              <a:t>Efficiency : </a:t>
            </a:r>
            <a:r>
              <a:rPr lang="en-US" sz="2844" spc="59">
                <a:solidFill>
                  <a:srgbClr val="FEFEFE"/>
                </a:solidFill>
                <a:latin typeface="League Spartan"/>
              </a:rPr>
              <a:t>Home Loan Prediction automates the loan approval process, reducing manual effort and streamlining the workflow for financial institutions</a:t>
            </a:r>
          </a:p>
          <a:p>
            <a:pPr algn="just">
              <a:lnSpc>
                <a:spcPts val="3982"/>
              </a:lnSpc>
            </a:pPr>
            <a:endParaRPr lang="en-US" sz="2844" spc="59">
              <a:solidFill>
                <a:srgbClr val="FEFEFE"/>
              </a:solidFill>
              <a:latin typeface="League Spartan"/>
            </a:endParaRPr>
          </a:p>
          <a:p>
            <a:pPr marL="614235" lvl="1" indent="-307117" algn="just">
              <a:lnSpc>
                <a:spcPts val="3982"/>
              </a:lnSpc>
              <a:buFont typeface="Arial"/>
              <a:buChar char="•"/>
            </a:pPr>
            <a:r>
              <a:rPr lang="en-US" sz="2844" spc="59">
                <a:solidFill>
                  <a:srgbClr val="FEFEFE"/>
                </a:solidFill>
                <a:latin typeface="League Spartan"/>
              </a:rPr>
              <a:t>Accuracy: Predictive models analyze historical loan data and applicant information to make accurate loan approval predictions, minimizing errors and improving decision-making.</a:t>
            </a:r>
          </a:p>
          <a:p>
            <a:pPr algn="just">
              <a:lnSpc>
                <a:spcPts val="3982"/>
              </a:lnSpc>
            </a:pPr>
            <a:endParaRPr lang="en-US" sz="2844" spc="59">
              <a:solidFill>
                <a:srgbClr val="FEFEFE"/>
              </a:solidFill>
              <a:latin typeface="League Spartan"/>
            </a:endParaRPr>
          </a:p>
          <a:p>
            <a:pPr marL="614235" lvl="1" indent="-307117" algn="just">
              <a:lnSpc>
                <a:spcPts val="3982"/>
              </a:lnSpc>
              <a:buFont typeface="Arial"/>
              <a:buChar char="•"/>
            </a:pPr>
            <a:r>
              <a:rPr lang="en-US" sz="2844" spc="59">
                <a:solidFill>
                  <a:srgbClr val="FEFEFE"/>
                </a:solidFill>
                <a:latin typeface="League Spartan Bold"/>
              </a:rPr>
              <a:t>Long-Term Planning : </a:t>
            </a:r>
            <a:r>
              <a:rPr lang="en-US" sz="2844" spc="59">
                <a:solidFill>
                  <a:srgbClr val="FEFEFE"/>
                </a:solidFill>
                <a:latin typeface="League Spartan"/>
              </a:rPr>
              <a:t>Historical loan data and predictive models allow lenders to plan for future loan demand, optimize marketing efforts, and anticipate market trends.</a:t>
            </a:r>
          </a:p>
          <a:p>
            <a:pPr algn="just">
              <a:lnSpc>
                <a:spcPts val="3982"/>
              </a:lnSpc>
            </a:pPr>
            <a:endParaRPr lang="en-US" sz="2844" spc="59">
              <a:solidFill>
                <a:srgbClr val="FEFEFE"/>
              </a:solidFill>
              <a:latin typeface="League Spartan"/>
            </a:endParaRPr>
          </a:p>
          <a:p>
            <a:pPr marL="614235" lvl="1" indent="-307117" algn="just">
              <a:lnSpc>
                <a:spcPts val="3983"/>
              </a:lnSpc>
              <a:buFont typeface="Arial"/>
              <a:buChar char="•"/>
            </a:pPr>
            <a:r>
              <a:rPr lang="en-US" sz="2844" spc="61">
                <a:solidFill>
                  <a:srgbClr val="FEFEFE"/>
                </a:solidFill>
                <a:latin typeface="League Spartan"/>
              </a:rPr>
              <a:t>Risk Management : Home Loan Prediction helps lenders assess the risk associated with loan applicants more accurately, leading to better risk management and reduced loan defaults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E161F"/>
        </a:solidFill>
        <a:effectLst/>
      </p:bgPr>
    </p:bg>
    <p:spTree>
      <p:nvGrpSpPr>
        <p:cNvPr id="1" name=""/>
        <p:cNvGrpSpPr/>
        <p:nvPr/>
      </p:nvGrpSpPr>
      <p:grpSpPr>
        <a:xfrm>
          <a:off x="0" y="0"/>
          <a:ext cx="0" cy="0"/>
          <a:chOff x="0" y="0"/>
          <a:chExt cx="0" cy="0"/>
        </a:xfrm>
      </p:grpSpPr>
      <p:sp>
        <p:nvSpPr>
          <p:cNvPr id="2" name="TextBox 2"/>
          <p:cNvSpPr txBox="1"/>
          <p:nvPr/>
        </p:nvSpPr>
        <p:spPr>
          <a:xfrm>
            <a:off x="685576" y="306755"/>
            <a:ext cx="16467715" cy="1301015"/>
          </a:xfrm>
          <a:prstGeom prst="rect">
            <a:avLst/>
          </a:prstGeom>
        </p:spPr>
        <p:txBody>
          <a:bodyPr lIns="0" tIns="0" rIns="0" bIns="0" rtlCol="0" anchor="t">
            <a:spAutoFit/>
          </a:bodyPr>
          <a:lstStyle/>
          <a:p>
            <a:pPr algn="ctr">
              <a:lnSpc>
                <a:spcPts val="10711"/>
              </a:lnSpc>
            </a:pPr>
            <a:r>
              <a:rPr lang="en-US" sz="7650" spc="665">
                <a:solidFill>
                  <a:srgbClr val="FFFFFF"/>
                </a:solidFill>
                <a:latin typeface="Anton"/>
              </a:rPr>
              <a:t>Functionalites </a:t>
            </a:r>
          </a:p>
        </p:txBody>
      </p:sp>
      <p:sp>
        <p:nvSpPr>
          <p:cNvPr id="3" name="TextBox 3"/>
          <p:cNvSpPr txBox="1"/>
          <p:nvPr/>
        </p:nvSpPr>
        <p:spPr>
          <a:xfrm>
            <a:off x="250074" y="1550620"/>
            <a:ext cx="16893692" cy="8061960"/>
          </a:xfrm>
          <a:prstGeom prst="rect">
            <a:avLst/>
          </a:prstGeom>
        </p:spPr>
        <p:txBody>
          <a:bodyPr lIns="0" tIns="0" rIns="0" bIns="0" rtlCol="0" anchor="t">
            <a:spAutoFit/>
          </a:bodyPr>
          <a:lstStyle/>
          <a:p>
            <a:pPr algn="just">
              <a:lnSpc>
                <a:spcPts val="3983"/>
              </a:lnSpc>
            </a:pPr>
            <a:endParaRPr/>
          </a:p>
          <a:p>
            <a:pPr marL="614235" lvl="1" indent="-307117" algn="just">
              <a:lnSpc>
                <a:spcPts val="3982"/>
              </a:lnSpc>
              <a:buFont typeface="Arial"/>
              <a:buChar char="•"/>
            </a:pPr>
            <a:r>
              <a:rPr lang="en-US" sz="2844" spc="59">
                <a:solidFill>
                  <a:srgbClr val="FEFEFE"/>
                </a:solidFill>
                <a:latin typeface="League Spartan Bold"/>
              </a:rPr>
              <a:t>Data Collection and Preprocessing: </a:t>
            </a:r>
            <a:r>
              <a:rPr lang="en-US" sz="2844" spc="59">
                <a:solidFill>
                  <a:srgbClr val="FEFEFE"/>
                </a:solidFill>
                <a:latin typeface="League Spartan"/>
              </a:rPr>
              <a:t>Collect relevant information from the customer, such as their income, credit score, employment status, loan amount, loan term, existing debts, and any other necessary financial details.</a:t>
            </a:r>
          </a:p>
          <a:p>
            <a:pPr algn="just">
              <a:lnSpc>
                <a:spcPts val="3982"/>
              </a:lnSpc>
            </a:pPr>
            <a:endParaRPr lang="en-US" sz="2844" spc="59">
              <a:solidFill>
                <a:srgbClr val="FEFEFE"/>
              </a:solidFill>
              <a:latin typeface="League Spartan"/>
            </a:endParaRPr>
          </a:p>
          <a:p>
            <a:pPr marL="614235" lvl="1" indent="-307117" algn="just">
              <a:lnSpc>
                <a:spcPts val="3982"/>
              </a:lnSpc>
              <a:buFont typeface="Arial"/>
              <a:buChar char="•"/>
            </a:pPr>
            <a:r>
              <a:rPr lang="en-US" sz="2844" spc="59">
                <a:solidFill>
                  <a:srgbClr val="FEFEFE"/>
                </a:solidFill>
                <a:latin typeface="League Spartan"/>
              </a:rPr>
              <a:t>Machine Learning Models: Utilize various machine learning algorithms to build the loan prediction model, such as logistic regression, decision trees, random forests, gradient boosting, or neural networks.</a:t>
            </a:r>
          </a:p>
          <a:p>
            <a:pPr algn="just">
              <a:lnSpc>
                <a:spcPts val="3982"/>
              </a:lnSpc>
            </a:pPr>
            <a:endParaRPr lang="en-US" sz="2844" spc="59">
              <a:solidFill>
                <a:srgbClr val="FEFEFE"/>
              </a:solidFill>
              <a:latin typeface="League Spartan"/>
            </a:endParaRPr>
          </a:p>
          <a:p>
            <a:pPr marL="614235" lvl="1" indent="-307117" algn="just">
              <a:lnSpc>
                <a:spcPts val="3982"/>
              </a:lnSpc>
              <a:buFont typeface="Arial"/>
              <a:buChar char="•"/>
            </a:pPr>
            <a:r>
              <a:rPr lang="en-US" sz="2844" spc="59">
                <a:solidFill>
                  <a:srgbClr val="FEFEFE"/>
                </a:solidFill>
                <a:latin typeface="League Spartan"/>
              </a:rPr>
              <a:t>Real-time Prediction: Enable the system to make loan approval predictions in real-time based on new applicant data, ensuring quick responses to loan applicants.</a:t>
            </a:r>
          </a:p>
          <a:p>
            <a:pPr algn="just">
              <a:lnSpc>
                <a:spcPts val="3982"/>
              </a:lnSpc>
            </a:pPr>
            <a:endParaRPr lang="en-US" sz="2844" spc="59">
              <a:solidFill>
                <a:srgbClr val="FEFEFE"/>
              </a:solidFill>
              <a:latin typeface="League Spartan"/>
            </a:endParaRPr>
          </a:p>
          <a:p>
            <a:pPr marL="614235" lvl="1" indent="-307117" algn="just">
              <a:lnSpc>
                <a:spcPts val="3982"/>
              </a:lnSpc>
              <a:buFont typeface="Arial"/>
              <a:buChar char="•"/>
            </a:pPr>
            <a:r>
              <a:rPr lang="en-US" sz="2844" spc="59">
                <a:solidFill>
                  <a:srgbClr val="FEFEFE"/>
                </a:solidFill>
                <a:latin typeface="League Spartan"/>
              </a:rPr>
              <a:t>Performance Monitoring and Feedback: Continuously monitor the model's performance and allow users to provide feedback to improve its accuracy and effectiveness over time.</a:t>
            </a:r>
          </a:p>
          <a:p>
            <a:pPr algn="just">
              <a:lnSpc>
                <a:spcPts val="3983"/>
              </a:lnSpc>
            </a:pPr>
            <a:endParaRPr lang="en-US" sz="2844" spc="59">
              <a:solidFill>
                <a:srgbClr val="FEFEFE"/>
              </a:solidFill>
              <a:latin typeface="League Spart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E161F"/>
        </a:solidFill>
        <a:effectLst/>
      </p:bgPr>
    </p:bg>
    <p:spTree>
      <p:nvGrpSpPr>
        <p:cNvPr id="1" name=""/>
        <p:cNvGrpSpPr/>
        <p:nvPr/>
      </p:nvGrpSpPr>
      <p:grpSpPr>
        <a:xfrm>
          <a:off x="0" y="0"/>
          <a:ext cx="0" cy="0"/>
          <a:chOff x="0" y="0"/>
          <a:chExt cx="0" cy="0"/>
        </a:xfrm>
      </p:grpSpPr>
      <p:sp>
        <p:nvSpPr>
          <p:cNvPr id="2" name="TextBox 2"/>
          <p:cNvSpPr txBox="1"/>
          <p:nvPr/>
        </p:nvSpPr>
        <p:spPr>
          <a:xfrm>
            <a:off x="685576" y="2849060"/>
            <a:ext cx="17215632" cy="3453003"/>
          </a:xfrm>
          <a:prstGeom prst="rect">
            <a:avLst/>
          </a:prstGeom>
        </p:spPr>
        <p:txBody>
          <a:bodyPr lIns="0" tIns="0" rIns="0" bIns="0" rtlCol="0" anchor="t">
            <a:spAutoFit/>
          </a:bodyPr>
          <a:lstStyle/>
          <a:p>
            <a:pPr algn="just">
              <a:lnSpc>
                <a:spcPts val="3924"/>
              </a:lnSpc>
            </a:pPr>
            <a:endParaRPr/>
          </a:p>
          <a:p>
            <a:pPr algn="just">
              <a:lnSpc>
                <a:spcPts val="3924"/>
              </a:lnSpc>
            </a:pPr>
            <a:endParaRPr/>
          </a:p>
          <a:p>
            <a:pPr algn="just">
              <a:lnSpc>
                <a:spcPts val="3925"/>
              </a:lnSpc>
            </a:pPr>
            <a:r>
              <a:rPr lang="en-US" sz="2803" spc="61">
                <a:solidFill>
                  <a:srgbClr val="FEFEFE"/>
                </a:solidFill>
                <a:latin typeface="League Spartan Bold"/>
              </a:rPr>
              <a:t>In conclusion, the Home Loan Prediction project has been a significant endeavor in harnessing the power of data-driven insights to improve the home loan approval process. Throughout this project, we have successfully developed and evaluated a predictive model that can accurately forecast the likelihood of loan approvals or denials for prospective borrowers.</a:t>
            </a:r>
          </a:p>
        </p:txBody>
      </p:sp>
      <p:sp>
        <p:nvSpPr>
          <p:cNvPr id="3" name="TextBox 3"/>
          <p:cNvSpPr txBox="1"/>
          <p:nvPr/>
        </p:nvSpPr>
        <p:spPr>
          <a:xfrm>
            <a:off x="685576" y="742950"/>
            <a:ext cx="16467715" cy="1317523"/>
          </a:xfrm>
          <a:prstGeom prst="rect">
            <a:avLst/>
          </a:prstGeom>
        </p:spPr>
        <p:txBody>
          <a:bodyPr lIns="0" tIns="0" rIns="0" bIns="0" rtlCol="0" anchor="t">
            <a:spAutoFit/>
          </a:bodyPr>
          <a:lstStyle/>
          <a:p>
            <a:pPr algn="ctr">
              <a:lnSpc>
                <a:spcPts val="10851"/>
              </a:lnSpc>
            </a:pPr>
            <a:r>
              <a:rPr lang="en-US" sz="7750" spc="673">
                <a:solidFill>
                  <a:srgbClr val="FFFFFF"/>
                </a:solidFill>
                <a:latin typeface="Anton"/>
              </a:rPr>
              <a:t>Conclusion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E161F"/>
        </a:solidFill>
        <a:effectLst/>
      </p:bgPr>
    </p:bg>
    <p:spTree>
      <p:nvGrpSpPr>
        <p:cNvPr id="1" name=""/>
        <p:cNvGrpSpPr/>
        <p:nvPr/>
      </p:nvGrpSpPr>
      <p:grpSpPr>
        <a:xfrm>
          <a:off x="0" y="0"/>
          <a:ext cx="0" cy="0"/>
          <a:chOff x="0" y="0"/>
          <a:chExt cx="0" cy="0"/>
        </a:xfrm>
      </p:grpSpPr>
      <p:sp>
        <p:nvSpPr>
          <p:cNvPr id="2" name="TextBox 2"/>
          <p:cNvSpPr txBox="1"/>
          <p:nvPr/>
        </p:nvSpPr>
        <p:spPr>
          <a:xfrm>
            <a:off x="5223057" y="4332891"/>
            <a:ext cx="7237467" cy="1449767"/>
          </a:xfrm>
          <a:prstGeom prst="rect">
            <a:avLst/>
          </a:prstGeom>
        </p:spPr>
        <p:txBody>
          <a:bodyPr lIns="0" tIns="0" rIns="0" bIns="0" rtlCol="0" anchor="t">
            <a:spAutoFit/>
          </a:bodyPr>
          <a:lstStyle/>
          <a:p>
            <a:pPr algn="ctr">
              <a:lnSpc>
                <a:spcPts val="11809"/>
              </a:lnSpc>
              <a:spcBef>
                <a:spcPct val="0"/>
              </a:spcBef>
            </a:pPr>
            <a:r>
              <a:rPr lang="en-US" sz="8435" spc="733">
                <a:solidFill>
                  <a:srgbClr val="FFFFFF"/>
                </a:solidFill>
                <a:latin typeface="Anton"/>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E161F"/>
        </a:solidFill>
        <a:effectLst/>
      </p:bgPr>
    </p:bg>
    <p:spTree>
      <p:nvGrpSpPr>
        <p:cNvPr id="1" name=""/>
        <p:cNvGrpSpPr/>
        <p:nvPr/>
      </p:nvGrpSpPr>
      <p:grpSpPr>
        <a:xfrm>
          <a:off x="0" y="0"/>
          <a:ext cx="0" cy="0"/>
          <a:chOff x="0" y="0"/>
          <a:chExt cx="0" cy="0"/>
        </a:xfrm>
      </p:grpSpPr>
      <p:grpSp>
        <p:nvGrpSpPr>
          <p:cNvPr id="2" name="Group 2"/>
          <p:cNvGrpSpPr/>
          <p:nvPr/>
        </p:nvGrpSpPr>
        <p:grpSpPr>
          <a:xfrm>
            <a:off x="7041476" y="1893774"/>
            <a:ext cx="4205048" cy="1390464"/>
            <a:chOff x="0" y="0"/>
            <a:chExt cx="5606731" cy="1853952"/>
          </a:xfrm>
        </p:grpSpPr>
        <p:sp>
          <p:nvSpPr>
            <p:cNvPr id="3" name="Freeform 3"/>
            <p:cNvSpPr/>
            <p:nvPr/>
          </p:nvSpPr>
          <p:spPr>
            <a:xfrm>
              <a:off x="0" y="0"/>
              <a:ext cx="5606669" cy="1853946"/>
            </a:xfrm>
            <a:custGeom>
              <a:avLst/>
              <a:gdLst/>
              <a:ahLst/>
              <a:cxnLst/>
              <a:rect l="l" t="t" r="r" b="b"/>
              <a:pathLst>
                <a:path w="5606669" h="1853946">
                  <a:moveTo>
                    <a:pt x="0" y="0"/>
                  </a:moveTo>
                  <a:lnTo>
                    <a:pt x="5606669" y="0"/>
                  </a:lnTo>
                  <a:lnTo>
                    <a:pt x="5606669" y="1853946"/>
                  </a:lnTo>
                  <a:lnTo>
                    <a:pt x="0" y="1853946"/>
                  </a:lnTo>
                  <a:lnTo>
                    <a:pt x="0" y="0"/>
                  </a:lnTo>
                  <a:close/>
                </a:path>
              </a:pathLst>
            </a:custGeom>
            <a:blipFill>
              <a:blip r:embed="rId2"/>
              <a:stretch>
                <a:fillRect t="-88" r="-1" b="-88"/>
              </a:stretch>
            </a:blipFill>
          </p:spPr>
        </p:sp>
      </p:grpSp>
      <p:sp>
        <p:nvSpPr>
          <p:cNvPr id="4" name="TextBox 4"/>
          <p:cNvSpPr txBox="1"/>
          <p:nvPr/>
        </p:nvSpPr>
        <p:spPr>
          <a:xfrm>
            <a:off x="2074381" y="5142745"/>
            <a:ext cx="14139238" cy="1563609"/>
          </a:xfrm>
          <a:prstGeom prst="rect">
            <a:avLst/>
          </a:prstGeom>
        </p:spPr>
        <p:txBody>
          <a:bodyPr lIns="0" tIns="0" rIns="0" bIns="0" rtlCol="0" anchor="t">
            <a:spAutoFit/>
          </a:bodyPr>
          <a:lstStyle/>
          <a:p>
            <a:pPr algn="just">
              <a:lnSpc>
                <a:spcPts val="3065"/>
              </a:lnSpc>
            </a:pPr>
            <a:r>
              <a:rPr lang="en-US" sz="2190" spc="48">
                <a:solidFill>
                  <a:srgbClr val="FFFFFF"/>
                </a:solidFill>
                <a:latin typeface="League Spartan"/>
              </a:rPr>
              <a:t>IT SHALL BE THE CONSTANT ENDEAVOUR OF GANPAT UNIVERSITY TO MEET THE EDUCATIONAL NEEDS OF THE YOUTH IN THE AREAS OF PROFESSIONAL STUDIES AND PROVIDE STATE-OF THE ART LEARNING OPPORTUNITIES ALONG WITH INCULCATION OF VALUES OF COMMITMENT AND UPRIGHTNESS.</a:t>
            </a:r>
          </a:p>
        </p:txBody>
      </p:sp>
      <p:sp>
        <p:nvSpPr>
          <p:cNvPr id="5" name="TextBox 5"/>
          <p:cNvSpPr txBox="1"/>
          <p:nvPr/>
        </p:nvSpPr>
        <p:spPr>
          <a:xfrm>
            <a:off x="8116646" y="4201022"/>
            <a:ext cx="2054708" cy="696341"/>
          </a:xfrm>
          <a:prstGeom prst="rect">
            <a:avLst/>
          </a:prstGeom>
        </p:spPr>
        <p:txBody>
          <a:bodyPr lIns="0" tIns="0" rIns="0" bIns="0" rtlCol="0" anchor="t">
            <a:spAutoFit/>
          </a:bodyPr>
          <a:lstStyle/>
          <a:p>
            <a:pPr algn="ctr">
              <a:lnSpc>
                <a:spcPts val="5193"/>
              </a:lnSpc>
            </a:pPr>
            <a:r>
              <a:rPr lang="en-US" sz="3710" spc="126">
                <a:solidFill>
                  <a:srgbClr val="FFFFFF"/>
                </a:solidFill>
                <a:latin typeface="League Spartan"/>
              </a:rPr>
              <a:t>VISION</a:t>
            </a:r>
          </a:p>
        </p:txBody>
      </p:sp>
      <p:sp>
        <p:nvSpPr>
          <p:cNvPr id="6" name="TextBox 6"/>
          <p:cNvSpPr txBox="1"/>
          <p:nvPr/>
        </p:nvSpPr>
        <p:spPr>
          <a:xfrm>
            <a:off x="7874378" y="7058780"/>
            <a:ext cx="2539244" cy="684886"/>
          </a:xfrm>
          <a:prstGeom prst="rect">
            <a:avLst/>
          </a:prstGeom>
        </p:spPr>
        <p:txBody>
          <a:bodyPr lIns="0" tIns="0" rIns="0" bIns="0" rtlCol="0" anchor="t">
            <a:spAutoFit/>
          </a:bodyPr>
          <a:lstStyle/>
          <a:p>
            <a:pPr algn="ctr">
              <a:lnSpc>
                <a:spcPts val="5198"/>
              </a:lnSpc>
            </a:pPr>
            <a:r>
              <a:rPr lang="en-US" sz="3713" spc="126">
                <a:solidFill>
                  <a:srgbClr val="FFFFFF"/>
                </a:solidFill>
                <a:latin typeface="League Spartan"/>
              </a:rPr>
              <a:t>MISSION</a:t>
            </a:r>
          </a:p>
        </p:txBody>
      </p:sp>
      <p:sp>
        <p:nvSpPr>
          <p:cNvPr id="7" name="TextBox 7"/>
          <p:cNvSpPr txBox="1"/>
          <p:nvPr/>
        </p:nvSpPr>
        <p:spPr>
          <a:xfrm>
            <a:off x="2074381" y="7991315"/>
            <a:ext cx="14139238" cy="801609"/>
          </a:xfrm>
          <a:prstGeom prst="rect">
            <a:avLst/>
          </a:prstGeom>
        </p:spPr>
        <p:txBody>
          <a:bodyPr lIns="0" tIns="0" rIns="0" bIns="0" rtlCol="0" anchor="t">
            <a:spAutoFit/>
          </a:bodyPr>
          <a:lstStyle/>
          <a:p>
            <a:pPr algn="just">
              <a:lnSpc>
                <a:spcPts val="3065"/>
              </a:lnSpc>
            </a:pPr>
            <a:r>
              <a:rPr lang="en-US" sz="2190" spc="74">
                <a:solidFill>
                  <a:srgbClr val="FFFFFF"/>
                </a:solidFill>
                <a:latin typeface="League Spartan"/>
              </a:rPr>
              <a:t>SEEK, SEARCH AND OFFER PROGRAMS THAT LEAD TO SYMBIOTIC EMERGENCE OF 'ACADEMIC EXCELLENCE' AND 'INDUSTRIAL RELEVANCE' IN EDUCATION AND RESEARCH.</a:t>
            </a:r>
          </a:p>
        </p:txBody>
      </p:sp>
      <p:sp>
        <p:nvSpPr>
          <p:cNvPr id="8" name="TextBox 8"/>
          <p:cNvSpPr txBox="1"/>
          <p:nvPr/>
        </p:nvSpPr>
        <p:spPr>
          <a:xfrm>
            <a:off x="4334284" y="654396"/>
            <a:ext cx="9619433" cy="1023328"/>
          </a:xfrm>
          <a:prstGeom prst="rect">
            <a:avLst/>
          </a:prstGeom>
        </p:spPr>
        <p:txBody>
          <a:bodyPr lIns="0" tIns="0" rIns="0" bIns="0" rtlCol="0" anchor="t">
            <a:spAutoFit/>
          </a:bodyPr>
          <a:lstStyle/>
          <a:p>
            <a:pPr algn="ctr">
              <a:lnSpc>
                <a:spcPts val="7516"/>
              </a:lnSpc>
            </a:pPr>
            <a:r>
              <a:rPr lang="en-US" sz="5367" spc="181">
                <a:solidFill>
                  <a:srgbClr val="FEFEFE"/>
                </a:solidFill>
                <a:latin typeface="League Spartan"/>
              </a:rPr>
              <a:t>VISION AND MISSION OF</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E161F"/>
        </a:solidFill>
        <a:effectLst/>
      </p:bgPr>
    </p:bg>
    <p:spTree>
      <p:nvGrpSpPr>
        <p:cNvPr id="1" name=""/>
        <p:cNvGrpSpPr/>
        <p:nvPr/>
      </p:nvGrpSpPr>
      <p:grpSpPr>
        <a:xfrm>
          <a:off x="0" y="0"/>
          <a:ext cx="0" cy="0"/>
          <a:chOff x="0" y="0"/>
          <a:chExt cx="0" cy="0"/>
        </a:xfrm>
      </p:grpSpPr>
      <p:sp>
        <p:nvSpPr>
          <p:cNvPr id="2" name="TextBox 2"/>
          <p:cNvSpPr txBox="1"/>
          <p:nvPr/>
        </p:nvSpPr>
        <p:spPr>
          <a:xfrm>
            <a:off x="2074381" y="3396746"/>
            <a:ext cx="14686773" cy="1563609"/>
          </a:xfrm>
          <a:prstGeom prst="rect">
            <a:avLst/>
          </a:prstGeom>
        </p:spPr>
        <p:txBody>
          <a:bodyPr lIns="0" tIns="0" rIns="0" bIns="0" rtlCol="0" anchor="t">
            <a:spAutoFit/>
          </a:bodyPr>
          <a:lstStyle/>
          <a:p>
            <a:pPr algn="just">
              <a:lnSpc>
                <a:spcPts val="3065"/>
              </a:lnSpc>
            </a:pPr>
            <a:r>
              <a:rPr lang="en-US" sz="2190" spc="48">
                <a:solidFill>
                  <a:srgbClr val="FFFFFF"/>
                </a:solidFill>
                <a:latin typeface="League Spartan"/>
              </a:rPr>
              <a:t>DEPARTMENT AIMS TO ACHIEVE ITS RECOGNITION AS A LEADING CONTRIBUTOR IN THE AREA OF TECHNICAL EDUCATION OF COMPUTER ENGINEERING BY PRACTICING LATEST PRINCIPLES, TOOLS AND TECHNOLOGIES TO COPE WITH CURRENT AND FUTURE CHALLENGES AND HENCE CONTRIBUTING TO GLOBAL WELFARE.</a:t>
            </a:r>
          </a:p>
        </p:txBody>
      </p:sp>
      <p:sp>
        <p:nvSpPr>
          <p:cNvPr id="3" name="TextBox 3"/>
          <p:cNvSpPr txBox="1"/>
          <p:nvPr/>
        </p:nvSpPr>
        <p:spPr>
          <a:xfrm>
            <a:off x="2074381" y="2614680"/>
            <a:ext cx="2054708" cy="696341"/>
          </a:xfrm>
          <a:prstGeom prst="rect">
            <a:avLst/>
          </a:prstGeom>
        </p:spPr>
        <p:txBody>
          <a:bodyPr lIns="0" tIns="0" rIns="0" bIns="0" rtlCol="0" anchor="t">
            <a:spAutoFit/>
          </a:bodyPr>
          <a:lstStyle/>
          <a:p>
            <a:pPr algn="ctr">
              <a:lnSpc>
                <a:spcPts val="5193"/>
              </a:lnSpc>
            </a:pPr>
            <a:r>
              <a:rPr lang="en-US" sz="3710" spc="126">
                <a:solidFill>
                  <a:srgbClr val="FFFFFF"/>
                </a:solidFill>
                <a:latin typeface="League Spartan"/>
              </a:rPr>
              <a:t>VISION</a:t>
            </a:r>
          </a:p>
        </p:txBody>
      </p:sp>
      <p:sp>
        <p:nvSpPr>
          <p:cNvPr id="4" name="TextBox 4"/>
          <p:cNvSpPr txBox="1"/>
          <p:nvPr/>
        </p:nvSpPr>
        <p:spPr>
          <a:xfrm>
            <a:off x="2074381" y="5560430"/>
            <a:ext cx="2539244" cy="684886"/>
          </a:xfrm>
          <a:prstGeom prst="rect">
            <a:avLst/>
          </a:prstGeom>
        </p:spPr>
        <p:txBody>
          <a:bodyPr lIns="0" tIns="0" rIns="0" bIns="0" rtlCol="0" anchor="t">
            <a:spAutoFit/>
          </a:bodyPr>
          <a:lstStyle/>
          <a:p>
            <a:pPr algn="ctr">
              <a:lnSpc>
                <a:spcPts val="5198"/>
              </a:lnSpc>
            </a:pPr>
            <a:r>
              <a:rPr lang="en-US" sz="3713" spc="126">
                <a:solidFill>
                  <a:srgbClr val="FFFFFF"/>
                </a:solidFill>
                <a:latin typeface="League Spartan"/>
              </a:rPr>
              <a:t>MISSION</a:t>
            </a:r>
          </a:p>
        </p:txBody>
      </p:sp>
      <p:sp>
        <p:nvSpPr>
          <p:cNvPr id="5" name="TextBox 5"/>
          <p:cNvSpPr txBox="1"/>
          <p:nvPr/>
        </p:nvSpPr>
        <p:spPr>
          <a:xfrm>
            <a:off x="2074381" y="6331041"/>
            <a:ext cx="14686773" cy="3468609"/>
          </a:xfrm>
          <a:prstGeom prst="rect">
            <a:avLst/>
          </a:prstGeom>
        </p:spPr>
        <p:txBody>
          <a:bodyPr lIns="0" tIns="0" rIns="0" bIns="0" rtlCol="0" anchor="t">
            <a:spAutoFit/>
          </a:bodyPr>
          <a:lstStyle/>
          <a:p>
            <a:pPr marL="500696" lvl="2" indent="-166899" algn="just">
              <a:lnSpc>
                <a:spcPts val="3065"/>
              </a:lnSpc>
              <a:buFont typeface="Arial"/>
              <a:buChar char="⚬"/>
            </a:pPr>
            <a:r>
              <a:rPr lang="en-US" sz="2190" spc="74">
                <a:solidFill>
                  <a:srgbClr val="FFFFFF"/>
                </a:solidFill>
                <a:latin typeface="League Spartan"/>
              </a:rPr>
              <a:t>TO EDUCATE AND INCULCATE STRONG FUNDAMENTALS OF SCIENCE AND COMPUTER ENGINEERING THROUGH BEST TEACHING LEARNING PRACTICES.</a:t>
            </a:r>
          </a:p>
          <a:p>
            <a:pPr marL="500696" lvl="2" indent="-166899" algn="just">
              <a:lnSpc>
                <a:spcPts val="3065"/>
              </a:lnSpc>
              <a:buFont typeface="Arial"/>
              <a:buChar char="⚬"/>
            </a:pPr>
            <a:r>
              <a:rPr lang="en-US" sz="2190" spc="74">
                <a:solidFill>
                  <a:srgbClr val="FFFFFF"/>
                </a:solidFill>
                <a:latin typeface="League Spartan"/>
              </a:rPr>
              <a:t>TO IMPART HIGH QUALITY EDUCATION TO ACQUIRE SKILLS TO CONDUCT RESEARCH AND SOLVE COMPLEX PROBLEMS THROUGH MODERN TOOLS, TECHNOLOGIES AND INNOVATIVE PRACTICES.</a:t>
            </a:r>
          </a:p>
          <a:p>
            <a:pPr marL="500696" lvl="2" indent="-166899" algn="just">
              <a:lnSpc>
                <a:spcPts val="3065"/>
              </a:lnSpc>
              <a:buFont typeface="Arial"/>
              <a:buChar char="⚬"/>
            </a:pPr>
            <a:r>
              <a:rPr lang="en-US" sz="2190" spc="74">
                <a:solidFill>
                  <a:srgbClr val="FFFFFF"/>
                </a:solidFill>
                <a:latin typeface="League Spartan"/>
              </a:rPr>
              <a:t>ENABLING YOUTH FOR EMPLOYABILITY, SOCIAL UPLIFTMENT, FOLLOWING GOOD MORAL PRACTICES AND PROFESSIONAL ETHICS.</a:t>
            </a:r>
          </a:p>
          <a:p>
            <a:pPr marL="500696" lvl="2" indent="-166899" algn="just">
              <a:lnSpc>
                <a:spcPts val="3065"/>
              </a:lnSpc>
              <a:buFont typeface="Arial"/>
              <a:buChar char="⚬"/>
            </a:pPr>
            <a:r>
              <a:rPr lang="en-US" sz="2190" spc="74">
                <a:solidFill>
                  <a:srgbClr val="FFFFFF"/>
                </a:solidFill>
                <a:latin typeface="League Spartan"/>
              </a:rPr>
              <a:t>PREPARING YOUTH FOR CONTRIBUTING IN ADVANCEMENTS OF TECHNOLOGY AND SOCIETY.</a:t>
            </a:r>
          </a:p>
          <a:p>
            <a:pPr marL="500696" lvl="2" indent="-166899" algn="just">
              <a:lnSpc>
                <a:spcPts val="3065"/>
              </a:lnSpc>
              <a:buFont typeface="Arial"/>
              <a:buChar char="⚬"/>
            </a:pPr>
            <a:r>
              <a:rPr lang="en-US" sz="2190" spc="74">
                <a:solidFill>
                  <a:srgbClr val="FFFFFF"/>
                </a:solidFill>
                <a:latin typeface="League Spartan"/>
              </a:rPr>
              <a:t>ENCOURAGING STUDENTS TO BE ADAPTIVE, COURAGEOUS AND LIFE-LONG LEARNERS.</a:t>
            </a:r>
          </a:p>
        </p:txBody>
      </p:sp>
      <p:sp>
        <p:nvSpPr>
          <p:cNvPr id="6" name="TextBox 6"/>
          <p:cNvSpPr txBox="1"/>
          <p:nvPr/>
        </p:nvSpPr>
        <p:spPr>
          <a:xfrm>
            <a:off x="1526846" y="494393"/>
            <a:ext cx="15234307" cy="1516776"/>
          </a:xfrm>
          <a:prstGeom prst="rect">
            <a:avLst/>
          </a:prstGeom>
        </p:spPr>
        <p:txBody>
          <a:bodyPr lIns="0" tIns="0" rIns="0" bIns="0" rtlCol="0" anchor="t">
            <a:spAutoFit/>
          </a:bodyPr>
          <a:lstStyle/>
          <a:p>
            <a:pPr algn="ctr">
              <a:lnSpc>
                <a:spcPts val="5731"/>
              </a:lnSpc>
            </a:pPr>
            <a:r>
              <a:rPr lang="en-US" sz="4094" spc="139">
                <a:solidFill>
                  <a:srgbClr val="FEFEFE"/>
                </a:solidFill>
                <a:latin typeface="League Spartan"/>
              </a:rPr>
              <a:t>VISION AND MISSION OF COMPUTER ENGINEERING / INFORMATION TECHNOLOGY DEPARTMENT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E161F"/>
        </a:solidFill>
        <a:effectLst/>
      </p:bgPr>
    </p:bg>
    <p:spTree>
      <p:nvGrpSpPr>
        <p:cNvPr id="1" name=""/>
        <p:cNvGrpSpPr/>
        <p:nvPr/>
      </p:nvGrpSpPr>
      <p:grpSpPr>
        <a:xfrm>
          <a:off x="0" y="0"/>
          <a:ext cx="0" cy="0"/>
          <a:chOff x="0" y="0"/>
          <a:chExt cx="0" cy="0"/>
        </a:xfrm>
      </p:grpSpPr>
      <p:sp>
        <p:nvSpPr>
          <p:cNvPr id="2" name="TextBox 2"/>
          <p:cNvSpPr txBox="1"/>
          <p:nvPr/>
        </p:nvSpPr>
        <p:spPr>
          <a:xfrm>
            <a:off x="1028700" y="2477508"/>
            <a:ext cx="16230600" cy="6095688"/>
          </a:xfrm>
          <a:prstGeom prst="rect">
            <a:avLst/>
          </a:prstGeom>
        </p:spPr>
        <p:txBody>
          <a:bodyPr lIns="0" tIns="0" rIns="0" bIns="0" rtlCol="0" anchor="t">
            <a:spAutoFit/>
          </a:bodyPr>
          <a:lstStyle/>
          <a:p>
            <a:pPr algn="just">
              <a:lnSpc>
                <a:spcPts val="3691"/>
              </a:lnSpc>
            </a:pPr>
            <a:r>
              <a:rPr lang="en-US" sz="2636" spc="57">
                <a:solidFill>
                  <a:srgbClr val="FFFFFF"/>
                </a:solidFill>
                <a:latin typeface="League Spartan"/>
              </a:rPr>
              <a:t>AFTER SUCCESSFUL COMPLETION OF THIS COURSE, STUDENT WILL BE ABLE TO:</a:t>
            </a:r>
          </a:p>
          <a:p>
            <a:pPr algn="just">
              <a:lnSpc>
                <a:spcPts val="3691"/>
              </a:lnSpc>
            </a:pPr>
            <a:endParaRPr lang="en-US" sz="2636" spc="57">
              <a:solidFill>
                <a:srgbClr val="FFFFFF"/>
              </a:solidFill>
              <a:latin typeface="League Spartan"/>
            </a:endParaRPr>
          </a:p>
          <a:p>
            <a:pPr marL="602848" lvl="2" indent="-200949" algn="just">
              <a:lnSpc>
                <a:spcPts val="3691"/>
              </a:lnSpc>
              <a:buFont typeface="Arial"/>
              <a:buChar char="⚬"/>
            </a:pPr>
            <a:r>
              <a:rPr lang="en-US" sz="2636" spc="57">
                <a:solidFill>
                  <a:srgbClr val="FFFFFF"/>
                </a:solidFill>
                <a:latin typeface="League Spartan"/>
              </a:rPr>
              <a:t>CO1 Identify the problem by applying acquired knowledge</a:t>
            </a:r>
          </a:p>
          <a:p>
            <a:pPr marL="602848" lvl="2" indent="-200949" algn="just">
              <a:lnSpc>
                <a:spcPts val="3691"/>
              </a:lnSpc>
              <a:buFont typeface="Arial"/>
              <a:buChar char="⚬"/>
            </a:pPr>
            <a:r>
              <a:rPr lang="en-US" sz="2636" spc="57">
                <a:solidFill>
                  <a:srgbClr val="FFFFFF"/>
                </a:solidFill>
                <a:latin typeface="League Spartan"/>
              </a:rPr>
              <a:t>CO2 Analyze and categorize executable project modules after considering risks</a:t>
            </a:r>
          </a:p>
          <a:p>
            <a:pPr marL="602848" lvl="2" indent="-200949" algn="just">
              <a:lnSpc>
                <a:spcPts val="3691"/>
              </a:lnSpc>
              <a:buFont typeface="Arial"/>
              <a:buChar char="⚬"/>
            </a:pPr>
            <a:r>
              <a:rPr lang="en-US" sz="2636" spc="57">
                <a:solidFill>
                  <a:srgbClr val="FFFFFF"/>
                </a:solidFill>
                <a:latin typeface="League Spartan"/>
              </a:rPr>
              <a:t>CO3 Choose efficient tools for designing project modules</a:t>
            </a:r>
          </a:p>
          <a:p>
            <a:pPr marL="602848" lvl="2" indent="-200949" algn="just">
              <a:lnSpc>
                <a:spcPts val="3691"/>
              </a:lnSpc>
              <a:buFont typeface="Arial"/>
              <a:buChar char="⚬"/>
            </a:pPr>
            <a:r>
              <a:rPr lang="en-US" sz="2636" spc="57">
                <a:solidFill>
                  <a:srgbClr val="FFFFFF"/>
                </a:solidFill>
                <a:latin typeface="League Spartan"/>
              </a:rPr>
              <a:t>CO4 Combine all the modules through effective team work after efficient testing</a:t>
            </a:r>
          </a:p>
          <a:p>
            <a:pPr marL="602848" lvl="2" indent="-200949" algn="just">
              <a:lnSpc>
                <a:spcPts val="3691"/>
              </a:lnSpc>
              <a:buFont typeface="Arial"/>
              <a:buChar char="⚬"/>
            </a:pPr>
            <a:r>
              <a:rPr lang="en-US" sz="2636" spc="57">
                <a:solidFill>
                  <a:srgbClr val="FFFFFF"/>
                </a:solidFill>
                <a:latin typeface="League Spartan"/>
              </a:rPr>
              <a:t>CO5 Develop professional etiquette to work in a diverse team.</a:t>
            </a:r>
          </a:p>
          <a:p>
            <a:pPr marL="602848" lvl="2" indent="-200949" algn="just">
              <a:lnSpc>
                <a:spcPts val="3691"/>
              </a:lnSpc>
              <a:buFont typeface="Arial"/>
              <a:buChar char="⚬"/>
            </a:pPr>
            <a:r>
              <a:rPr lang="en-US" sz="2636" spc="57">
                <a:solidFill>
                  <a:srgbClr val="FFFFFF"/>
                </a:solidFill>
                <a:latin typeface="League Spartan"/>
              </a:rPr>
              <a:t>CO6 Integration and application of knowledge and skills acquired</a:t>
            </a:r>
          </a:p>
          <a:p>
            <a:pPr marL="602848" lvl="2" indent="-200949" algn="just">
              <a:lnSpc>
                <a:spcPts val="3691"/>
              </a:lnSpc>
              <a:buFont typeface="Arial"/>
              <a:buChar char="⚬"/>
            </a:pPr>
            <a:r>
              <a:rPr lang="en-US" sz="2636" spc="57">
                <a:solidFill>
                  <a:srgbClr val="FFFFFF"/>
                </a:solidFill>
                <a:latin typeface="League Spartan"/>
              </a:rPr>
              <a:t>CO7 Bring novel ideas into innovation</a:t>
            </a:r>
          </a:p>
          <a:p>
            <a:pPr marL="602848" lvl="2" indent="-200949" algn="just">
              <a:lnSpc>
                <a:spcPts val="3691"/>
              </a:lnSpc>
              <a:buFont typeface="Arial"/>
              <a:buChar char="⚬"/>
            </a:pPr>
            <a:r>
              <a:rPr lang="en-US" sz="2636" spc="57">
                <a:solidFill>
                  <a:srgbClr val="FFFFFF"/>
                </a:solidFill>
                <a:latin typeface="League Spartan"/>
              </a:rPr>
              <a:t>CO8 Technical report writing. Elaborate the completed task and compile the project report</a:t>
            </a:r>
          </a:p>
        </p:txBody>
      </p:sp>
      <p:sp>
        <p:nvSpPr>
          <p:cNvPr id="3" name="TextBox 3"/>
          <p:cNvSpPr txBox="1"/>
          <p:nvPr/>
        </p:nvSpPr>
        <p:spPr>
          <a:xfrm>
            <a:off x="1894798" y="662194"/>
            <a:ext cx="14866355" cy="894552"/>
          </a:xfrm>
          <a:prstGeom prst="rect">
            <a:avLst/>
          </a:prstGeom>
        </p:spPr>
        <p:txBody>
          <a:bodyPr lIns="0" tIns="0" rIns="0" bIns="0" rtlCol="0" anchor="t">
            <a:spAutoFit/>
          </a:bodyPr>
          <a:lstStyle/>
          <a:p>
            <a:pPr algn="ctr">
              <a:lnSpc>
                <a:spcPts val="6502"/>
              </a:lnSpc>
            </a:pPr>
            <a:r>
              <a:rPr lang="en-US" sz="4644" spc="157">
                <a:solidFill>
                  <a:srgbClr val="FEFEFE"/>
                </a:solidFill>
                <a:latin typeface="League Spartan"/>
              </a:rPr>
              <a:t>CAPSTONE PROJECT - III Course Outcomes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E161F"/>
        </a:solidFill>
        <a:effectLst/>
      </p:bgPr>
    </p:bg>
    <p:spTree>
      <p:nvGrpSpPr>
        <p:cNvPr id="1" name=""/>
        <p:cNvGrpSpPr/>
        <p:nvPr/>
      </p:nvGrpSpPr>
      <p:grpSpPr>
        <a:xfrm>
          <a:off x="0" y="0"/>
          <a:ext cx="0" cy="0"/>
          <a:chOff x="0" y="0"/>
          <a:chExt cx="0" cy="0"/>
        </a:xfrm>
      </p:grpSpPr>
      <p:grpSp>
        <p:nvGrpSpPr>
          <p:cNvPr id="2" name="Group 2"/>
          <p:cNvGrpSpPr/>
          <p:nvPr/>
        </p:nvGrpSpPr>
        <p:grpSpPr>
          <a:xfrm>
            <a:off x="11291015" y="3890846"/>
            <a:ext cx="6996985" cy="5367454"/>
            <a:chOff x="0" y="0"/>
            <a:chExt cx="9329313" cy="7156606"/>
          </a:xfrm>
        </p:grpSpPr>
        <p:sp>
          <p:nvSpPr>
            <p:cNvPr id="3" name="Freeform 3"/>
            <p:cNvSpPr/>
            <p:nvPr/>
          </p:nvSpPr>
          <p:spPr>
            <a:xfrm>
              <a:off x="0" y="0"/>
              <a:ext cx="9329293" cy="7156561"/>
            </a:xfrm>
            <a:custGeom>
              <a:avLst/>
              <a:gdLst/>
              <a:ahLst/>
              <a:cxnLst/>
              <a:rect l="l" t="t" r="r" b="b"/>
              <a:pathLst>
                <a:path w="9329293" h="7156561">
                  <a:moveTo>
                    <a:pt x="0" y="0"/>
                  </a:moveTo>
                  <a:lnTo>
                    <a:pt x="9329293" y="0"/>
                  </a:lnTo>
                  <a:lnTo>
                    <a:pt x="9329293" y="7156561"/>
                  </a:lnTo>
                  <a:lnTo>
                    <a:pt x="0" y="7156561"/>
                  </a:lnTo>
                  <a:lnTo>
                    <a:pt x="0" y="0"/>
                  </a:lnTo>
                  <a:close/>
                </a:path>
              </a:pathLst>
            </a:custGeom>
            <a:blipFill>
              <a:blip r:embed="rId2"/>
              <a:stretch>
                <a:fillRect t="-12554" b="-12554"/>
              </a:stretch>
            </a:blipFill>
          </p:spPr>
        </p:sp>
      </p:grpSp>
      <p:sp>
        <p:nvSpPr>
          <p:cNvPr id="4" name="TextBox 4"/>
          <p:cNvSpPr txBox="1"/>
          <p:nvPr/>
        </p:nvSpPr>
        <p:spPr>
          <a:xfrm>
            <a:off x="910142" y="742950"/>
            <a:ext cx="16467715" cy="1460463"/>
          </a:xfrm>
          <a:prstGeom prst="rect">
            <a:avLst/>
          </a:prstGeom>
        </p:spPr>
        <p:txBody>
          <a:bodyPr lIns="0" tIns="0" rIns="0" bIns="0" rtlCol="0" anchor="t">
            <a:spAutoFit/>
          </a:bodyPr>
          <a:lstStyle/>
          <a:p>
            <a:pPr algn="ctr">
              <a:lnSpc>
                <a:spcPts val="10851"/>
              </a:lnSpc>
            </a:pPr>
            <a:r>
              <a:rPr lang="en-US" sz="7750" spc="673">
                <a:solidFill>
                  <a:srgbClr val="FFFFFF"/>
                </a:solidFill>
                <a:latin typeface="Anton"/>
              </a:rPr>
              <a:t>TABLE OF CONTENT</a:t>
            </a:r>
          </a:p>
        </p:txBody>
      </p:sp>
      <p:sp>
        <p:nvSpPr>
          <p:cNvPr id="5" name="TextBox 5"/>
          <p:cNvSpPr txBox="1"/>
          <p:nvPr/>
        </p:nvSpPr>
        <p:spPr>
          <a:xfrm>
            <a:off x="1028700" y="3152071"/>
            <a:ext cx="10575930" cy="5887568"/>
          </a:xfrm>
          <a:prstGeom prst="rect">
            <a:avLst/>
          </a:prstGeom>
        </p:spPr>
        <p:txBody>
          <a:bodyPr lIns="0" tIns="0" rIns="0" bIns="0" rtlCol="0" anchor="t">
            <a:spAutoFit/>
          </a:bodyPr>
          <a:lstStyle/>
          <a:p>
            <a:pPr marL="847882" lvl="2" indent="-282627" algn="just">
              <a:lnSpc>
                <a:spcPts val="5191"/>
              </a:lnSpc>
              <a:buFont typeface="Arial"/>
              <a:buChar char="⚬"/>
            </a:pPr>
            <a:r>
              <a:rPr lang="en-US" sz="3709" spc="81">
                <a:solidFill>
                  <a:srgbClr val="FFFFFF"/>
                </a:solidFill>
                <a:latin typeface="League Spartan"/>
              </a:rPr>
              <a:t>INTRODUCTION</a:t>
            </a:r>
          </a:p>
          <a:p>
            <a:pPr marL="847882" lvl="2" indent="-282627" algn="just">
              <a:lnSpc>
                <a:spcPts val="5191"/>
              </a:lnSpc>
              <a:buFont typeface="Arial"/>
              <a:buChar char="⚬"/>
            </a:pPr>
            <a:r>
              <a:rPr lang="en-US" sz="3709" spc="81">
                <a:solidFill>
                  <a:srgbClr val="FFFFFF"/>
                </a:solidFill>
                <a:latin typeface="League Spartan"/>
              </a:rPr>
              <a:t>Problem Statement </a:t>
            </a:r>
          </a:p>
          <a:p>
            <a:pPr marL="847882" lvl="2" indent="-282627" algn="just">
              <a:lnSpc>
                <a:spcPts val="5191"/>
              </a:lnSpc>
              <a:buFont typeface="Arial"/>
              <a:buChar char="⚬"/>
            </a:pPr>
            <a:r>
              <a:rPr lang="en-US" sz="3709" spc="81">
                <a:solidFill>
                  <a:srgbClr val="FFFFFF"/>
                </a:solidFill>
                <a:latin typeface="League Spartan"/>
              </a:rPr>
              <a:t>Importance of Home Loan Prediction</a:t>
            </a:r>
          </a:p>
          <a:p>
            <a:pPr marL="847882" lvl="2" indent="-282627" algn="just">
              <a:lnSpc>
                <a:spcPts val="5191"/>
              </a:lnSpc>
              <a:buFont typeface="Arial"/>
              <a:buChar char="⚬"/>
            </a:pPr>
            <a:r>
              <a:rPr lang="en-US" sz="3709" spc="81">
                <a:solidFill>
                  <a:srgbClr val="FFFFFF"/>
                </a:solidFill>
                <a:latin typeface="League Spartan"/>
              </a:rPr>
              <a:t>Key Factor in Home Loan Prediction</a:t>
            </a:r>
          </a:p>
          <a:p>
            <a:pPr marL="847877" lvl="2" indent="-282626" algn="just">
              <a:lnSpc>
                <a:spcPts val="5188"/>
              </a:lnSpc>
              <a:buFont typeface="Arial"/>
              <a:buChar char="⚬"/>
            </a:pPr>
            <a:r>
              <a:rPr lang="en-US" sz="3708" spc="77">
                <a:solidFill>
                  <a:srgbClr val="FFFFFF"/>
                </a:solidFill>
                <a:latin typeface="League Spartan"/>
              </a:rPr>
              <a:t>How You Can Predict Loan Approval</a:t>
            </a:r>
          </a:p>
          <a:p>
            <a:pPr marL="847882" lvl="2" indent="-282627" algn="just">
              <a:lnSpc>
                <a:spcPts val="5191"/>
              </a:lnSpc>
              <a:buFont typeface="Arial"/>
              <a:buChar char="⚬"/>
            </a:pPr>
            <a:r>
              <a:rPr lang="en-US" sz="3709" spc="81">
                <a:solidFill>
                  <a:srgbClr val="FFFFFF"/>
                </a:solidFill>
                <a:latin typeface="League Spartan"/>
              </a:rPr>
              <a:t>Algorithm We Used</a:t>
            </a:r>
          </a:p>
          <a:p>
            <a:pPr marL="847877" lvl="2" indent="-282626" algn="just">
              <a:lnSpc>
                <a:spcPts val="5188"/>
              </a:lnSpc>
              <a:buFont typeface="Arial"/>
              <a:buChar char="⚬"/>
            </a:pPr>
            <a:r>
              <a:rPr lang="en-US" sz="3708" spc="77">
                <a:solidFill>
                  <a:srgbClr val="FFFFFF"/>
                </a:solidFill>
                <a:latin typeface="League Spartan"/>
              </a:rPr>
              <a:t>Advantages</a:t>
            </a:r>
          </a:p>
          <a:p>
            <a:pPr marL="847877" lvl="2" indent="-282626" algn="just">
              <a:lnSpc>
                <a:spcPts val="5188"/>
              </a:lnSpc>
              <a:buFont typeface="Arial"/>
              <a:buChar char="⚬"/>
            </a:pPr>
            <a:r>
              <a:rPr lang="en-US" sz="3708" spc="77">
                <a:solidFill>
                  <a:srgbClr val="FFFFFF"/>
                </a:solidFill>
                <a:latin typeface="League Spartan"/>
              </a:rPr>
              <a:t>Functionalites </a:t>
            </a:r>
          </a:p>
          <a:p>
            <a:pPr marL="847882" lvl="2" indent="-282627" algn="just">
              <a:lnSpc>
                <a:spcPts val="5191"/>
              </a:lnSpc>
              <a:buFont typeface="Arial"/>
              <a:buChar char="⚬"/>
            </a:pPr>
            <a:r>
              <a:rPr lang="en-US" sz="3709" spc="81">
                <a:solidFill>
                  <a:srgbClr val="FFFFFF"/>
                </a:solidFill>
                <a:latin typeface="League Spartan"/>
              </a:rPr>
              <a:t>Conclusion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E161F"/>
        </a:solidFill>
        <a:effectLst/>
      </p:bgPr>
    </p:bg>
    <p:spTree>
      <p:nvGrpSpPr>
        <p:cNvPr id="1" name=""/>
        <p:cNvGrpSpPr/>
        <p:nvPr/>
      </p:nvGrpSpPr>
      <p:grpSpPr>
        <a:xfrm>
          <a:off x="0" y="0"/>
          <a:ext cx="0" cy="0"/>
          <a:chOff x="0" y="0"/>
          <a:chExt cx="0" cy="0"/>
        </a:xfrm>
      </p:grpSpPr>
      <p:grpSp>
        <p:nvGrpSpPr>
          <p:cNvPr id="2" name="Group 2"/>
          <p:cNvGrpSpPr/>
          <p:nvPr/>
        </p:nvGrpSpPr>
        <p:grpSpPr>
          <a:xfrm>
            <a:off x="9144000" y="5922828"/>
            <a:ext cx="9048237" cy="5301701"/>
            <a:chOff x="0" y="0"/>
            <a:chExt cx="12064316" cy="7068935"/>
          </a:xfrm>
        </p:grpSpPr>
        <p:sp>
          <p:nvSpPr>
            <p:cNvPr id="3" name="Freeform 3"/>
            <p:cNvSpPr/>
            <p:nvPr/>
          </p:nvSpPr>
          <p:spPr>
            <a:xfrm>
              <a:off x="0" y="0"/>
              <a:ext cx="12064365" cy="7068947"/>
            </a:xfrm>
            <a:custGeom>
              <a:avLst/>
              <a:gdLst/>
              <a:ahLst/>
              <a:cxnLst/>
              <a:rect l="l" t="t" r="r" b="b"/>
              <a:pathLst>
                <a:path w="12064365" h="7068947">
                  <a:moveTo>
                    <a:pt x="0" y="0"/>
                  </a:moveTo>
                  <a:lnTo>
                    <a:pt x="12064365" y="0"/>
                  </a:lnTo>
                  <a:lnTo>
                    <a:pt x="12064365" y="7068947"/>
                  </a:lnTo>
                  <a:lnTo>
                    <a:pt x="0" y="7068947"/>
                  </a:lnTo>
                  <a:lnTo>
                    <a:pt x="0" y="0"/>
                  </a:lnTo>
                  <a:close/>
                </a:path>
              </a:pathLst>
            </a:custGeom>
            <a:blipFill>
              <a:blip r:embed="rId2"/>
              <a:stretch>
                <a:fillRect l="-3103" r="-3103"/>
              </a:stretch>
            </a:blipFill>
          </p:spPr>
        </p:sp>
      </p:grpSp>
      <p:sp>
        <p:nvSpPr>
          <p:cNvPr id="4" name="TextBox 4"/>
          <p:cNvSpPr txBox="1"/>
          <p:nvPr/>
        </p:nvSpPr>
        <p:spPr>
          <a:xfrm>
            <a:off x="616842" y="227031"/>
            <a:ext cx="16467715" cy="1460463"/>
          </a:xfrm>
          <a:prstGeom prst="rect">
            <a:avLst/>
          </a:prstGeom>
        </p:spPr>
        <p:txBody>
          <a:bodyPr lIns="0" tIns="0" rIns="0" bIns="0" rtlCol="0" anchor="t">
            <a:spAutoFit/>
          </a:bodyPr>
          <a:lstStyle/>
          <a:p>
            <a:pPr algn="ctr">
              <a:lnSpc>
                <a:spcPts val="10851"/>
              </a:lnSpc>
            </a:pPr>
            <a:r>
              <a:rPr lang="en-US" sz="7750" spc="673">
                <a:solidFill>
                  <a:srgbClr val="FFFFFF"/>
                </a:solidFill>
                <a:latin typeface="Anton"/>
              </a:rPr>
              <a:t>INTRODUCTION</a:t>
            </a:r>
          </a:p>
        </p:txBody>
      </p:sp>
      <p:sp>
        <p:nvSpPr>
          <p:cNvPr id="5" name="TextBox 5"/>
          <p:cNvSpPr txBox="1"/>
          <p:nvPr/>
        </p:nvSpPr>
        <p:spPr>
          <a:xfrm>
            <a:off x="853957" y="2049707"/>
            <a:ext cx="16230600" cy="4552950"/>
          </a:xfrm>
          <a:prstGeom prst="rect">
            <a:avLst/>
          </a:prstGeom>
        </p:spPr>
        <p:txBody>
          <a:bodyPr lIns="0" tIns="0" rIns="0" bIns="0" rtlCol="0" anchor="t">
            <a:spAutoFit/>
          </a:bodyPr>
          <a:lstStyle/>
          <a:p>
            <a:pPr algn="just">
              <a:lnSpc>
                <a:spcPts val="3673"/>
              </a:lnSpc>
            </a:pPr>
            <a:r>
              <a:rPr lang="en-US" sz="2624" spc="55">
                <a:solidFill>
                  <a:srgbClr val="FFFFFF"/>
                </a:solidFill>
                <a:latin typeface="League Spartan Bold"/>
              </a:rPr>
              <a:t>A Finance company deals with home loans and has its reach spread across all urban,semi-urban and rural areas.</a:t>
            </a:r>
          </a:p>
          <a:p>
            <a:pPr algn="just">
              <a:lnSpc>
                <a:spcPts val="3673"/>
              </a:lnSpc>
            </a:pPr>
            <a:endParaRPr lang="en-US" sz="2624" spc="55">
              <a:solidFill>
                <a:srgbClr val="FFFFFF"/>
              </a:solidFill>
              <a:latin typeface="League Spartan Bold"/>
            </a:endParaRPr>
          </a:p>
          <a:p>
            <a:pPr algn="just">
              <a:lnSpc>
                <a:spcPts val="3673"/>
              </a:lnSpc>
            </a:pPr>
            <a:r>
              <a:rPr lang="en-US" sz="2624" spc="55">
                <a:solidFill>
                  <a:srgbClr val="FFFFFF"/>
                </a:solidFill>
                <a:latin typeface="League Spartan Bold"/>
              </a:rPr>
              <a:t>Eligibility for the home loan is based on customer details provided while filling an application form. This process is necessary to avoid frauds and reduce company losses.</a:t>
            </a:r>
          </a:p>
          <a:p>
            <a:pPr algn="just">
              <a:lnSpc>
                <a:spcPts val="3673"/>
              </a:lnSpc>
            </a:pPr>
            <a:endParaRPr lang="en-US" sz="2624" spc="55">
              <a:solidFill>
                <a:srgbClr val="FFFFFF"/>
              </a:solidFill>
              <a:latin typeface="League Spartan Bold"/>
            </a:endParaRPr>
          </a:p>
          <a:p>
            <a:pPr algn="just">
              <a:lnSpc>
                <a:spcPts val="3673"/>
              </a:lnSpc>
            </a:pPr>
            <a:r>
              <a:rPr lang="en-US" sz="2624" spc="55">
                <a:solidFill>
                  <a:srgbClr val="FFFFFF"/>
                </a:solidFill>
                <a:latin typeface="League Spartan Bold"/>
              </a:rPr>
              <a:t>The company wants to process the loan eligibility checking to get automated These details like Gender, Marital Status, Education, Number of Dependents, Income, Loan Amount, Credit History and others.</a:t>
            </a:r>
          </a:p>
          <a:p>
            <a:pPr algn="just">
              <a:lnSpc>
                <a:spcPts val="3673"/>
              </a:lnSpc>
            </a:pPr>
            <a:endParaRPr lang="en-US" sz="2624" spc="55">
              <a:solidFill>
                <a:srgbClr val="FFFFFF"/>
              </a:solidFill>
              <a:latin typeface="League Spartan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161F"/>
        </a:solidFill>
        <a:effectLst/>
      </p:bgPr>
    </p:bg>
    <p:spTree>
      <p:nvGrpSpPr>
        <p:cNvPr id="1" name=""/>
        <p:cNvGrpSpPr/>
        <p:nvPr/>
      </p:nvGrpSpPr>
      <p:grpSpPr>
        <a:xfrm>
          <a:off x="0" y="0"/>
          <a:ext cx="0" cy="0"/>
          <a:chOff x="0" y="0"/>
          <a:chExt cx="0" cy="0"/>
        </a:xfrm>
      </p:grpSpPr>
      <p:sp>
        <p:nvSpPr>
          <p:cNvPr id="2" name="TextBox 2"/>
          <p:cNvSpPr txBox="1"/>
          <p:nvPr/>
        </p:nvSpPr>
        <p:spPr>
          <a:xfrm>
            <a:off x="685576" y="2849060"/>
            <a:ext cx="17215632" cy="3453003"/>
          </a:xfrm>
          <a:prstGeom prst="rect">
            <a:avLst/>
          </a:prstGeom>
        </p:spPr>
        <p:txBody>
          <a:bodyPr lIns="0" tIns="0" rIns="0" bIns="0" rtlCol="0" anchor="t">
            <a:spAutoFit/>
          </a:bodyPr>
          <a:lstStyle/>
          <a:p>
            <a:pPr algn="just">
              <a:lnSpc>
                <a:spcPts val="3924"/>
              </a:lnSpc>
            </a:pPr>
            <a:r>
              <a:rPr lang="en-US" sz="2802" spc="58">
                <a:solidFill>
                  <a:srgbClr val="FEFEFE"/>
                </a:solidFill>
                <a:latin typeface="League Spartan Bold"/>
              </a:rPr>
              <a:t>In the context of housing finance the problem is to develop a predictive model that can accurately forecast the likelihood of home loan approval/ rejection for the respective borrowers. </a:t>
            </a:r>
          </a:p>
          <a:p>
            <a:pPr algn="just">
              <a:lnSpc>
                <a:spcPts val="3924"/>
              </a:lnSpc>
            </a:pPr>
            <a:endParaRPr lang="en-US" sz="2802" spc="58">
              <a:solidFill>
                <a:srgbClr val="FEFEFE"/>
              </a:solidFill>
              <a:latin typeface="League Spartan Bold"/>
            </a:endParaRPr>
          </a:p>
          <a:p>
            <a:pPr algn="just">
              <a:lnSpc>
                <a:spcPts val="3925"/>
              </a:lnSpc>
            </a:pPr>
            <a:r>
              <a:rPr lang="en-US" sz="2803" spc="61">
                <a:solidFill>
                  <a:srgbClr val="FEFEFE"/>
                </a:solidFill>
                <a:latin typeface="League Spartan Bold"/>
              </a:rPr>
              <a:t>The goal is to leverage historical loan application data along with relevant borrower information and credit metrics, to build a robust M.L model that leads to lending institutions in making informed decisions.</a:t>
            </a:r>
          </a:p>
        </p:txBody>
      </p:sp>
      <p:sp>
        <p:nvSpPr>
          <p:cNvPr id="3" name="TextBox 3"/>
          <p:cNvSpPr txBox="1"/>
          <p:nvPr/>
        </p:nvSpPr>
        <p:spPr>
          <a:xfrm>
            <a:off x="685576" y="742950"/>
            <a:ext cx="16467715" cy="1317523"/>
          </a:xfrm>
          <a:prstGeom prst="rect">
            <a:avLst/>
          </a:prstGeom>
        </p:spPr>
        <p:txBody>
          <a:bodyPr lIns="0" tIns="0" rIns="0" bIns="0" rtlCol="0" anchor="t">
            <a:spAutoFit/>
          </a:bodyPr>
          <a:lstStyle/>
          <a:p>
            <a:pPr algn="ctr">
              <a:lnSpc>
                <a:spcPts val="10851"/>
              </a:lnSpc>
            </a:pPr>
            <a:r>
              <a:rPr lang="en-US" sz="7750" spc="673">
                <a:solidFill>
                  <a:srgbClr val="FFFFFF"/>
                </a:solidFill>
                <a:latin typeface="Anton"/>
              </a:rPr>
              <a:t>Problem Statement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E161F"/>
        </a:solidFill>
        <a:effectLst/>
      </p:bgPr>
    </p:bg>
    <p:spTree>
      <p:nvGrpSpPr>
        <p:cNvPr id="1" name=""/>
        <p:cNvGrpSpPr/>
        <p:nvPr/>
      </p:nvGrpSpPr>
      <p:grpSpPr>
        <a:xfrm>
          <a:off x="0" y="0"/>
          <a:ext cx="0" cy="0"/>
          <a:chOff x="0" y="0"/>
          <a:chExt cx="0" cy="0"/>
        </a:xfrm>
      </p:grpSpPr>
      <p:grpSp>
        <p:nvGrpSpPr>
          <p:cNvPr id="2" name="Group 2"/>
          <p:cNvGrpSpPr/>
          <p:nvPr/>
        </p:nvGrpSpPr>
        <p:grpSpPr>
          <a:xfrm>
            <a:off x="11459193" y="2677999"/>
            <a:ext cx="6564662" cy="5764062"/>
            <a:chOff x="0" y="0"/>
            <a:chExt cx="8752882" cy="7685415"/>
          </a:xfrm>
        </p:grpSpPr>
        <p:sp>
          <p:nvSpPr>
            <p:cNvPr id="3" name="Freeform 3"/>
            <p:cNvSpPr/>
            <p:nvPr/>
          </p:nvSpPr>
          <p:spPr>
            <a:xfrm>
              <a:off x="0" y="0"/>
              <a:ext cx="8752947" cy="7685308"/>
            </a:xfrm>
            <a:custGeom>
              <a:avLst/>
              <a:gdLst/>
              <a:ahLst/>
              <a:cxnLst/>
              <a:rect l="l" t="t" r="r" b="b"/>
              <a:pathLst>
                <a:path w="8752947" h="7685308">
                  <a:moveTo>
                    <a:pt x="0" y="0"/>
                  </a:moveTo>
                  <a:lnTo>
                    <a:pt x="8752947" y="0"/>
                  </a:lnTo>
                  <a:lnTo>
                    <a:pt x="8752947" y="7685308"/>
                  </a:lnTo>
                  <a:lnTo>
                    <a:pt x="0" y="7685308"/>
                  </a:lnTo>
                  <a:lnTo>
                    <a:pt x="0" y="0"/>
                  </a:lnTo>
                  <a:close/>
                </a:path>
              </a:pathLst>
            </a:custGeom>
            <a:blipFill>
              <a:blip r:embed="rId2"/>
              <a:stretch>
                <a:fillRect l="-3141" t="-1252" r="-12634" b="-1252"/>
              </a:stretch>
            </a:blipFill>
          </p:spPr>
        </p:sp>
      </p:grpSp>
      <p:sp>
        <p:nvSpPr>
          <p:cNvPr id="4" name="TextBox 4"/>
          <p:cNvSpPr txBox="1"/>
          <p:nvPr/>
        </p:nvSpPr>
        <p:spPr>
          <a:xfrm>
            <a:off x="685576" y="2974393"/>
            <a:ext cx="10103778" cy="5010468"/>
          </a:xfrm>
          <a:prstGeom prst="rect">
            <a:avLst/>
          </a:prstGeom>
        </p:spPr>
        <p:txBody>
          <a:bodyPr lIns="0" tIns="0" rIns="0" bIns="0" rtlCol="0" anchor="t">
            <a:spAutoFit/>
          </a:bodyPr>
          <a:lstStyle/>
          <a:p>
            <a:pPr marL="596874" lvl="2" indent="-198958" algn="just">
              <a:lnSpc>
                <a:spcPts val="3655"/>
              </a:lnSpc>
              <a:buFont typeface="Arial"/>
              <a:buChar char="⚬"/>
            </a:pPr>
            <a:r>
              <a:rPr lang="en-US" sz="2610" spc="54" dirty="0">
                <a:solidFill>
                  <a:srgbClr val="FFFFFF"/>
                </a:solidFill>
                <a:latin typeface="League Spartan Bold"/>
              </a:rPr>
              <a:t>Home loan prediction helps lenders assess the creditworthiness of borrowers, ensuring they can repay the loan amount.</a:t>
            </a:r>
          </a:p>
          <a:p>
            <a:pPr algn="just">
              <a:lnSpc>
                <a:spcPts val="3655"/>
              </a:lnSpc>
            </a:pPr>
            <a:endParaRPr lang="en-US" sz="2610" spc="54" dirty="0">
              <a:solidFill>
                <a:srgbClr val="FFFFFF"/>
              </a:solidFill>
              <a:latin typeface="League Spartan Bold"/>
            </a:endParaRPr>
          </a:p>
          <a:p>
            <a:pPr marL="596874" lvl="2" indent="-198958" algn="just">
              <a:lnSpc>
                <a:spcPts val="3655"/>
              </a:lnSpc>
              <a:buFont typeface="Arial"/>
              <a:buChar char="⚬"/>
            </a:pPr>
            <a:r>
              <a:rPr lang="en-US" sz="2610" spc="54" dirty="0">
                <a:solidFill>
                  <a:srgbClr val="FFFFFF"/>
                </a:solidFill>
                <a:latin typeface="League Spartan Bold"/>
              </a:rPr>
              <a:t>It reduces the risk of default, allowing lenders to make informed decisions and minimize financial losses.</a:t>
            </a:r>
          </a:p>
          <a:p>
            <a:pPr algn="just">
              <a:lnSpc>
                <a:spcPts val="3655"/>
              </a:lnSpc>
            </a:pPr>
            <a:endParaRPr lang="en-US" sz="2610" spc="54" dirty="0">
              <a:solidFill>
                <a:srgbClr val="FFFFFF"/>
              </a:solidFill>
              <a:latin typeface="League Spartan Bold"/>
            </a:endParaRPr>
          </a:p>
          <a:p>
            <a:pPr marL="596874" lvl="2" indent="-198958" algn="just">
              <a:lnSpc>
                <a:spcPts val="3655"/>
              </a:lnSpc>
              <a:buFont typeface="Arial"/>
              <a:buChar char="⚬"/>
            </a:pPr>
            <a:r>
              <a:rPr lang="en-US" sz="2610" spc="56" dirty="0">
                <a:solidFill>
                  <a:srgbClr val="FFFFFF"/>
                </a:solidFill>
                <a:latin typeface="League Spartan Bold"/>
              </a:rPr>
              <a:t>Accurate home loan prediction promotes responsible lending practices, benefiting both lenders and borrowers.</a:t>
            </a:r>
          </a:p>
        </p:txBody>
      </p:sp>
      <p:sp>
        <p:nvSpPr>
          <p:cNvPr id="5" name="TextBox 5"/>
          <p:cNvSpPr txBox="1"/>
          <p:nvPr/>
        </p:nvSpPr>
        <p:spPr>
          <a:xfrm>
            <a:off x="685576" y="762000"/>
            <a:ext cx="16467715" cy="1192435"/>
          </a:xfrm>
          <a:prstGeom prst="rect">
            <a:avLst/>
          </a:prstGeom>
        </p:spPr>
        <p:txBody>
          <a:bodyPr lIns="0" tIns="0" rIns="0" bIns="0" rtlCol="0" anchor="t">
            <a:spAutoFit/>
          </a:bodyPr>
          <a:lstStyle/>
          <a:p>
            <a:pPr algn="ctr">
              <a:lnSpc>
                <a:spcPts val="9871"/>
              </a:lnSpc>
            </a:pPr>
            <a:r>
              <a:rPr lang="en-US" sz="6600" spc="613" dirty="0">
                <a:solidFill>
                  <a:srgbClr val="FFFFFF"/>
                </a:solidFill>
                <a:latin typeface="Anton"/>
              </a:rPr>
              <a:t>Importance of Home Loan Predictions </a:t>
            </a:r>
            <a:r>
              <a:rPr lang="en-US" sz="7051" spc="613" dirty="0">
                <a:solidFill>
                  <a:srgbClr val="FFFFFF"/>
                </a:solidFill>
                <a:latin typeface="Anton"/>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E161F"/>
        </a:solidFill>
        <a:effectLst/>
      </p:bgPr>
    </p:bg>
    <p:spTree>
      <p:nvGrpSpPr>
        <p:cNvPr id="1" name=""/>
        <p:cNvGrpSpPr/>
        <p:nvPr/>
      </p:nvGrpSpPr>
      <p:grpSpPr>
        <a:xfrm>
          <a:off x="0" y="0"/>
          <a:ext cx="0" cy="0"/>
          <a:chOff x="0" y="0"/>
          <a:chExt cx="0" cy="0"/>
        </a:xfrm>
      </p:grpSpPr>
      <p:grpSp>
        <p:nvGrpSpPr>
          <p:cNvPr id="2" name="Group 2"/>
          <p:cNvGrpSpPr/>
          <p:nvPr/>
        </p:nvGrpSpPr>
        <p:grpSpPr>
          <a:xfrm>
            <a:off x="11054598" y="3074442"/>
            <a:ext cx="6442361" cy="5221833"/>
            <a:chOff x="0" y="0"/>
            <a:chExt cx="6755320" cy="5475501"/>
          </a:xfrm>
        </p:grpSpPr>
        <p:sp>
          <p:nvSpPr>
            <p:cNvPr id="3" name="Freeform 3"/>
            <p:cNvSpPr/>
            <p:nvPr/>
          </p:nvSpPr>
          <p:spPr>
            <a:xfrm>
              <a:off x="0" y="0"/>
              <a:ext cx="6755309" cy="5475551"/>
            </a:xfrm>
            <a:custGeom>
              <a:avLst/>
              <a:gdLst/>
              <a:ahLst/>
              <a:cxnLst/>
              <a:rect l="l" t="t" r="r" b="b"/>
              <a:pathLst>
                <a:path w="6755309" h="5475551">
                  <a:moveTo>
                    <a:pt x="0" y="0"/>
                  </a:moveTo>
                  <a:lnTo>
                    <a:pt x="6755309" y="0"/>
                  </a:lnTo>
                  <a:lnTo>
                    <a:pt x="6755309" y="5475551"/>
                  </a:lnTo>
                  <a:lnTo>
                    <a:pt x="0" y="5475551"/>
                  </a:lnTo>
                  <a:lnTo>
                    <a:pt x="0" y="0"/>
                  </a:lnTo>
                  <a:close/>
                </a:path>
              </a:pathLst>
            </a:custGeom>
            <a:blipFill>
              <a:blip r:embed="rId2"/>
              <a:stretch>
                <a:fillRect l="-2133" r="-2133"/>
              </a:stretch>
            </a:blipFill>
          </p:spPr>
        </p:sp>
      </p:grpSp>
      <p:sp>
        <p:nvSpPr>
          <p:cNvPr id="4" name="TextBox 4"/>
          <p:cNvSpPr txBox="1"/>
          <p:nvPr/>
        </p:nvSpPr>
        <p:spPr>
          <a:xfrm>
            <a:off x="685576" y="3370353"/>
            <a:ext cx="9710546" cy="4925922"/>
          </a:xfrm>
          <a:prstGeom prst="rect">
            <a:avLst/>
          </a:prstGeom>
        </p:spPr>
        <p:txBody>
          <a:bodyPr lIns="0" tIns="0" rIns="0" bIns="0" rtlCol="0" anchor="t">
            <a:spAutoFit/>
          </a:bodyPr>
          <a:lstStyle/>
          <a:p>
            <a:pPr marL="555511" lvl="1" indent="-277756" algn="just">
              <a:lnSpc>
                <a:spcPts val="3599"/>
              </a:lnSpc>
              <a:buFont typeface="Arial"/>
              <a:buChar char="•"/>
            </a:pPr>
            <a:r>
              <a:rPr lang="en-US" sz="2573" spc="54">
                <a:solidFill>
                  <a:srgbClr val="FFFFFF"/>
                </a:solidFill>
                <a:latin typeface="League Spartan Bold"/>
              </a:rPr>
              <a:t>Credit Score: </a:t>
            </a:r>
            <a:r>
              <a:rPr lang="en-US" sz="2573" spc="54">
                <a:solidFill>
                  <a:srgbClr val="FFFFFF"/>
                </a:solidFill>
                <a:latin typeface="League Spartan"/>
              </a:rPr>
              <a:t>A borrower's credit score is a crucial factor that indicates their creditworthiness and ability to repay the loan.</a:t>
            </a:r>
          </a:p>
          <a:p>
            <a:pPr algn="just">
              <a:lnSpc>
                <a:spcPts val="3599"/>
              </a:lnSpc>
            </a:pPr>
            <a:endParaRPr lang="en-US" sz="2573" spc="54">
              <a:solidFill>
                <a:srgbClr val="FFFFFF"/>
              </a:solidFill>
              <a:latin typeface="League Spartan"/>
            </a:endParaRPr>
          </a:p>
          <a:p>
            <a:pPr marL="555511" lvl="1" indent="-277756" algn="just">
              <a:lnSpc>
                <a:spcPts val="3599"/>
              </a:lnSpc>
              <a:buFont typeface="Arial"/>
              <a:buChar char="•"/>
            </a:pPr>
            <a:r>
              <a:rPr lang="en-US" sz="2573" spc="54">
                <a:solidFill>
                  <a:srgbClr val="FFFFFF"/>
                </a:solidFill>
                <a:latin typeface="League Spartan"/>
              </a:rPr>
              <a:t>Income and Employment Stability: Lenders evaluate a borrower's income level and employment history to assess their ability to meet mortgage payments.</a:t>
            </a:r>
          </a:p>
          <a:p>
            <a:pPr algn="just">
              <a:lnSpc>
                <a:spcPts val="3599"/>
              </a:lnSpc>
            </a:pPr>
            <a:endParaRPr lang="en-US" sz="2573" spc="54">
              <a:solidFill>
                <a:srgbClr val="FFFFFF"/>
              </a:solidFill>
              <a:latin typeface="League Spartan"/>
            </a:endParaRPr>
          </a:p>
          <a:p>
            <a:pPr marL="555511" lvl="1" indent="-277756" algn="just">
              <a:lnSpc>
                <a:spcPts val="3602"/>
              </a:lnSpc>
              <a:buFont typeface="Arial"/>
              <a:buChar char="•"/>
            </a:pPr>
            <a:r>
              <a:rPr lang="en-US" sz="2573" spc="56">
                <a:solidFill>
                  <a:srgbClr val="FFFFFF"/>
                </a:solidFill>
                <a:latin typeface="League Spartan Bold"/>
              </a:rPr>
              <a:t>Debt- to- Income Ratio: </a:t>
            </a:r>
            <a:r>
              <a:rPr lang="en-US" sz="2573" spc="56">
                <a:solidFill>
                  <a:srgbClr val="FFFFFF"/>
                </a:solidFill>
                <a:latin typeface="League Spartan"/>
              </a:rPr>
              <a:t>This ratio helps determine if a borrower has excessive debt compared to their income, impacting their ability to repay the loan.</a:t>
            </a:r>
          </a:p>
        </p:txBody>
      </p:sp>
      <p:sp>
        <p:nvSpPr>
          <p:cNvPr id="5" name="TextBox 5"/>
          <p:cNvSpPr txBox="1"/>
          <p:nvPr/>
        </p:nvSpPr>
        <p:spPr>
          <a:xfrm>
            <a:off x="685576" y="733425"/>
            <a:ext cx="16467715" cy="1275157"/>
          </a:xfrm>
          <a:prstGeom prst="rect">
            <a:avLst/>
          </a:prstGeom>
        </p:spPr>
        <p:txBody>
          <a:bodyPr lIns="0" tIns="0" rIns="0" bIns="0" rtlCol="0" anchor="t">
            <a:spAutoFit/>
          </a:bodyPr>
          <a:lstStyle/>
          <a:p>
            <a:pPr algn="ctr">
              <a:lnSpc>
                <a:spcPts val="10571"/>
              </a:lnSpc>
            </a:pPr>
            <a:r>
              <a:rPr lang="en-US" sz="6600" spc="656" dirty="0">
                <a:solidFill>
                  <a:srgbClr val="FFFFFF"/>
                </a:solidFill>
                <a:latin typeface="Anton"/>
              </a:rPr>
              <a:t>Key Factor Of home loan prediction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630</TotalTime>
  <Words>1279</Words>
  <Application>Microsoft Office PowerPoint</Application>
  <PresentationFormat>Custom</PresentationFormat>
  <Paragraphs>119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League Spartan</vt:lpstr>
      <vt:lpstr>Anton Bold</vt:lpstr>
      <vt:lpstr>League Spartan Bold</vt:lpstr>
      <vt:lpstr>Anton</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loan prediction.pptx</dc:title>
  <cp:lastModifiedBy>YASH MODI</cp:lastModifiedBy>
  <cp:revision>6</cp:revision>
  <dcterms:created xsi:type="dcterms:W3CDTF">2006-08-16T00:00:00Z</dcterms:created>
  <dcterms:modified xsi:type="dcterms:W3CDTF">2023-12-09T03:21:54Z</dcterms:modified>
  <dc:identifier>DAFucgjGSkw</dc:identifier>
</cp:coreProperties>
</file>