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06670B-0277-4D8B-8005-31646F036AFD}">
  <a:tblStyle styleId="{5606670B-0277-4D8B-8005-31646F036AF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365bca7c7_3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365bca7c7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365bca7c7_3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365bca7c7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365bca7c7_3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365bca7c7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365bca7c7_3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365bca7c7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365bca7c7_3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365bca7c7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365bca7c7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365bca7c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365bca7c7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365bca7c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365bca7c7_3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365bca7c7_3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3602ff13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3602ff1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3602ff137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3602ff1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3602ff137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3602ff137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3602ff137_4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3602ff137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365bca7c7_3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365bca7c7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3602ff137_4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3602ff137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3602ff137_4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3602ff137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65bca7c7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65bca7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365bca7c7_3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365bca7c7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365bca7c7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365bca7c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archive.ics.uci.edu/ml/datasets/Online+Shoppers+Purchasing+Intention+Datas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441000" y="730170"/>
            <a:ext cx="9144000" cy="1486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a:t>Customer Online </a:t>
            </a:r>
            <a:r>
              <a:rPr lang="en-US" dirty="0" err="1"/>
              <a:t>Behaviout</a:t>
            </a:r>
            <a:endParaRPr dirty="0"/>
          </a:p>
        </p:txBody>
      </p:sp>
      <p:sp>
        <p:nvSpPr>
          <p:cNvPr id="85" name="Google Shape;85;p13"/>
          <p:cNvSpPr txBox="1">
            <a:spLocks noGrp="1"/>
          </p:cNvSpPr>
          <p:nvPr>
            <p:ph type="subTitle" idx="1"/>
          </p:nvPr>
        </p:nvSpPr>
        <p:spPr>
          <a:xfrm>
            <a:off x="1441000" y="306218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br>
              <a:rPr lang="en-IN" dirty="0"/>
            </a:br>
            <a:r>
              <a:rPr lang="en-IN" sz="4800" dirty="0"/>
              <a:t>By</a:t>
            </a:r>
          </a:p>
          <a:p>
            <a:pPr marL="0" lvl="0" indent="0" algn="ctr" rtl="0">
              <a:lnSpc>
                <a:spcPct val="90000"/>
              </a:lnSpc>
              <a:spcBef>
                <a:spcPts val="0"/>
              </a:spcBef>
              <a:spcAft>
                <a:spcPts val="0"/>
              </a:spcAft>
              <a:buClr>
                <a:schemeClr val="dk1"/>
              </a:buClr>
              <a:buSzPts val="2400"/>
              <a:buNone/>
            </a:pPr>
            <a:endParaRPr dirty="0"/>
          </a:p>
          <a:p>
            <a:pPr marL="0" lvl="0" indent="0" algn="ctr" rtl="0">
              <a:lnSpc>
                <a:spcPct val="90000"/>
              </a:lnSpc>
              <a:spcBef>
                <a:spcPts val="0"/>
              </a:spcBef>
              <a:spcAft>
                <a:spcPts val="0"/>
              </a:spcAft>
              <a:buClr>
                <a:schemeClr val="dk1"/>
              </a:buClr>
              <a:buSzPts val="2400"/>
              <a:buNone/>
            </a:pPr>
            <a:r>
              <a:rPr lang="en-IN" sz="3000" dirty="0"/>
              <a:t>Vamsi Vivek Teja </a:t>
            </a:r>
            <a:r>
              <a:rPr lang="en-IN" sz="3000" dirty="0" err="1"/>
              <a:t>Adibhatla</a:t>
            </a:r>
            <a:endParaRPr sz="3000" dirty="0"/>
          </a:p>
        </p:txBody>
      </p:sp>
      <p:pic>
        <p:nvPicPr>
          <p:cNvPr id="86" name="Google Shape;86;p13"/>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Monthly Web Page Duration - Trends</a:t>
            </a:r>
            <a:endParaRPr/>
          </a:p>
        </p:txBody>
      </p:sp>
      <p:sp>
        <p:nvSpPr>
          <p:cNvPr id="164" name="Google Shape;164;p22"/>
          <p:cNvSpPr txBox="1">
            <a:spLocks noGrp="1"/>
          </p:cNvSpPr>
          <p:nvPr>
            <p:ph type="body" idx="1"/>
          </p:nvPr>
        </p:nvSpPr>
        <p:spPr>
          <a:xfrm>
            <a:off x="7403375" y="1825625"/>
            <a:ext cx="39504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1400">
                <a:solidFill>
                  <a:srgbClr val="FF9900"/>
                </a:solidFill>
              </a:rPr>
              <a:t>Comments:</a:t>
            </a:r>
            <a:endParaRPr sz="1400">
              <a:solidFill>
                <a:srgbClr val="000000"/>
              </a:solidFill>
            </a:endParaRPr>
          </a:p>
          <a:p>
            <a:pPr marL="457200" lvl="0" indent="-317500" algn="l" rtl="0">
              <a:spcBef>
                <a:spcPts val="1000"/>
              </a:spcBef>
              <a:spcAft>
                <a:spcPts val="0"/>
              </a:spcAft>
              <a:buClr>
                <a:srgbClr val="000000"/>
              </a:buClr>
              <a:buSzPts val="1400"/>
              <a:buChar char="•"/>
            </a:pPr>
            <a:r>
              <a:rPr lang="en-IN" sz="1400">
                <a:solidFill>
                  <a:srgbClr val="000000"/>
                </a:solidFill>
              </a:rPr>
              <a:t>The clear change in Revenue in November can be seasonal - Black Friday Sale. </a:t>
            </a:r>
            <a:endParaRPr sz="1400">
              <a:solidFill>
                <a:srgbClr val="000000"/>
              </a:solidFill>
            </a:endParaRPr>
          </a:p>
          <a:p>
            <a:pPr marL="457200" lvl="0" indent="-317500" algn="l" rtl="0">
              <a:spcBef>
                <a:spcPts val="0"/>
              </a:spcBef>
              <a:spcAft>
                <a:spcPts val="0"/>
              </a:spcAft>
              <a:buClr>
                <a:srgbClr val="000000"/>
              </a:buClr>
              <a:buSzPts val="1400"/>
              <a:buChar char="•"/>
            </a:pPr>
            <a:r>
              <a:rPr lang="en-IN" sz="1400">
                <a:solidFill>
                  <a:srgbClr val="000000"/>
                </a:solidFill>
              </a:rPr>
              <a:t>We can see the relative trend of average time spent in each section of the website here</a:t>
            </a:r>
            <a:endParaRPr sz="1400">
              <a:solidFill>
                <a:srgbClr val="000000"/>
              </a:solidFill>
            </a:endParaRPr>
          </a:p>
          <a:p>
            <a:pPr marL="457200" lvl="0" indent="-317500" algn="l" rtl="0">
              <a:spcBef>
                <a:spcPts val="0"/>
              </a:spcBef>
              <a:spcAft>
                <a:spcPts val="0"/>
              </a:spcAft>
              <a:buClr>
                <a:srgbClr val="000000"/>
              </a:buClr>
              <a:buSzPts val="1400"/>
              <a:buChar char="•"/>
            </a:pPr>
            <a:r>
              <a:rPr lang="en-IN" sz="1400">
                <a:solidFill>
                  <a:srgbClr val="000000"/>
                </a:solidFill>
              </a:rPr>
              <a:t>The time spent in product section has peaked in November and contribute to major traffic</a:t>
            </a:r>
            <a:endParaRPr sz="1400">
              <a:solidFill>
                <a:srgbClr val="000000"/>
              </a:solidFill>
            </a:endParaRPr>
          </a:p>
          <a:p>
            <a:pPr marL="457200" lvl="0" indent="-317500" algn="l" rtl="0">
              <a:spcBef>
                <a:spcPts val="0"/>
              </a:spcBef>
              <a:spcAft>
                <a:spcPts val="0"/>
              </a:spcAft>
              <a:buClr>
                <a:srgbClr val="000000"/>
              </a:buClr>
              <a:buSzPts val="1400"/>
              <a:buChar char="•"/>
            </a:pPr>
            <a:r>
              <a:rPr lang="en-IN" sz="1400">
                <a:solidFill>
                  <a:srgbClr val="000000"/>
                </a:solidFill>
              </a:rPr>
              <a:t>The administrative section had relatively more traffic in the initial months of Feb. and March</a:t>
            </a:r>
            <a:endParaRPr sz="1400">
              <a:solidFill>
                <a:srgbClr val="000000"/>
              </a:solidFill>
            </a:endParaRPr>
          </a:p>
        </p:txBody>
      </p:sp>
      <p:pic>
        <p:nvPicPr>
          <p:cNvPr id="165" name="Google Shape;165;p22"/>
          <p:cNvPicPr preferRelativeResize="0"/>
          <p:nvPr/>
        </p:nvPicPr>
        <p:blipFill>
          <a:blip r:embed="rId3">
            <a:alphaModFix/>
          </a:blip>
          <a:stretch>
            <a:fillRect/>
          </a:stretch>
        </p:blipFill>
        <p:spPr>
          <a:xfrm>
            <a:off x="7403375" y="5589150"/>
            <a:ext cx="1793725" cy="476900"/>
          </a:xfrm>
          <a:prstGeom prst="rect">
            <a:avLst/>
          </a:prstGeom>
          <a:noFill/>
          <a:ln>
            <a:noFill/>
          </a:ln>
        </p:spPr>
      </p:pic>
      <p:pic>
        <p:nvPicPr>
          <p:cNvPr id="166" name="Google Shape;166;p22"/>
          <p:cNvPicPr preferRelativeResize="0"/>
          <p:nvPr/>
        </p:nvPicPr>
        <p:blipFill>
          <a:blip r:embed="rId4">
            <a:alphaModFix/>
          </a:blip>
          <a:stretch>
            <a:fillRect/>
          </a:stretch>
        </p:blipFill>
        <p:spPr>
          <a:xfrm>
            <a:off x="11581775" y="6247773"/>
            <a:ext cx="610225" cy="610225"/>
          </a:xfrm>
          <a:prstGeom prst="rect">
            <a:avLst/>
          </a:prstGeom>
          <a:noFill/>
          <a:ln>
            <a:noFill/>
          </a:ln>
        </p:spPr>
      </p:pic>
      <p:pic>
        <p:nvPicPr>
          <p:cNvPr id="167" name="Google Shape;167;p22"/>
          <p:cNvPicPr preferRelativeResize="0"/>
          <p:nvPr/>
        </p:nvPicPr>
        <p:blipFill>
          <a:blip r:embed="rId5">
            <a:alphaModFix/>
          </a:blip>
          <a:stretch>
            <a:fillRect/>
          </a:stretch>
        </p:blipFill>
        <p:spPr>
          <a:xfrm>
            <a:off x="214650" y="1690825"/>
            <a:ext cx="7098575" cy="44512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838200" y="3236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Exit Rate - Trends</a:t>
            </a:r>
            <a:endParaRPr/>
          </a:p>
          <a:p>
            <a:pPr marL="0" lvl="0" indent="0" algn="l" rtl="0">
              <a:lnSpc>
                <a:spcPct val="100000"/>
              </a:lnSpc>
              <a:spcBef>
                <a:spcPts val="0"/>
              </a:spcBef>
              <a:spcAft>
                <a:spcPts val="0"/>
              </a:spcAft>
              <a:buClr>
                <a:schemeClr val="dk1"/>
              </a:buClr>
              <a:buSzPts val="1100"/>
              <a:buFont typeface="Arial"/>
              <a:buNone/>
            </a:pPr>
            <a:r>
              <a:rPr lang="en-IN" sz="1400"/>
              <a:t>The value of "Exit Rate" feature for a specific web page is calculated as for all pageviews to the page, the percentage that were the last in the session.</a:t>
            </a:r>
            <a:endParaRPr/>
          </a:p>
        </p:txBody>
      </p:sp>
      <p:pic>
        <p:nvPicPr>
          <p:cNvPr id="173" name="Google Shape;173;p23"/>
          <p:cNvPicPr preferRelativeResize="0"/>
          <p:nvPr/>
        </p:nvPicPr>
        <p:blipFill>
          <a:blip r:embed="rId3">
            <a:alphaModFix/>
          </a:blip>
          <a:stretch>
            <a:fillRect/>
          </a:stretch>
        </p:blipFill>
        <p:spPr>
          <a:xfrm>
            <a:off x="838200" y="1649325"/>
            <a:ext cx="3512950" cy="4862375"/>
          </a:xfrm>
          <a:prstGeom prst="rect">
            <a:avLst/>
          </a:prstGeom>
          <a:noFill/>
          <a:ln>
            <a:noFill/>
          </a:ln>
        </p:spPr>
      </p:pic>
      <p:sp>
        <p:nvSpPr>
          <p:cNvPr id="174" name="Google Shape;174;p23"/>
          <p:cNvSpPr txBox="1"/>
          <p:nvPr/>
        </p:nvSpPr>
        <p:spPr>
          <a:xfrm>
            <a:off x="5082800" y="4506250"/>
            <a:ext cx="5949900" cy="18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a:solidFill>
                  <a:schemeClr val="accent2"/>
                </a:solidFill>
                <a:latin typeface="Calibri"/>
                <a:ea typeface="Calibri"/>
                <a:cs typeface="Calibri"/>
                <a:sym typeface="Calibri"/>
              </a:rPr>
              <a:t>Comments:</a:t>
            </a:r>
            <a:endParaRPr sz="1600">
              <a:solidFill>
                <a:schemeClr val="accent2"/>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IN" sz="1600">
                <a:latin typeface="Calibri"/>
                <a:ea typeface="Calibri"/>
                <a:cs typeface="Calibri"/>
                <a:sym typeface="Calibri"/>
              </a:rPr>
              <a:t>We can see that a returning user has more exit rates than a new user since they already know the page well so they are spending less time taking action they need to take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IN" sz="1600">
                <a:latin typeface="Calibri"/>
                <a:ea typeface="Calibri"/>
                <a:cs typeface="Calibri"/>
                <a:sym typeface="Calibri"/>
              </a:rPr>
              <a:t>Also one thing to observe is that exit rates are skewed towards right for both the types of transactions</a:t>
            </a:r>
            <a:endParaRPr sz="1600">
              <a:solidFill>
                <a:srgbClr val="1155CC"/>
              </a:solidFill>
              <a:latin typeface="Calibri"/>
              <a:ea typeface="Calibri"/>
              <a:cs typeface="Calibri"/>
              <a:sym typeface="Calibri"/>
            </a:endParaRPr>
          </a:p>
        </p:txBody>
      </p:sp>
      <p:pic>
        <p:nvPicPr>
          <p:cNvPr id="175" name="Google Shape;175;p23"/>
          <p:cNvPicPr preferRelativeResize="0"/>
          <p:nvPr/>
        </p:nvPicPr>
        <p:blipFill>
          <a:blip r:embed="rId4">
            <a:alphaModFix/>
          </a:blip>
          <a:stretch>
            <a:fillRect/>
          </a:stretch>
        </p:blipFill>
        <p:spPr>
          <a:xfrm>
            <a:off x="5082802" y="1553525"/>
            <a:ext cx="5476875" cy="2886075"/>
          </a:xfrm>
          <a:prstGeom prst="rect">
            <a:avLst/>
          </a:prstGeom>
          <a:noFill/>
          <a:ln>
            <a:noFill/>
          </a:ln>
        </p:spPr>
      </p:pic>
      <p:pic>
        <p:nvPicPr>
          <p:cNvPr id="176" name="Google Shape;176;p23"/>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4"/>
          <p:cNvPicPr preferRelativeResize="0"/>
          <p:nvPr/>
        </p:nvPicPr>
        <p:blipFill>
          <a:blip r:embed="rId3">
            <a:alphaModFix/>
          </a:blip>
          <a:stretch>
            <a:fillRect/>
          </a:stretch>
        </p:blipFill>
        <p:spPr>
          <a:xfrm>
            <a:off x="4346150" y="1649600"/>
            <a:ext cx="5692526" cy="4598174"/>
          </a:xfrm>
          <a:prstGeom prst="rect">
            <a:avLst/>
          </a:prstGeom>
          <a:noFill/>
          <a:ln>
            <a:noFill/>
          </a:ln>
        </p:spPr>
      </p:pic>
      <p:sp>
        <p:nvSpPr>
          <p:cNvPr id="182" name="Google Shape;182;p24"/>
          <p:cNvSpPr txBox="1"/>
          <p:nvPr/>
        </p:nvSpPr>
        <p:spPr>
          <a:xfrm>
            <a:off x="850750" y="1086028"/>
            <a:ext cx="3859500" cy="4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a:latin typeface="Calibri"/>
                <a:ea typeface="Calibri"/>
                <a:cs typeface="Calibri"/>
                <a:sym typeface="Calibri"/>
              </a:rPr>
              <a:t>Overall - Exit Rate Trend</a:t>
            </a:r>
            <a:endParaRPr sz="1800" b="1">
              <a:latin typeface="Calibri"/>
              <a:ea typeface="Calibri"/>
              <a:cs typeface="Calibri"/>
              <a:sym typeface="Calibri"/>
            </a:endParaRPr>
          </a:p>
        </p:txBody>
      </p:sp>
      <p:sp>
        <p:nvSpPr>
          <p:cNvPr id="183" name="Google Shape;183;p24"/>
          <p:cNvSpPr txBox="1"/>
          <p:nvPr/>
        </p:nvSpPr>
        <p:spPr>
          <a:xfrm>
            <a:off x="4975125" y="1019725"/>
            <a:ext cx="3859500" cy="51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a:latin typeface="Calibri"/>
                <a:ea typeface="Calibri"/>
                <a:cs typeface="Calibri"/>
                <a:sym typeface="Calibri"/>
              </a:rPr>
              <a:t>Split of Bounce rate Trend</a:t>
            </a:r>
            <a:endParaRPr sz="1800" b="1">
              <a:latin typeface="Calibri"/>
              <a:ea typeface="Calibri"/>
              <a:cs typeface="Calibri"/>
              <a:sym typeface="Calibri"/>
            </a:endParaRPr>
          </a:p>
        </p:txBody>
      </p:sp>
      <p:sp>
        <p:nvSpPr>
          <p:cNvPr id="184" name="Google Shape;184;p24"/>
          <p:cNvSpPr txBox="1"/>
          <p:nvPr/>
        </p:nvSpPr>
        <p:spPr>
          <a:xfrm>
            <a:off x="1245025" y="238625"/>
            <a:ext cx="10323300" cy="6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a:latin typeface="Calibri"/>
                <a:ea typeface="Calibri"/>
                <a:cs typeface="Calibri"/>
                <a:sym typeface="Calibri"/>
              </a:rPr>
              <a:t>Exit Rate Trends</a:t>
            </a:r>
            <a:endParaRPr sz="3000">
              <a:latin typeface="Calibri"/>
              <a:ea typeface="Calibri"/>
              <a:cs typeface="Calibri"/>
              <a:sym typeface="Calibri"/>
            </a:endParaRPr>
          </a:p>
        </p:txBody>
      </p:sp>
      <p:sp>
        <p:nvSpPr>
          <p:cNvPr id="185" name="Google Shape;185;p24"/>
          <p:cNvSpPr txBox="1"/>
          <p:nvPr/>
        </p:nvSpPr>
        <p:spPr>
          <a:xfrm>
            <a:off x="10038675" y="1556275"/>
            <a:ext cx="2153100" cy="48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solidFill>
                  <a:srgbClr val="FF9900"/>
                </a:solidFill>
                <a:latin typeface="Calibri"/>
                <a:ea typeface="Calibri"/>
                <a:cs typeface="Calibri"/>
                <a:sym typeface="Calibri"/>
              </a:rPr>
              <a:t>Comments:</a:t>
            </a:r>
            <a:endParaRPr>
              <a:solidFill>
                <a:srgbClr val="FF9900"/>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IN">
                <a:latin typeface="Calibri"/>
                <a:ea typeface="Calibri"/>
                <a:cs typeface="Calibri"/>
                <a:sym typeface="Calibri"/>
              </a:rPr>
              <a:t>- Similar to the bounce rate, Exit rate is the least in the New Visitors contributing for the Revenue</a:t>
            </a:r>
            <a:endParaRPr>
              <a:latin typeface="Calibri"/>
              <a:ea typeface="Calibri"/>
              <a:cs typeface="Calibri"/>
              <a:sym typeface="Calibri"/>
            </a:endParaRPr>
          </a:p>
          <a:p>
            <a:pPr marL="0" lvl="0" indent="0" algn="l" rtl="0">
              <a:spcBef>
                <a:spcPts val="0"/>
              </a:spcBef>
              <a:spcAft>
                <a:spcPts val="0"/>
              </a:spcAft>
              <a:buNone/>
            </a:pPr>
            <a:r>
              <a:rPr lang="en-IN">
                <a:latin typeface="Calibri"/>
                <a:ea typeface="Calibri"/>
                <a:cs typeface="Calibri"/>
                <a:sym typeface="Calibri"/>
              </a:rPr>
              <a:t>- We need to check if Bounce rate and Exit rate are linked with each other(Correlation) - To be explored in the future slides</a:t>
            </a:r>
            <a:endParaRPr>
              <a:latin typeface="Calibri"/>
              <a:ea typeface="Calibri"/>
              <a:cs typeface="Calibri"/>
              <a:sym typeface="Calibri"/>
            </a:endParaRPr>
          </a:p>
        </p:txBody>
      </p:sp>
      <p:sp>
        <p:nvSpPr>
          <p:cNvPr id="186" name="Google Shape;186;p24"/>
          <p:cNvSpPr/>
          <p:nvPr/>
        </p:nvSpPr>
        <p:spPr>
          <a:xfrm>
            <a:off x="7373850" y="5599700"/>
            <a:ext cx="847200" cy="648600"/>
          </a:xfrm>
          <a:prstGeom prst="rect">
            <a:avLst/>
          </a:prstGeom>
          <a:noFill/>
          <a:ln w="9525" cap="flat" cmpd="sng">
            <a:solidFill>
              <a:srgbClr val="00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4"/>
          <p:cNvPicPr preferRelativeResize="0"/>
          <p:nvPr/>
        </p:nvPicPr>
        <p:blipFill>
          <a:blip r:embed="rId4">
            <a:alphaModFix/>
          </a:blip>
          <a:stretch>
            <a:fillRect/>
          </a:stretch>
        </p:blipFill>
        <p:spPr>
          <a:xfrm>
            <a:off x="850750" y="1728275"/>
            <a:ext cx="3400450" cy="4518399"/>
          </a:xfrm>
          <a:prstGeom prst="rect">
            <a:avLst/>
          </a:prstGeom>
          <a:noFill/>
          <a:ln>
            <a:noFill/>
          </a:ln>
        </p:spPr>
      </p:pic>
      <p:pic>
        <p:nvPicPr>
          <p:cNvPr id="188" name="Google Shape;188;p24"/>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561850" y="105750"/>
            <a:ext cx="103251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Exit rate vs Bounce rate</a:t>
            </a:r>
            <a:endParaRPr/>
          </a:p>
        </p:txBody>
      </p:sp>
      <p:sp>
        <p:nvSpPr>
          <p:cNvPr id="194" name="Google Shape;194;p25"/>
          <p:cNvSpPr txBox="1">
            <a:spLocks noGrp="1"/>
          </p:cNvSpPr>
          <p:nvPr>
            <p:ph type="body" idx="1"/>
          </p:nvPr>
        </p:nvSpPr>
        <p:spPr>
          <a:xfrm>
            <a:off x="8328750" y="1253400"/>
            <a:ext cx="31398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1600">
                <a:solidFill>
                  <a:srgbClr val="FF9900"/>
                </a:solidFill>
              </a:rPr>
              <a:t>Comments:</a:t>
            </a:r>
            <a:endParaRPr sz="1600">
              <a:solidFill>
                <a:srgbClr val="FF9900"/>
              </a:solidFill>
            </a:endParaRPr>
          </a:p>
          <a:p>
            <a:pPr marL="457200" lvl="0" indent="-330200" algn="l" rtl="0">
              <a:spcBef>
                <a:spcPts val="1000"/>
              </a:spcBef>
              <a:spcAft>
                <a:spcPts val="0"/>
              </a:spcAft>
              <a:buClr>
                <a:srgbClr val="000000"/>
              </a:buClr>
              <a:buSzPts val="1600"/>
              <a:buChar char="•"/>
            </a:pPr>
            <a:r>
              <a:rPr lang="en-IN" sz="1600">
                <a:solidFill>
                  <a:srgbClr val="000000"/>
                </a:solidFill>
              </a:rPr>
              <a:t>We can see the average time spent in each section here</a:t>
            </a:r>
            <a:endParaRPr sz="1600">
              <a:solidFill>
                <a:srgbClr val="000000"/>
              </a:solidFill>
            </a:endParaRPr>
          </a:p>
          <a:p>
            <a:pPr marL="0" lvl="0" indent="0" algn="l" rtl="0">
              <a:spcBef>
                <a:spcPts val="1000"/>
              </a:spcBef>
              <a:spcAft>
                <a:spcPts val="0"/>
              </a:spcAft>
              <a:buNone/>
            </a:pPr>
            <a:endParaRPr sz="1600">
              <a:solidFill>
                <a:srgbClr val="000000"/>
              </a:solidFill>
            </a:endParaRPr>
          </a:p>
          <a:p>
            <a:pPr marL="457200" lvl="0" indent="-330200" algn="l" rtl="0">
              <a:spcBef>
                <a:spcPts val="1000"/>
              </a:spcBef>
              <a:spcAft>
                <a:spcPts val="0"/>
              </a:spcAft>
              <a:buClr>
                <a:srgbClr val="000000"/>
              </a:buClr>
              <a:buSzPts val="1600"/>
              <a:buChar char="•"/>
            </a:pPr>
            <a:r>
              <a:rPr lang="en-IN" sz="1600">
                <a:solidFill>
                  <a:srgbClr val="000000"/>
                </a:solidFill>
              </a:rPr>
              <a:t>We can see that the trendlines for sessions when transaction doesn’t happen has a higher slope than Revenue =True indicating that BounceRate is relatively high in comparison to ExitRates, ExitRates are relatively high in comparison to BounceRates for sessions where transactions happen</a:t>
            </a:r>
            <a:endParaRPr sz="1600">
              <a:solidFill>
                <a:srgbClr val="000000"/>
              </a:solidFill>
            </a:endParaRPr>
          </a:p>
        </p:txBody>
      </p:sp>
      <p:pic>
        <p:nvPicPr>
          <p:cNvPr id="195" name="Google Shape;195;p25"/>
          <p:cNvPicPr preferRelativeResize="0"/>
          <p:nvPr/>
        </p:nvPicPr>
        <p:blipFill>
          <a:blip r:embed="rId3">
            <a:alphaModFix/>
          </a:blip>
          <a:stretch>
            <a:fillRect/>
          </a:stretch>
        </p:blipFill>
        <p:spPr>
          <a:xfrm>
            <a:off x="561850" y="1255000"/>
            <a:ext cx="7766902" cy="4925475"/>
          </a:xfrm>
          <a:prstGeom prst="rect">
            <a:avLst/>
          </a:prstGeom>
          <a:noFill/>
          <a:ln>
            <a:noFill/>
          </a:ln>
        </p:spPr>
      </p:pic>
      <p:pic>
        <p:nvPicPr>
          <p:cNvPr id="196" name="Google Shape;196;p25"/>
          <p:cNvPicPr preferRelativeResize="0"/>
          <p:nvPr/>
        </p:nvPicPr>
        <p:blipFill>
          <a:blip r:embed="rId4">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body" idx="1"/>
          </p:nvPr>
        </p:nvSpPr>
        <p:spPr>
          <a:xfrm>
            <a:off x="672200" y="891875"/>
            <a:ext cx="10515600" cy="4351200"/>
          </a:xfrm>
          <a:prstGeom prst="rect">
            <a:avLst/>
          </a:prstGeom>
        </p:spPr>
        <p:txBody>
          <a:bodyPr spcFirstLastPara="1" wrap="square" lIns="91425" tIns="45700" rIns="91425" bIns="45700" anchor="ctr" anchorCtr="0">
            <a:noAutofit/>
          </a:bodyPr>
          <a:lstStyle/>
          <a:p>
            <a:pPr marL="0" lvl="0" indent="0" algn="ctr" rtl="0">
              <a:spcBef>
                <a:spcPts val="1000"/>
              </a:spcBef>
              <a:spcAft>
                <a:spcPts val="0"/>
              </a:spcAft>
              <a:buNone/>
            </a:pPr>
            <a:r>
              <a:rPr lang="en-IN" sz="3600"/>
              <a:t>Statistical Analysis and Modelling</a:t>
            </a:r>
            <a:endParaRPr sz="3600"/>
          </a:p>
        </p:txBody>
      </p:sp>
      <p:pic>
        <p:nvPicPr>
          <p:cNvPr id="202" name="Google Shape;202;p26"/>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Correlation among numerical variables</a:t>
            </a:r>
            <a:endParaRPr/>
          </a:p>
        </p:txBody>
      </p:sp>
      <p:sp>
        <p:nvSpPr>
          <p:cNvPr id="208" name="Google Shape;208;p27"/>
          <p:cNvSpPr txBox="1">
            <a:spLocks noGrp="1"/>
          </p:cNvSpPr>
          <p:nvPr>
            <p:ph type="body" idx="1"/>
          </p:nvPr>
        </p:nvSpPr>
        <p:spPr>
          <a:xfrm>
            <a:off x="7337225" y="1825625"/>
            <a:ext cx="40164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1600">
                <a:solidFill>
                  <a:srgbClr val="FF9900"/>
                </a:solidFill>
              </a:rPr>
              <a:t>Comments:</a:t>
            </a:r>
            <a:endParaRPr sz="1600">
              <a:solidFill>
                <a:srgbClr val="FF9900"/>
              </a:solidFill>
            </a:endParaRPr>
          </a:p>
          <a:p>
            <a:pPr marL="457200" lvl="0" indent="-330200" algn="l" rtl="0">
              <a:spcBef>
                <a:spcPts val="1000"/>
              </a:spcBef>
              <a:spcAft>
                <a:spcPts val="0"/>
              </a:spcAft>
              <a:buSzPts val="1600"/>
              <a:buChar char="•"/>
            </a:pPr>
            <a:r>
              <a:rPr lang="en-IN" sz="1600">
                <a:solidFill>
                  <a:srgbClr val="000000"/>
                </a:solidFill>
              </a:rPr>
              <a:t>As we can see here the correlation between numerical variables like Administrative and Administrative_Duration is very high,around 0.6.It is similar for other duration types. </a:t>
            </a:r>
            <a:endParaRPr sz="1600">
              <a:solidFill>
                <a:srgbClr val="000000"/>
              </a:solidFill>
            </a:endParaRPr>
          </a:p>
          <a:p>
            <a:pPr marL="457200" lvl="0" indent="-330200" algn="l" rtl="0">
              <a:spcBef>
                <a:spcPts val="0"/>
              </a:spcBef>
              <a:spcAft>
                <a:spcPts val="0"/>
              </a:spcAft>
              <a:buSzPts val="1600"/>
              <a:buChar char="•"/>
            </a:pPr>
            <a:r>
              <a:rPr lang="en-IN" sz="1600">
                <a:solidFill>
                  <a:srgbClr val="FF9900"/>
                </a:solidFill>
              </a:rPr>
              <a:t> </a:t>
            </a:r>
            <a:r>
              <a:rPr lang="en-IN" sz="1600"/>
              <a:t>The same can be said for BounceRates and ExitRates         </a:t>
            </a:r>
            <a:endParaRPr sz="1600"/>
          </a:p>
          <a:p>
            <a:pPr marL="457200" lvl="0" indent="-330200" algn="l" rtl="0">
              <a:spcBef>
                <a:spcPts val="0"/>
              </a:spcBef>
              <a:spcAft>
                <a:spcPts val="0"/>
              </a:spcAft>
              <a:buSzPts val="1600"/>
              <a:buChar char="•"/>
            </a:pPr>
            <a:r>
              <a:rPr lang="en-IN" sz="1600"/>
              <a:t>These need to be taken care of to improve the accuracy of the model                                                   </a:t>
            </a:r>
            <a:endParaRPr sz="1600"/>
          </a:p>
        </p:txBody>
      </p:sp>
      <p:pic>
        <p:nvPicPr>
          <p:cNvPr id="209" name="Google Shape;209;p27"/>
          <p:cNvPicPr preferRelativeResize="0"/>
          <p:nvPr/>
        </p:nvPicPr>
        <p:blipFill>
          <a:blip r:embed="rId3">
            <a:alphaModFix/>
          </a:blip>
          <a:stretch>
            <a:fillRect/>
          </a:stretch>
        </p:blipFill>
        <p:spPr>
          <a:xfrm>
            <a:off x="888300" y="1556025"/>
            <a:ext cx="6164093" cy="4620800"/>
          </a:xfrm>
          <a:prstGeom prst="rect">
            <a:avLst/>
          </a:prstGeom>
          <a:noFill/>
          <a:ln>
            <a:noFill/>
          </a:ln>
        </p:spPr>
      </p:pic>
      <p:pic>
        <p:nvPicPr>
          <p:cNvPr id="210" name="Google Shape;210;p27"/>
          <p:cNvPicPr preferRelativeResize="0"/>
          <p:nvPr/>
        </p:nvPicPr>
        <p:blipFill>
          <a:blip r:embed="rId4">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Modelling </a:t>
            </a:r>
            <a:endParaRPr/>
          </a:p>
        </p:txBody>
      </p:sp>
      <p:sp>
        <p:nvSpPr>
          <p:cNvPr id="216" name="Google Shape;216;p28"/>
          <p:cNvSpPr txBox="1">
            <a:spLocks noGrp="1"/>
          </p:cNvSpPr>
          <p:nvPr>
            <p:ph type="body" idx="1"/>
          </p:nvPr>
        </p:nvSpPr>
        <p:spPr>
          <a:xfrm>
            <a:off x="838200" y="1825625"/>
            <a:ext cx="10515600" cy="1002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Problem Type: Classification since the Outcome variable has 2 outcomes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
        <p:nvSpPr>
          <p:cNvPr id="217" name="Google Shape;217;p28"/>
          <p:cNvSpPr/>
          <p:nvPr/>
        </p:nvSpPr>
        <p:spPr>
          <a:xfrm>
            <a:off x="518875" y="5141775"/>
            <a:ext cx="3247500" cy="809100"/>
          </a:xfrm>
          <a:prstGeom prst="rect">
            <a:avLst/>
          </a:prstGeom>
          <a:solidFill>
            <a:srgbClr val="4A86E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solidFill>
                  <a:srgbClr val="FFFFFF"/>
                </a:solidFill>
              </a:rPr>
              <a:t>Logistic Regression</a:t>
            </a:r>
            <a:endParaRPr sz="1800">
              <a:solidFill>
                <a:srgbClr val="FFFFFF"/>
              </a:solidFill>
            </a:endParaRPr>
          </a:p>
        </p:txBody>
      </p:sp>
      <p:sp>
        <p:nvSpPr>
          <p:cNvPr id="218" name="Google Shape;218;p28"/>
          <p:cNvSpPr/>
          <p:nvPr/>
        </p:nvSpPr>
        <p:spPr>
          <a:xfrm>
            <a:off x="4360800" y="5176325"/>
            <a:ext cx="3247500" cy="809100"/>
          </a:xfrm>
          <a:prstGeom prst="rect">
            <a:avLst/>
          </a:prstGeom>
          <a:solidFill>
            <a:srgbClr val="4A86E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solidFill>
                  <a:srgbClr val="FFFFFF"/>
                </a:solidFill>
              </a:rPr>
              <a:t>Logit + Lasso Regression</a:t>
            </a:r>
            <a:endParaRPr sz="1800">
              <a:solidFill>
                <a:srgbClr val="FFFFFF"/>
              </a:solidFill>
            </a:endParaRPr>
          </a:p>
        </p:txBody>
      </p:sp>
      <p:sp>
        <p:nvSpPr>
          <p:cNvPr id="219" name="Google Shape;219;p28"/>
          <p:cNvSpPr/>
          <p:nvPr/>
        </p:nvSpPr>
        <p:spPr>
          <a:xfrm>
            <a:off x="4360800" y="2962725"/>
            <a:ext cx="3247500" cy="809100"/>
          </a:xfrm>
          <a:prstGeom prst="rect">
            <a:avLst/>
          </a:prstGeom>
          <a:solidFill>
            <a:srgbClr val="4A86E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solidFill>
                  <a:srgbClr val="FFFFFF"/>
                </a:solidFill>
              </a:rPr>
              <a:t>Models Implemented</a:t>
            </a:r>
            <a:endParaRPr sz="1800">
              <a:solidFill>
                <a:srgbClr val="FFFFFF"/>
              </a:solidFill>
            </a:endParaRPr>
          </a:p>
        </p:txBody>
      </p:sp>
      <p:sp>
        <p:nvSpPr>
          <p:cNvPr id="220" name="Google Shape;220;p28"/>
          <p:cNvSpPr/>
          <p:nvPr/>
        </p:nvSpPr>
        <p:spPr>
          <a:xfrm>
            <a:off x="8137375" y="5141775"/>
            <a:ext cx="3247500" cy="809100"/>
          </a:xfrm>
          <a:prstGeom prst="rect">
            <a:avLst/>
          </a:prstGeom>
          <a:solidFill>
            <a:srgbClr val="4A86E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solidFill>
                  <a:srgbClr val="FFFFFF"/>
                </a:solidFill>
              </a:rPr>
              <a:t>Decision Tree Classifier</a:t>
            </a:r>
            <a:endParaRPr sz="1800">
              <a:solidFill>
                <a:srgbClr val="FFFFFF"/>
              </a:solidFill>
            </a:endParaRPr>
          </a:p>
        </p:txBody>
      </p:sp>
      <p:cxnSp>
        <p:nvCxnSpPr>
          <p:cNvPr id="221" name="Google Shape;221;p28"/>
          <p:cNvCxnSpPr>
            <a:stCxn id="219" idx="2"/>
            <a:endCxn id="217" idx="0"/>
          </p:cNvCxnSpPr>
          <p:nvPr/>
        </p:nvCxnSpPr>
        <p:spPr>
          <a:xfrm flipH="1">
            <a:off x="2142750" y="3771825"/>
            <a:ext cx="3841800" cy="1370100"/>
          </a:xfrm>
          <a:prstGeom prst="straightConnector1">
            <a:avLst/>
          </a:prstGeom>
          <a:noFill/>
          <a:ln w="9525" cap="flat" cmpd="sng">
            <a:solidFill>
              <a:schemeClr val="dk2"/>
            </a:solidFill>
            <a:prstDash val="solid"/>
            <a:round/>
            <a:headEnd type="none" w="med" len="med"/>
            <a:tailEnd type="triangle" w="med" len="med"/>
          </a:ln>
        </p:spPr>
      </p:cxnSp>
      <p:cxnSp>
        <p:nvCxnSpPr>
          <p:cNvPr id="222" name="Google Shape;222;p28"/>
          <p:cNvCxnSpPr>
            <a:stCxn id="219" idx="2"/>
            <a:endCxn id="218" idx="0"/>
          </p:cNvCxnSpPr>
          <p:nvPr/>
        </p:nvCxnSpPr>
        <p:spPr>
          <a:xfrm>
            <a:off x="5984550" y="3771825"/>
            <a:ext cx="0" cy="14046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28"/>
          <p:cNvCxnSpPr>
            <a:stCxn id="219" idx="2"/>
            <a:endCxn id="220" idx="0"/>
          </p:cNvCxnSpPr>
          <p:nvPr/>
        </p:nvCxnSpPr>
        <p:spPr>
          <a:xfrm>
            <a:off x="5984550" y="3771825"/>
            <a:ext cx="3776700" cy="1370100"/>
          </a:xfrm>
          <a:prstGeom prst="straightConnector1">
            <a:avLst/>
          </a:prstGeom>
          <a:noFill/>
          <a:ln w="9525" cap="flat" cmpd="sng">
            <a:solidFill>
              <a:schemeClr val="dk2"/>
            </a:solidFill>
            <a:prstDash val="solid"/>
            <a:round/>
            <a:headEnd type="none" w="med" len="med"/>
            <a:tailEnd type="triangle" w="med" len="med"/>
          </a:ln>
        </p:spPr>
      </p:cxnSp>
      <p:pic>
        <p:nvPicPr>
          <p:cNvPr id="224" name="Google Shape;224;p28"/>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Models Summary</a:t>
            </a:r>
            <a:endParaRPr/>
          </a:p>
        </p:txBody>
      </p:sp>
      <p:pic>
        <p:nvPicPr>
          <p:cNvPr id="230" name="Google Shape;230;p29"/>
          <p:cNvPicPr preferRelativeResize="0"/>
          <p:nvPr/>
        </p:nvPicPr>
        <p:blipFill>
          <a:blip r:embed="rId3">
            <a:alphaModFix/>
          </a:blip>
          <a:stretch>
            <a:fillRect/>
          </a:stretch>
        </p:blipFill>
        <p:spPr>
          <a:xfrm>
            <a:off x="11581775" y="6247773"/>
            <a:ext cx="610225" cy="610225"/>
          </a:xfrm>
          <a:prstGeom prst="rect">
            <a:avLst/>
          </a:prstGeom>
          <a:noFill/>
          <a:ln>
            <a:noFill/>
          </a:ln>
        </p:spPr>
      </p:pic>
      <p:sp>
        <p:nvSpPr>
          <p:cNvPr id="231" name="Google Shape;231;p29"/>
          <p:cNvSpPr txBox="1"/>
          <p:nvPr/>
        </p:nvSpPr>
        <p:spPr>
          <a:xfrm>
            <a:off x="978675" y="3613150"/>
            <a:ext cx="8808000" cy="243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rgbClr val="FF9900"/>
                </a:solidFill>
                <a:latin typeface="Calibri"/>
                <a:ea typeface="Calibri"/>
                <a:cs typeface="Calibri"/>
                <a:sym typeface="Calibri"/>
              </a:rPr>
              <a:t>Comments:</a:t>
            </a:r>
            <a:endParaRPr sz="1800">
              <a:solidFill>
                <a:srgbClr val="FF9900"/>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IN" sz="1800">
                <a:latin typeface="Calibri"/>
                <a:ea typeface="Calibri"/>
                <a:cs typeface="Calibri"/>
                <a:sym typeface="Calibri"/>
              </a:rPr>
              <a:t>Base logit model with default hyperparameters and all features yielded accuracy of 0.89.</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IN" sz="1800">
                <a:latin typeface="Calibri"/>
                <a:ea typeface="Calibri"/>
                <a:cs typeface="Calibri"/>
                <a:sym typeface="Calibri"/>
              </a:rPr>
              <a:t>Logit model with Lasso regression had significantly reduced the input features down to 3, yielding the same prediction accuracy.</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IN" sz="1800">
                <a:latin typeface="Calibri"/>
                <a:ea typeface="Calibri"/>
                <a:cs typeface="Calibri"/>
                <a:sym typeface="Calibri"/>
              </a:rPr>
              <a:t>Further, optimizing the model by setting the threshold value to 0.275 had improved the prediction accuracy and ROC AUC value significantly.</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IN" sz="1800">
                <a:latin typeface="Calibri"/>
                <a:ea typeface="Calibri"/>
                <a:cs typeface="Calibri"/>
                <a:sym typeface="Calibri"/>
              </a:rPr>
              <a:t>Decision Tree Classifier with four features gave the highest accuracy of 0.904. Classification error is 0.0940</a:t>
            </a:r>
            <a:endParaRPr sz="1800">
              <a:latin typeface="Calibri"/>
              <a:ea typeface="Calibri"/>
              <a:cs typeface="Calibri"/>
              <a:sym typeface="Calibri"/>
            </a:endParaRPr>
          </a:p>
        </p:txBody>
      </p:sp>
      <p:graphicFrame>
        <p:nvGraphicFramePr>
          <p:cNvPr id="232" name="Google Shape;232;p29"/>
          <p:cNvGraphicFramePr/>
          <p:nvPr/>
        </p:nvGraphicFramePr>
        <p:xfrm>
          <a:off x="1075775" y="1542675"/>
          <a:ext cx="3000000" cy="3000000"/>
        </p:xfrm>
        <a:graphic>
          <a:graphicData uri="http://schemas.openxmlformats.org/drawingml/2006/table">
            <a:tbl>
              <a:tblPr>
                <a:noFill/>
                <a:tableStyleId>{5606670B-0277-4D8B-8005-31646F036AFD}</a:tableStyleId>
              </a:tblPr>
              <a:tblGrid>
                <a:gridCol w="1923375">
                  <a:extLst>
                    <a:ext uri="{9D8B030D-6E8A-4147-A177-3AD203B41FA5}">
                      <a16:colId xmlns:a16="http://schemas.microsoft.com/office/drawing/2014/main" val="20000"/>
                    </a:ext>
                  </a:extLst>
                </a:gridCol>
                <a:gridCol w="1797550">
                  <a:extLst>
                    <a:ext uri="{9D8B030D-6E8A-4147-A177-3AD203B41FA5}">
                      <a16:colId xmlns:a16="http://schemas.microsoft.com/office/drawing/2014/main" val="20001"/>
                    </a:ext>
                  </a:extLst>
                </a:gridCol>
                <a:gridCol w="1797550">
                  <a:extLst>
                    <a:ext uri="{9D8B030D-6E8A-4147-A177-3AD203B41FA5}">
                      <a16:colId xmlns:a16="http://schemas.microsoft.com/office/drawing/2014/main" val="20002"/>
                    </a:ext>
                  </a:extLst>
                </a:gridCol>
                <a:gridCol w="1797550">
                  <a:extLst>
                    <a:ext uri="{9D8B030D-6E8A-4147-A177-3AD203B41FA5}">
                      <a16:colId xmlns:a16="http://schemas.microsoft.com/office/drawing/2014/main" val="20003"/>
                    </a:ext>
                  </a:extLst>
                </a:gridCol>
              </a:tblGrid>
              <a:tr h="234100">
                <a:tc>
                  <a:txBody>
                    <a:bodyPr/>
                    <a:lstStyle/>
                    <a:p>
                      <a:pPr marL="0" lvl="0" indent="0" algn="ctr" rtl="0">
                        <a:lnSpc>
                          <a:spcPct val="115000"/>
                        </a:lnSpc>
                        <a:spcBef>
                          <a:spcPts val="0"/>
                        </a:spcBef>
                        <a:spcAft>
                          <a:spcPts val="0"/>
                        </a:spcAft>
                        <a:buNone/>
                      </a:pPr>
                      <a:r>
                        <a:rPr lang="en-IN" b="1"/>
                        <a:t>Model</a:t>
                      </a:r>
                      <a:endParaRPr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IN" b="1"/>
                        <a:t>Features</a:t>
                      </a:r>
                      <a:endParaRPr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IN" b="1"/>
                        <a:t>Accuracy</a:t>
                      </a:r>
                      <a:endParaRPr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IN" b="1"/>
                        <a:t>ROC AUC</a:t>
                      </a:r>
                      <a:endParaRPr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372425">
                <a:tc>
                  <a:txBody>
                    <a:bodyPr/>
                    <a:lstStyle/>
                    <a:p>
                      <a:pPr marL="0" lvl="0" indent="0" algn="ctr" rtl="0">
                        <a:lnSpc>
                          <a:spcPct val="115000"/>
                        </a:lnSpc>
                        <a:spcBef>
                          <a:spcPts val="0"/>
                        </a:spcBef>
                        <a:spcAft>
                          <a:spcPts val="0"/>
                        </a:spcAft>
                        <a:buNone/>
                      </a:pPr>
                      <a:r>
                        <a:rPr lang="en-IN" b="1"/>
                        <a:t>Base Logit Model</a:t>
                      </a:r>
                      <a:endParaRPr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27</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0.89</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0.68</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2425">
                <a:tc>
                  <a:txBody>
                    <a:bodyPr/>
                    <a:lstStyle/>
                    <a:p>
                      <a:pPr marL="0" lvl="0" indent="0" algn="ctr" rtl="0">
                        <a:lnSpc>
                          <a:spcPct val="115000"/>
                        </a:lnSpc>
                        <a:spcBef>
                          <a:spcPts val="0"/>
                        </a:spcBef>
                        <a:spcAft>
                          <a:spcPts val="0"/>
                        </a:spcAft>
                        <a:buNone/>
                      </a:pPr>
                      <a:r>
                        <a:rPr lang="en-IN" b="1"/>
                        <a:t>Logit with Lasso</a:t>
                      </a:r>
                      <a:endParaRPr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0.89</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0.68</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2425">
                <a:tc>
                  <a:txBody>
                    <a:bodyPr/>
                    <a:lstStyle/>
                    <a:p>
                      <a:pPr marL="0" lvl="0" indent="0" algn="ctr" rtl="0">
                        <a:lnSpc>
                          <a:spcPct val="115000"/>
                        </a:lnSpc>
                        <a:spcBef>
                          <a:spcPts val="0"/>
                        </a:spcBef>
                        <a:spcAft>
                          <a:spcPts val="0"/>
                        </a:spcAft>
                        <a:buNone/>
                      </a:pPr>
                      <a:r>
                        <a:rPr lang="en-IN" b="1"/>
                        <a:t>Optimized Logit</a:t>
                      </a:r>
                      <a:endParaRPr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3</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0.9</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0.77</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00">
                <a:tc>
                  <a:txBody>
                    <a:bodyPr/>
                    <a:lstStyle/>
                    <a:p>
                      <a:pPr marL="0" lvl="0" indent="0" algn="ctr" rtl="0">
                        <a:lnSpc>
                          <a:spcPct val="115000"/>
                        </a:lnSpc>
                        <a:spcBef>
                          <a:spcPts val="0"/>
                        </a:spcBef>
                        <a:spcAft>
                          <a:spcPts val="0"/>
                        </a:spcAft>
                        <a:buNone/>
                      </a:pPr>
                      <a:r>
                        <a:rPr lang="en-IN" b="1"/>
                        <a:t>Decision Tree</a:t>
                      </a:r>
                      <a:endParaRPr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4</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t>0.9</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a:t>0.78</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Interpretation of Logit Model</a:t>
            </a:r>
            <a:endParaRPr/>
          </a:p>
        </p:txBody>
      </p:sp>
      <p:pic>
        <p:nvPicPr>
          <p:cNvPr id="238" name="Google Shape;238;p30"/>
          <p:cNvPicPr preferRelativeResize="0"/>
          <p:nvPr/>
        </p:nvPicPr>
        <p:blipFill>
          <a:blip r:embed="rId3">
            <a:alphaModFix/>
          </a:blip>
          <a:stretch>
            <a:fillRect/>
          </a:stretch>
        </p:blipFill>
        <p:spPr>
          <a:xfrm>
            <a:off x="11581775" y="6247773"/>
            <a:ext cx="610225" cy="610225"/>
          </a:xfrm>
          <a:prstGeom prst="rect">
            <a:avLst/>
          </a:prstGeom>
          <a:noFill/>
          <a:ln>
            <a:noFill/>
          </a:ln>
        </p:spPr>
      </p:pic>
      <p:graphicFrame>
        <p:nvGraphicFramePr>
          <p:cNvPr id="239" name="Google Shape;239;p30"/>
          <p:cNvGraphicFramePr/>
          <p:nvPr/>
        </p:nvGraphicFramePr>
        <p:xfrm>
          <a:off x="907913" y="1770700"/>
          <a:ext cx="10376175" cy="2267875"/>
        </p:xfrm>
        <a:graphic>
          <a:graphicData uri="http://schemas.openxmlformats.org/drawingml/2006/table">
            <a:tbl>
              <a:tblPr>
                <a:noFill/>
                <a:tableStyleId>{5606670B-0277-4D8B-8005-31646F036AFD}</a:tableStyleId>
              </a:tblPr>
              <a:tblGrid>
                <a:gridCol w="1233800">
                  <a:extLst>
                    <a:ext uri="{9D8B030D-6E8A-4147-A177-3AD203B41FA5}">
                      <a16:colId xmlns:a16="http://schemas.microsoft.com/office/drawing/2014/main" val="20000"/>
                    </a:ext>
                  </a:extLst>
                </a:gridCol>
                <a:gridCol w="1233800">
                  <a:extLst>
                    <a:ext uri="{9D8B030D-6E8A-4147-A177-3AD203B41FA5}">
                      <a16:colId xmlns:a16="http://schemas.microsoft.com/office/drawing/2014/main" val="20001"/>
                    </a:ext>
                  </a:extLst>
                </a:gridCol>
                <a:gridCol w="1233800">
                  <a:extLst>
                    <a:ext uri="{9D8B030D-6E8A-4147-A177-3AD203B41FA5}">
                      <a16:colId xmlns:a16="http://schemas.microsoft.com/office/drawing/2014/main" val="20002"/>
                    </a:ext>
                  </a:extLst>
                </a:gridCol>
                <a:gridCol w="1233800">
                  <a:extLst>
                    <a:ext uri="{9D8B030D-6E8A-4147-A177-3AD203B41FA5}">
                      <a16:colId xmlns:a16="http://schemas.microsoft.com/office/drawing/2014/main" val="20003"/>
                    </a:ext>
                  </a:extLst>
                </a:gridCol>
                <a:gridCol w="1233800">
                  <a:extLst>
                    <a:ext uri="{9D8B030D-6E8A-4147-A177-3AD203B41FA5}">
                      <a16:colId xmlns:a16="http://schemas.microsoft.com/office/drawing/2014/main" val="20004"/>
                    </a:ext>
                  </a:extLst>
                </a:gridCol>
                <a:gridCol w="4207175">
                  <a:extLst>
                    <a:ext uri="{9D8B030D-6E8A-4147-A177-3AD203B41FA5}">
                      <a16:colId xmlns:a16="http://schemas.microsoft.com/office/drawing/2014/main" val="20005"/>
                    </a:ext>
                  </a:extLst>
                </a:gridCol>
              </a:tblGrid>
              <a:tr h="373825">
                <a:tc>
                  <a:txBody>
                    <a:bodyPr/>
                    <a:lstStyle/>
                    <a:p>
                      <a:pPr marL="0" lvl="0" indent="0" algn="ctr" rtl="0">
                        <a:lnSpc>
                          <a:spcPct val="115000"/>
                        </a:lnSpc>
                        <a:spcBef>
                          <a:spcPts val="0"/>
                        </a:spcBef>
                        <a:spcAft>
                          <a:spcPts val="0"/>
                        </a:spcAft>
                        <a:buNone/>
                      </a:pPr>
                      <a:r>
                        <a:rPr lang="en-IN" b="1">
                          <a:latin typeface="Calibri"/>
                          <a:ea typeface="Calibri"/>
                          <a:cs typeface="Calibri"/>
                          <a:sym typeface="Calibri"/>
                        </a:rPr>
                        <a:t>Variable</a:t>
                      </a:r>
                      <a:endParaRPr b="1">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IN" b="1">
                          <a:latin typeface="Calibri"/>
                          <a:ea typeface="Calibri"/>
                          <a:cs typeface="Calibri"/>
                          <a:sym typeface="Calibri"/>
                        </a:rPr>
                        <a:t>Coefficient</a:t>
                      </a:r>
                      <a:endParaRPr b="1">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IN" b="1">
                          <a:latin typeface="Calibri"/>
                          <a:ea typeface="Calibri"/>
                          <a:cs typeface="Calibri"/>
                          <a:sym typeface="Calibri"/>
                        </a:rPr>
                        <a:t>p-value</a:t>
                      </a:r>
                      <a:endParaRPr b="1">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IN" b="1">
                          <a:latin typeface="Calibri"/>
                          <a:ea typeface="Calibri"/>
                          <a:cs typeface="Calibri"/>
                          <a:sym typeface="Calibri"/>
                        </a:rPr>
                        <a:t>Odds</a:t>
                      </a:r>
                      <a:endParaRPr b="1">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IN" b="1">
                          <a:latin typeface="Calibri"/>
                          <a:ea typeface="Calibri"/>
                          <a:cs typeface="Calibri"/>
                          <a:sym typeface="Calibri"/>
                        </a:rPr>
                        <a:t>p%</a:t>
                      </a:r>
                      <a:endParaRPr b="1">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IN" b="1">
                          <a:latin typeface="Calibri"/>
                          <a:ea typeface="Calibri"/>
                          <a:cs typeface="Calibri"/>
                          <a:sym typeface="Calibri"/>
                        </a:rPr>
                        <a:t>Interpretation</a:t>
                      </a:r>
                      <a:endParaRPr b="1">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548275">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ExitRate</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-20.647091</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very small</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0.000000001</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0.999999999</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for every 1% (0.01) increase in exit rate, odds of customer making purchase reduces by 18.65%</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8275">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PageValues</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0.081613</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very small</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1.09</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8.5</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every unit increase in pagevalue, the odds of getting revenue from customer increases 8.5%</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97500">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Month_Nov</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1.061094</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very small</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2.89</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a:latin typeface="Calibri"/>
                          <a:ea typeface="Calibri"/>
                          <a:cs typeface="Calibri"/>
                          <a:sym typeface="Calibri"/>
                        </a:rPr>
                        <a:t>The odds of customer making a purchase is 2.89 times more in the month of November than in August(base month), when other factors are taken into account</a:t>
                      </a:r>
                      <a:endParaRPr>
                        <a:latin typeface="Calibri"/>
                        <a:ea typeface="Calibri"/>
                        <a:cs typeface="Calibri"/>
                        <a:sym typeface="Calibri"/>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40" name="Google Shape;240;p30"/>
          <p:cNvSpPr txBox="1">
            <a:spLocks noGrp="1"/>
          </p:cNvSpPr>
          <p:nvPr>
            <p:ph type="body" idx="1"/>
          </p:nvPr>
        </p:nvSpPr>
        <p:spPr>
          <a:xfrm>
            <a:off x="907925" y="4362675"/>
            <a:ext cx="10376100" cy="1885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1600">
                <a:solidFill>
                  <a:srgbClr val="FF9900"/>
                </a:solidFill>
              </a:rPr>
              <a:t>Comments:</a:t>
            </a:r>
            <a:endParaRPr sz="1600">
              <a:solidFill>
                <a:srgbClr val="FF9900"/>
              </a:solidFill>
            </a:endParaRPr>
          </a:p>
          <a:p>
            <a:pPr marL="457200" lvl="0" indent="-330200" algn="l" rtl="0">
              <a:spcBef>
                <a:spcPts val="1000"/>
              </a:spcBef>
              <a:spcAft>
                <a:spcPts val="0"/>
              </a:spcAft>
              <a:buSzPts val="1600"/>
              <a:buChar char="•"/>
            </a:pPr>
            <a:r>
              <a:rPr lang="en-IN" sz="1600"/>
              <a:t>As we can clearly see that the PageValues variable is a high value attribute which is predicting the transaction probability. </a:t>
            </a:r>
            <a:endParaRPr sz="1600"/>
          </a:p>
          <a:p>
            <a:pPr marL="457200" lvl="0" indent="-330200" algn="l" rtl="0">
              <a:spcBef>
                <a:spcPts val="0"/>
              </a:spcBef>
              <a:spcAft>
                <a:spcPts val="0"/>
              </a:spcAft>
              <a:buSzPts val="1600"/>
              <a:buChar char="•"/>
            </a:pPr>
            <a:r>
              <a:rPr lang="en-IN" sz="1600"/>
              <a:t>if page value is lower than 0.94 then transaction is happening and for higher than 0.94 there is a split at PageValue=19</a:t>
            </a:r>
            <a:endParaRPr sz="1600"/>
          </a:p>
          <a:p>
            <a:pPr marL="457200" lvl="0" indent="-330200" algn="l" rtl="0">
              <a:spcBef>
                <a:spcPts val="0"/>
              </a:spcBef>
              <a:spcAft>
                <a:spcPts val="0"/>
              </a:spcAft>
              <a:buSzPts val="1600"/>
              <a:buChar char="•"/>
            </a:pPr>
            <a:r>
              <a:rPr lang="en-IN" sz="1600"/>
              <a:t>If the PageValue is betweem 0.94 and 19 and it is November,BounceRate is less than 0.0073 then transaction doesn’t take place</a:t>
            </a:r>
            <a:endParaRPr sz="1600"/>
          </a:p>
          <a:p>
            <a:pPr marL="457200" lvl="0" indent="-330200" algn="l" rtl="0">
              <a:spcBef>
                <a:spcPts val="0"/>
              </a:spcBef>
              <a:spcAft>
                <a:spcPts val="0"/>
              </a:spcAft>
              <a:buSzPts val="1600"/>
              <a:buChar char="•"/>
            </a:pPr>
            <a:r>
              <a:rPr lang="en-IN" sz="1600"/>
              <a:t>If PageValue is greater than 19 then transaction is not done by the customer.</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Decision Tree - Feature Importance</a:t>
            </a:r>
            <a:endParaRPr/>
          </a:p>
        </p:txBody>
      </p:sp>
      <p:sp>
        <p:nvSpPr>
          <p:cNvPr id="246" name="Google Shape;246;p31"/>
          <p:cNvSpPr txBox="1">
            <a:spLocks noGrp="1"/>
          </p:cNvSpPr>
          <p:nvPr>
            <p:ph type="body" idx="1"/>
          </p:nvPr>
        </p:nvSpPr>
        <p:spPr>
          <a:xfrm>
            <a:off x="6606175" y="3317525"/>
            <a:ext cx="4747800" cy="2859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1600">
                <a:solidFill>
                  <a:srgbClr val="FF9900"/>
                </a:solidFill>
              </a:rPr>
              <a:t>Comments:</a:t>
            </a:r>
            <a:endParaRPr sz="1600">
              <a:solidFill>
                <a:srgbClr val="FF9900"/>
              </a:solidFill>
            </a:endParaRPr>
          </a:p>
          <a:p>
            <a:pPr marL="457200" lvl="0" indent="-330200" algn="l" rtl="0">
              <a:spcBef>
                <a:spcPts val="1000"/>
              </a:spcBef>
              <a:spcAft>
                <a:spcPts val="0"/>
              </a:spcAft>
              <a:buSzPts val="1600"/>
              <a:buChar char="•"/>
            </a:pPr>
            <a:r>
              <a:rPr lang="en-IN" sz="1600"/>
              <a:t>As we can clearly see that the PageValues variable is a high value attribute which is predicting the transaction probability. </a:t>
            </a:r>
            <a:endParaRPr sz="1600"/>
          </a:p>
          <a:p>
            <a:pPr marL="457200" lvl="0" indent="-330200" algn="l" rtl="0">
              <a:spcBef>
                <a:spcPts val="0"/>
              </a:spcBef>
              <a:spcAft>
                <a:spcPts val="0"/>
              </a:spcAft>
              <a:buSzPts val="1600"/>
              <a:buChar char="•"/>
            </a:pPr>
            <a:r>
              <a:rPr lang="en-IN" sz="1600"/>
              <a:t>if page value is lower than 0.94 then transaction is happening and for higher than 0.94 there is a split at PageValue=19</a:t>
            </a:r>
            <a:endParaRPr sz="1600"/>
          </a:p>
          <a:p>
            <a:pPr marL="457200" lvl="0" indent="-330200" algn="l" rtl="0">
              <a:spcBef>
                <a:spcPts val="0"/>
              </a:spcBef>
              <a:spcAft>
                <a:spcPts val="0"/>
              </a:spcAft>
              <a:buSzPts val="1600"/>
              <a:buChar char="•"/>
            </a:pPr>
            <a:r>
              <a:rPr lang="en-IN" sz="1600"/>
              <a:t>If the PageValue is between 0.94 and 19 and it is November,BounceRate is less than 0.0073 then transaction doesn’t take place</a:t>
            </a:r>
            <a:endParaRPr sz="1600"/>
          </a:p>
          <a:p>
            <a:pPr marL="457200" lvl="0" indent="-330200" algn="l" rtl="0">
              <a:spcBef>
                <a:spcPts val="0"/>
              </a:spcBef>
              <a:spcAft>
                <a:spcPts val="0"/>
              </a:spcAft>
              <a:buSzPts val="1600"/>
              <a:buChar char="•"/>
            </a:pPr>
            <a:r>
              <a:rPr lang="en-IN" sz="1600"/>
              <a:t>If PageValue is greater than 19 then transaction is not done by the customer.</a:t>
            </a:r>
            <a:endParaRPr sz="1600"/>
          </a:p>
        </p:txBody>
      </p:sp>
      <p:pic>
        <p:nvPicPr>
          <p:cNvPr id="247" name="Google Shape;247;p31"/>
          <p:cNvPicPr preferRelativeResize="0"/>
          <p:nvPr/>
        </p:nvPicPr>
        <p:blipFill>
          <a:blip r:embed="rId3">
            <a:alphaModFix/>
          </a:blip>
          <a:stretch>
            <a:fillRect/>
          </a:stretch>
        </p:blipFill>
        <p:spPr>
          <a:xfrm>
            <a:off x="838200" y="1825625"/>
            <a:ext cx="5621776" cy="4516424"/>
          </a:xfrm>
          <a:prstGeom prst="rect">
            <a:avLst/>
          </a:prstGeom>
          <a:noFill/>
          <a:ln>
            <a:noFill/>
          </a:ln>
        </p:spPr>
      </p:pic>
      <p:pic>
        <p:nvPicPr>
          <p:cNvPr id="248" name="Google Shape;248;p31"/>
          <p:cNvPicPr preferRelativeResize="0"/>
          <p:nvPr/>
        </p:nvPicPr>
        <p:blipFill>
          <a:blip r:embed="rId4">
            <a:alphaModFix/>
          </a:blip>
          <a:stretch>
            <a:fillRect/>
          </a:stretch>
        </p:blipFill>
        <p:spPr>
          <a:xfrm>
            <a:off x="11581775" y="6247773"/>
            <a:ext cx="610225" cy="610225"/>
          </a:xfrm>
          <a:prstGeom prst="rect">
            <a:avLst/>
          </a:prstGeom>
          <a:noFill/>
          <a:ln>
            <a:noFill/>
          </a:ln>
        </p:spPr>
      </p:pic>
      <p:sp>
        <p:nvSpPr>
          <p:cNvPr id="249" name="Google Shape;249;p31"/>
          <p:cNvSpPr txBox="1">
            <a:spLocks noGrp="1"/>
          </p:cNvSpPr>
          <p:nvPr>
            <p:ph type="body" idx="1"/>
          </p:nvPr>
        </p:nvSpPr>
        <p:spPr>
          <a:xfrm>
            <a:off x="6606175" y="1825625"/>
            <a:ext cx="4893900" cy="1491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1600">
                <a:solidFill>
                  <a:srgbClr val="FF9900"/>
                </a:solidFill>
              </a:rPr>
              <a:t>Model Accuracy:</a:t>
            </a:r>
            <a:endParaRPr sz="1600">
              <a:solidFill>
                <a:srgbClr val="FF9900"/>
              </a:solidFill>
            </a:endParaRPr>
          </a:p>
          <a:p>
            <a:pPr marL="457200" lvl="0" indent="-330200" algn="l" rtl="0">
              <a:spcBef>
                <a:spcPts val="1000"/>
              </a:spcBef>
              <a:spcAft>
                <a:spcPts val="0"/>
              </a:spcAft>
              <a:buSzPts val="1600"/>
              <a:buChar char="•"/>
            </a:pPr>
            <a:r>
              <a:rPr lang="en-IN" sz="1600"/>
              <a:t>We observed that the decision tree model accuracy is 90.3% when predicted on unseen data </a:t>
            </a:r>
            <a:endParaRPr sz="1600"/>
          </a:p>
          <a:p>
            <a:pPr marL="457200" lvl="0" indent="-330200" algn="l" rtl="0">
              <a:spcBef>
                <a:spcPts val="0"/>
              </a:spcBef>
              <a:spcAft>
                <a:spcPts val="0"/>
              </a:spcAft>
              <a:buSzPts val="1600"/>
              <a:buChar char="•"/>
            </a:pPr>
            <a:r>
              <a:rPr lang="en-IN" sz="1600"/>
              <a:t>PageValue seems to be most significant variable when it comes to decision tree classifier.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2288" y="-1586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Overview of data</a:t>
            </a:r>
            <a:endParaRPr/>
          </a:p>
        </p:txBody>
      </p:sp>
      <p:sp>
        <p:nvSpPr>
          <p:cNvPr id="92" name="Google Shape;92;p14"/>
          <p:cNvSpPr txBox="1">
            <a:spLocks noGrp="1"/>
          </p:cNvSpPr>
          <p:nvPr>
            <p:ph type="body" idx="1"/>
          </p:nvPr>
        </p:nvSpPr>
        <p:spPr>
          <a:xfrm>
            <a:off x="722300" y="762600"/>
            <a:ext cx="10515600" cy="610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1600" b="1"/>
              <a:t>Data source:</a:t>
            </a:r>
            <a:r>
              <a:rPr lang="en-IN" sz="1600"/>
              <a:t> University of California Irvine Machine Learning  Repository </a:t>
            </a:r>
            <a:r>
              <a:rPr lang="en-IN" sz="1100" u="sng">
                <a:solidFill>
                  <a:schemeClr val="hlink"/>
                </a:solidFill>
                <a:latin typeface="Arial"/>
                <a:ea typeface="Arial"/>
                <a:cs typeface="Arial"/>
                <a:sym typeface="Arial"/>
                <a:hlinkClick r:id="rId3"/>
              </a:rPr>
              <a:t>http://archive.ics.uci.edu/ml/datasets/Online+Shoppers+Purchasing+Intention+Dataset#</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sz="1600"/>
          </a:p>
          <a:p>
            <a:pPr marL="0" lvl="0" indent="0" algn="l" rtl="0">
              <a:spcBef>
                <a:spcPts val="1000"/>
              </a:spcBef>
              <a:spcAft>
                <a:spcPts val="0"/>
              </a:spcAft>
              <a:buNone/>
            </a:pPr>
            <a:endParaRPr sz="1600" b="1"/>
          </a:p>
        </p:txBody>
      </p:sp>
      <p:pic>
        <p:nvPicPr>
          <p:cNvPr id="93" name="Google Shape;93;p14"/>
          <p:cNvPicPr preferRelativeResize="0"/>
          <p:nvPr/>
        </p:nvPicPr>
        <p:blipFill>
          <a:blip r:embed="rId4">
            <a:alphaModFix/>
          </a:blip>
          <a:stretch>
            <a:fillRect/>
          </a:stretch>
        </p:blipFill>
        <p:spPr>
          <a:xfrm>
            <a:off x="11581775" y="6247773"/>
            <a:ext cx="610225" cy="610225"/>
          </a:xfrm>
          <a:prstGeom prst="rect">
            <a:avLst/>
          </a:prstGeom>
          <a:noFill/>
          <a:ln>
            <a:noFill/>
          </a:ln>
        </p:spPr>
      </p:pic>
      <p:graphicFrame>
        <p:nvGraphicFramePr>
          <p:cNvPr id="94" name="Google Shape;94;p14"/>
          <p:cNvGraphicFramePr/>
          <p:nvPr/>
        </p:nvGraphicFramePr>
        <p:xfrm>
          <a:off x="851200" y="1505125"/>
          <a:ext cx="10515575" cy="5041030"/>
        </p:xfrm>
        <a:graphic>
          <a:graphicData uri="http://schemas.openxmlformats.org/drawingml/2006/table">
            <a:tbl>
              <a:tblPr>
                <a:noFill/>
                <a:tableStyleId>{5606670B-0277-4D8B-8005-31646F036AFD}</a:tableStyleId>
              </a:tblPr>
              <a:tblGrid>
                <a:gridCol w="1663850">
                  <a:extLst>
                    <a:ext uri="{9D8B030D-6E8A-4147-A177-3AD203B41FA5}">
                      <a16:colId xmlns:a16="http://schemas.microsoft.com/office/drawing/2014/main" val="20000"/>
                    </a:ext>
                  </a:extLst>
                </a:gridCol>
                <a:gridCol w="1895200">
                  <a:extLst>
                    <a:ext uri="{9D8B030D-6E8A-4147-A177-3AD203B41FA5}">
                      <a16:colId xmlns:a16="http://schemas.microsoft.com/office/drawing/2014/main" val="20001"/>
                    </a:ext>
                  </a:extLst>
                </a:gridCol>
                <a:gridCol w="6956525">
                  <a:extLst>
                    <a:ext uri="{9D8B030D-6E8A-4147-A177-3AD203B41FA5}">
                      <a16:colId xmlns:a16="http://schemas.microsoft.com/office/drawing/2014/main" val="20002"/>
                    </a:ext>
                  </a:extLst>
                </a:gridCol>
              </a:tblGrid>
              <a:tr h="165100">
                <a:tc rowSpan="11">
                  <a:txBody>
                    <a:bodyPr/>
                    <a:lstStyle/>
                    <a:p>
                      <a:pPr marL="0" lvl="0" indent="0" algn="ctr" rtl="0">
                        <a:lnSpc>
                          <a:spcPct val="115000"/>
                        </a:lnSpc>
                        <a:spcBef>
                          <a:spcPts val="0"/>
                        </a:spcBef>
                        <a:spcAft>
                          <a:spcPts val="0"/>
                        </a:spcAft>
                        <a:buNone/>
                      </a:pPr>
                      <a:r>
                        <a:rPr lang="en-IN" sz="1000" b="1"/>
                        <a:t>Numerical Variables</a:t>
                      </a:r>
                      <a:endParaRPr sz="1000"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IN" sz="1000" b="1"/>
                        <a:t>Type</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IN" sz="1000" b="1"/>
                        <a:t>Description</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26015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Administrative</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represent the number of different types of pages visited by the visitor in that session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651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Administrative_Duration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total time spent in each of these page categories</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6015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Informational</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represent the number of different types of pages visited by the visitor in that session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651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Informational Duration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IN" sz="1000"/>
                        <a:t>total time spent in each of these page categories</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015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Product Related</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IN" sz="1000"/>
                        <a:t>represent the number of different types of pages visited by the visitor in that session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651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Product Related Duration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IN" sz="1000"/>
                        <a:t>total time spent in each of these page categories</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86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Bounce Rate</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The value of "Bounce Rate" feature for a web page refers to the percentage of visitors who enter the site from that page and then leave ("bounce") without triggering any other requests to the analytics server during that session.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935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Exit Rate</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IN" sz="1000"/>
                        <a:t>The value of "Exit Rate" feature for a specific web page is calculated as for all pageviews to the page, the percentage that were the last in the session.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7935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Page Value</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IN" sz="1000"/>
                        <a:t>The "Page Value" feature represents the average value for a web page that a user visited before completing an e-commerce transaction.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986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Special Day</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The "Special Day" feature indicates the closeness of the site visiting time to a specific special day (e.g. Mother’s Day, Valentine's Day) in which the sessions are more likely to be finalized with transaction.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165100">
                <a:tc rowSpan="8">
                  <a:txBody>
                    <a:bodyPr/>
                    <a:lstStyle/>
                    <a:p>
                      <a:pPr marL="0" lvl="0" indent="0" algn="ctr" rtl="0">
                        <a:lnSpc>
                          <a:spcPct val="115000"/>
                        </a:lnSpc>
                        <a:spcBef>
                          <a:spcPts val="0"/>
                        </a:spcBef>
                        <a:spcAft>
                          <a:spcPts val="0"/>
                        </a:spcAft>
                        <a:buNone/>
                      </a:pPr>
                      <a:r>
                        <a:rPr lang="en-IN" sz="1000" b="1"/>
                        <a:t>Categorical Variables</a:t>
                      </a:r>
                      <a:endParaRPr sz="1000" b="1"/>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IN" sz="1000"/>
                        <a:t>operating system</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Operating system used by the user</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1651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browser</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IN" sz="1000"/>
                        <a:t>Browser used by user</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1651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region</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IN" sz="1000"/>
                        <a:t>Region of user</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6015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traffic type</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IN" sz="1000"/>
                        <a:t>traffic type representing the page which had referred the user to the bookstore site</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1651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visitor type</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IN" sz="1000"/>
                        <a:t>visitor type as returning or new visitor</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26015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weekend</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a Boolean value indicating whether the date of the visit is weekend</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1651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month</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sz="1000"/>
                        <a:t>month of the year</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r h="165100">
                <a:tc vMerge="1">
                  <a:txBody>
                    <a:bodyPr/>
                    <a:lstStyle/>
                    <a:p>
                      <a:endParaRPr lang="en-US"/>
                    </a:p>
                  </a:txBody>
                  <a:tcPr/>
                </a:tc>
                <a:tc>
                  <a:txBody>
                    <a:bodyPr/>
                    <a:lstStyle/>
                    <a:p>
                      <a:pPr marL="0" lvl="0" indent="0" algn="ctr" rtl="0">
                        <a:lnSpc>
                          <a:spcPct val="115000"/>
                        </a:lnSpc>
                        <a:spcBef>
                          <a:spcPts val="0"/>
                        </a:spcBef>
                        <a:spcAft>
                          <a:spcPts val="0"/>
                        </a:spcAft>
                        <a:buNone/>
                      </a:pPr>
                      <a:r>
                        <a:rPr lang="en-IN" sz="1000"/>
                        <a:t>Revenue</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IN" sz="1000"/>
                        <a:t>Binary of whether the transaction has happened or not</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body" idx="1"/>
          </p:nvPr>
        </p:nvSpPr>
        <p:spPr>
          <a:xfrm>
            <a:off x="838200" y="594900"/>
            <a:ext cx="10515600" cy="5581800"/>
          </a:xfrm>
          <a:prstGeom prst="rect">
            <a:avLst/>
          </a:prstGeom>
        </p:spPr>
        <p:txBody>
          <a:bodyPr spcFirstLastPara="1" wrap="square" lIns="91425" tIns="45700" rIns="91425" bIns="45700" anchor="ctr" anchorCtr="0">
            <a:noAutofit/>
          </a:bodyPr>
          <a:lstStyle/>
          <a:p>
            <a:pPr marL="0" lvl="0" indent="0" algn="ctr" rtl="0">
              <a:spcBef>
                <a:spcPts val="1000"/>
              </a:spcBef>
              <a:spcAft>
                <a:spcPts val="0"/>
              </a:spcAft>
              <a:buNone/>
            </a:pPr>
            <a:r>
              <a:rPr lang="en-IN" sz="6000"/>
              <a:t>Thank you</a:t>
            </a:r>
            <a:endParaRPr sz="6000"/>
          </a:p>
        </p:txBody>
      </p:sp>
      <p:pic>
        <p:nvPicPr>
          <p:cNvPr id="255" name="Google Shape;255;p32"/>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What are we trying to solve?</a:t>
            </a:r>
            <a:endParaRPr/>
          </a:p>
        </p:txBody>
      </p:sp>
      <p:sp>
        <p:nvSpPr>
          <p:cNvPr id="100" name="Google Shape;100;p1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What data do we have ?							What are we doing ?                                          </a:t>
            </a:r>
            <a:endParaRPr/>
          </a:p>
          <a:p>
            <a:pPr marL="0" lvl="0" indent="0" algn="l" rtl="0">
              <a:lnSpc>
                <a:spcPct val="90000"/>
              </a:lnSpc>
              <a:spcBef>
                <a:spcPts val="1000"/>
              </a:spcBef>
              <a:spcAft>
                <a:spcPts val="0"/>
              </a:spcAft>
              <a:buClr>
                <a:schemeClr val="dk1"/>
              </a:buClr>
              <a:buSzPts val="2800"/>
              <a:buNone/>
            </a:pPr>
            <a:r>
              <a:rPr lang="en-IN"/>
              <a:t>                                                                                  </a:t>
            </a:r>
            <a:endParaRPr/>
          </a:p>
          <a:p>
            <a:pPr marL="0" lvl="0" indent="0" algn="l" rtl="0">
              <a:lnSpc>
                <a:spcPct val="90000"/>
              </a:lnSpc>
              <a:spcBef>
                <a:spcPts val="1000"/>
              </a:spcBef>
              <a:spcAft>
                <a:spcPts val="0"/>
              </a:spcAft>
              <a:buClr>
                <a:schemeClr val="dk1"/>
              </a:buClr>
              <a:buSzPts val="2800"/>
              <a:buNone/>
            </a:pPr>
            <a:endParaRPr/>
          </a:p>
        </p:txBody>
      </p:sp>
      <p:sp>
        <p:nvSpPr>
          <p:cNvPr id="101" name="Google Shape;101;p15"/>
          <p:cNvSpPr/>
          <p:nvPr/>
        </p:nvSpPr>
        <p:spPr>
          <a:xfrm>
            <a:off x="7337750" y="3143981"/>
            <a:ext cx="3348000" cy="171450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b="0" i="0" u="none" strike="noStrike" cap="none">
                <a:solidFill>
                  <a:schemeClr val="lt1"/>
                </a:solidFill>
                <a:latin typeface="Calibri"/>
                <a:ea typeface="Calibri"/>
                <a:cs typeface="Calibri"/>
                <a:sym typeface="Calibri"/>
              </a:rPr>
              <a:t>Predicting customer purchase decision from online session behaviour</a:t>
            </a:r>
            <a:endParaRPr sz="2400">
              <a:solidFill>
                <a:schemeClr val="lt1"/>
              </a:solidFill>
              <a:latin typeface="Calibri"/>
              <a:ea typeface="Calibri"/>
              <a:cs typeface="Calibri"/>
              <a:sym typeface="Calibri"/>
            </a:endParaRPr>
          </a:p>
        </p:txBody>
      </p:sp>
      <p:sp>
        <p:nvSpPr>
          <p:cNvPr id="102" name="Google Shape;102;p15"/>
          <p:cNvSpPr/>
          <p:nvPr/>
        </p:nvSpPr>
        <p:spPr>
          <a:xfrm>
            <a:off x="970400" y="3143968"/>
            <a:ext cx="3348000" cy="171450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a:solidFill>
                  <a:schemeClr val="lt1"/>
                </a:solidFill>
                <a:latin typeface="Calibri"/>
                <a:ea typeface="Calibri"/>
                <a:cs typeface="Calibri"/>
                <a:sym typeface="Calibri"/>
              </a:rPr>
              <a:t>We have customer level information of their online sessions </a:t>
            </a:r>
            <a:endParaRPr sz="2400">
              <a:solidFill>
                <a:schemeClr val="lt1"/>
              </a:solidFill>
              <a:latin typeface="Calibri"/>
              <a:ea typeface="Calibri"/>
              <a:cs typeface="Calibri"/>
              <a:sym typeface="Calibri"/>
            </a:endParaRPr>
          </a:p>
        </p:txBody>
      </p:sp>
      <p:sp>
        <p:nvSpPr>
          <p:cNvPr id="103" name="Google Shape;103;p15"/>
          <p:cNvSpPr/>
          <p:nvPr/>
        </p:nvSpPr>
        <p:spPr>
          <a:xfrm>
            <a:off x="5027975" y="3794081"/>
            <a:ext cx="1600200" cy="41430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4" name="Google Shape;104;p15"/>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body" idx="1"/>
          </p:nvPr>
        </p:nvSpPr>
        <p:spPr>
          <a:xfrm>
            <a:off x="762000" y="1139825"/>
            <a:ext cx="10515600" cy="4351200"/>
          </a:xfrm>
          <a:prstGeom prst="rect">
            <a:avLst/>
          </a:prstGeom>
        </p:spPr>
        <p:txBody>
          <a:bodyPr spcFirstLastPara="1" wrap="square" lIns="91425" tIns="45700" rIns="91425" bIns="45700" anchor="ctr" anchorCtr="0">
            <a:noAutofit/>
          </a:bodyPr>
          <a:lstStyle/>
          <a:p>
            <a:pPr marL="0" lvl="0" indent="0" algn="ctr" rtl="0">
              <a:spcBef>
                <a:spcPts val="1000"/>
              </a:spcBef>
              <a:spcAft>
                <a:spcPts val="0"/>
              </a:spcAft>
              <a:buNone/>
            </a:pPr>
            <a:r>
              <a:rPr lang="en-IN" sz="4800"/>
              <a:t> Trends &amp; Insights</a:t>
            </a:r>
            <a:endParaRPr sz="4800"/>
          </a:p>
        </p:txBody>
      </p:sp>
      <p:pic>
        <p:nvPicPr>
          <p:cNvPr id="110" name="Google Shape;110;p16"/>
          <p:cNvPicPr preferRelativeResize="0"/>
          <p:nvPr/>
        </p:nvPicPr>
        <p:blipFill>
          <a:blip r:embed="rId3">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Summary of online visitors</a:t>
            </a:r>
            <a:endParaRPr/>
          </a:p>
        </p:txBody>
      </p:sp>
      <p:pic>
        <p:nvPicPr>
          <p:cNvPr id="116" name="Google Shape;116;p17"/>
          <p:cNvPicPr preferRelativeResize="0"/>
          <p:nvPr/>
        </p:nvPicPr>
        <p:blipFill>
          <a:blip r:embed="rId3">
            <a:alphaModFix/>
          </a:blip>
          <a:stretch>
            <a:fillRect/>
          </a:stretch>
        </p:blipFill>
        <p:spPr>
          <a:xfrm>
            <a:off x="838198" y="1690825"/>
            <a:ext cx="3590575" cy="3305175"/>
          </a:xfrm>
          <a:prstGeom prst="rect">
            <a:avLst/>
          </a:prstGeom>
          <a:noFill/>
          <a:ln>
            <a:noFill/>
          </a:ln>
        </p:spPr>
      </p:pic>
      <p:pic>
        <p:nvPicPr>
          <p:cNvPr id="117" name="Google Shape;117;p17"/>
          <p:cNvPicPr preferRelativeResize="0"/>
          <p:nvPr/>
        </p:nvPicPr>
        <p:blipFill>
          <a:blip r:embed="rId4">
            <a:alphaModFix/>
          </a:blip>
          <a:stretch>
            <a:fillRect/>
          </a:stretch>
        </p:blipFill>
        <p:spPr>
          <a:xfrm>
            <a:off x="4428775" y="1777250"/>
            <a:ext cx="7134575" cy="3152775"/>
          </a:xfrm>
          <a:prstGeom prst="rect">
            <a:avLst/>
          </a:prstGeom>
          <a:noFill/>
          <a:ln>
            <a:noFill/>
          </a:ln>
        </p:spPr>
      </p:pic>
      <p:sp>
        <p:nvSpPr>
          <p:cNvPr id="118" name="Google Shape;118;p17"/>
          <p:cNvSpPr txBox="1"/>
          <p:nvPr/>
        </p:nvSpPr>
        <p:spPr>
          <a:xfrm>
            <a:off x="838200" y="5016450"/>
            <a:ext cx="10725300" cy="13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a:solidFill>
                  <a:srgbClr val="FF9900"/>
                </a:solidFill>
                <a:latin typeface="Calibri"/>
                <a:ea typeface="Calibri"/>
                <a:cs typeface="Calibri"/>
                <a:sym typeface="Calibri"/>
              </a:rPr>
              <a:t>Comments:</a:t>
            </a:r>
            <a:endParaRPr sz="1600">
              <a:solidFill>
                <a:srgbClr val="FF9900"/>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IN" sz="1600">
                <a:latin typeface="Calibri"/>
                <a:ea typeface="Calibri"/>
                <a:cs typeface="Calibri"/>
                <a:sym typeface="Calibri"/>
              </a:rPr>
              <a:t>Only 15.5% of the visitors are buying products online and generating revenue.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IN" sz="1600">
                <a:latin typeface="Calibri"/>
                <a:ea typeface="Calibri"/>
                <a:cs typeface="Calibri"/>
                <a:sym typeface="Calibri"/>
              </a:rPr>
              <a:t>Almost 85% of the users have visited more than once in the past, and 14% of the users are visiting for the first time.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IN" sz="1600">
                <a:latin typeface="Calibri"/>
                <a:ea typeface="Calibri"/>
                <a:cs typeface="Calibri"/>
                <a:sym typeface="Calibri"/>
              </a:rPr>
              <a:t>Proportion of sessions that end up generating revenue is highest in user group visiting for the first time. Maybe users get promotional offers while shopping for the first time.</a:t>
            </a:r>
            <a:endParaRPr sz="1600">
              <a:latin typeface="Calibri"/>
              <a:ea typeface="Calibri"/>
              <a:cs typeface="Calibri"/>
              <a:sym typeface="Calibri"/>
            </a:endParaRPr>
          </a:p>
        </p:txBody>
      </p:sp>
      <p:pic>
        <p:nvPicPr>
          <p:cNvPr id="119" name="Google Shape;119;p17"/>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Which are prospective months?</a:t>
            </a:r>
            <a:endParaRPr/>
          </a:p>
        </p:txBody>
      </p:sp>
      <p:pic>
        <p:nvPicPr>
          <p:cNvPr id="125" name="Google Shape;125;p18"/>
          <p:cNvPicPr preferRelativeResize="0"/>
          <p:nvPr/>
        </p:nvPicPr>
        <p:blipFill>
          <a:blip r:embed="rId3">
            <a:alphaModFix/>
          </a:blip>
          <a:stretch>
            <a:fillRect/>
          </a:stretch>
        </p:blipFill>
        <p:spPr>
          <a:xfrm>
            <a:off x="11581775" y="6247773"/>
            <a:ext cx="610225" cy="610225"/>
          </a:xfrm>
          <a:prstGeom prst="rect">
            <a:avLst/>
          </a:prstGeom>
          <a:noFill/>
          <a:ln>
            <a:noFill/>
          </a:ln>
        </p:spPr>
      </p:pic>
      <p:pic>
        <p:nvPicPr>
          <p:cNvPr id="126" name="Google Shape;126;p18"/>
          <p:cNvPicPr preferRelativeResize="0"/>
          <p:nvPr/>
        </p:nvPicPr>
        <p:blipFill>
          <a:blip r:embed="rId4">
            <a:alphaModFix/>
          </a:blip>
          <a:stretch>
            <a:fillRect/>
          </a:stretch>
        </p:blipFill>
        <p:spPr>
          <a:xfrm>
            <a:off x="838200" y="1876275"/>
            <a:ext cx="7936724" cy="3940625"/>
          </a:xfrm>
          <a:prstGeom prst="rect">
            <a:avLst/>
          </a:prstGeom>
          <a:noFill/>
          <a:ln>
            <a:noFill/>
          </a:ln>
        </p:spPr>
      </p:pic>
      <p:sp>
        <p:nvSpPr>
          <p:cNvPr id="127" name="Google Shape;127;p18"/>
          <p:cNvSpPr txBox="1"/>
          <p:nvPr/>
        </p:nvSpPr>
        <p:spPr>
          <a:xfrm>
            <a:off x="8774925" y="1470750"/>
            <a:ext cx="2806800" cy="43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a:solidFill>
                  <a:srgbClr val="FF9900"/>
                </a:solidFill>
                <a:latin typeface="Calibri"/>
                <a:ea typeface="Calibri"/>
                <a:cs typeface="Calibri"/>
                <a:sym typeface="Calibri"/>
              </a:rPr>
              <a:t>Comments:</a:t>
            </a:r>
            <a:endParaRPr sz="1600">
              <a:solidFill>
                <a:srgbClr val="FF9900"/>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IN" sz="1600">
                <a:latin typeface="Calibri"/>
                <a:ea typeface="Calibri"/>
                <a:cs typeface="Calibri"/>
                <a:sym typeface="Calibri"/>
              </a:rPr>
              <a:t>November month has almost 25% of total user activity and has highest proportion of sessions generating revenue. Maybe it’s </a:t>
            </a:r>
            <a:r>
              <a:rPr lang="en-IN" sz="1600" i="1">
                <a:latin typeface="Calibri"/>
                <a:ea typeface="Calibri"/>
                <a:cs typeface="Calibri"/>
                <a:sym typeface="Calibri"/>
              </a:rPr>
              <a:t>Black Friday</a:t>
            </a:r>
            <a:r>
              <a:rPr lang="en-IN" sz="1600">
                <a:latin typeface="Calibri"/>
                <a:ea typeface="Calibri"/>
                <a:cs typeface="Calibri"/>
                <a:sym typeface="Calibri"/>
              </a:rPr>
              <a:t> sale.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IN" sz="1600">
                <a:latin typeface="Calibri"/>
                <a:ea typeface="Calibri"/>
                <a:cs typeface="Calibri"/>
                <a:sym typeface="Calibri"/>
              </a:rPr>
              <a:t>August, September, October months seem to be prospective with lower activity rates but, higher proportion of sessions generating revenue.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IN" sz="1600">
                <a:latin typeface="Calibri"/>
                <a:ea typeface="Calibri"/>
                <a:cs typeface="Calibri"/>
                <a:sym typeface="Calibri"/>
              </a:rPr>
              <a:t>February is dullest month with least amount of activity and least proportion sessions generating revenue.</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466500" y="30975"/>
            <a:ext cx="108873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Technology preference</a:t>
            </a:r>
            <a:endParaRPr/>
          </a:p>
        </p:txBody>
      </p:sp>
      <p:sp>
        <p:nvSpPr>
          <p:cNvPr id="133" name="Google Shape;133;p19"/>
          <p:cNvSpPr txBox="1">
            <a:spLocks noGrp="1"/>
          </p:cNvSpPr>
          <p:nvPr>
            <p:ph type="body" idx="1"/>
          </p:nvPr>
        </p:nvSpPr>
        <p:spPr>
          <a:xfrm>
            <a:off x="561850" y="1275525"/>
            <a:ext cx="11390700" cy="5114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Traffic type (referral page type)   Operating System type        Browser type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sz="1400"/>
          </a:p>
          <a:p>
            <a:pPr marL="0" lvl="0" indent="0" algn="l" rtl="0">
              <a:spcBef>
                <a:spcPts val="1000"/>
              </a:spcBef>
              <a:spcAft>
                <a:spcPts val="0"/>
              </a:spcAft>
              <a:buNone/>
            </a:pPr>
            <a:r>
              <a:rPr lang="en-IN" sz="1600">
                <a:solidFill>
                  <a:srgbClr val="FF9900"/>
                </a:solidFill>
              </a:rPr>
              <a:t>Comments:</a:t>
            </a:r>
            <a:endParaRPr sz="1600">
              <a:solidFill>
                <a:srgbClr val="FF9900"/>
              </a:solidFill>
            </a:endParaRPr>
          </a:p>
          <a:p>
            <a:pPr marL="0" lvl="0" indent="0" algn="l" rtl="0">
              <a:spcBef>
                <a:spcPts val="1000"/>
              </a:spcBef>
              <a:spcAft>
                <a:spcPts val="0"/>
              </a:spcAft>
              <a:buNone/>
            </a:pPr>
            <a:r>
              <a:rPr lang="en-IN" sz="1600"/>
              <a:t>As we can clearly see here browsers 1 &amp; 2 contribute the maximum to the traffic. Also traffic type has certain pages with referral links which have high numbers of users.</a:t>
            </a:r>
            <a:endParaRPr sz="1600"/>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134" name="Google Shape;134;p19"/>
          <p:cNvPicPr preferRelativeResize="0"/>
          <p:nvPr/>
        </p:nvPicPr>
        <p:blipFill>
          <a:blip r:embed="rId3">
            <a:alphaModFix/>
          </a:blip>
          <a:stretch>
            <a:fillRect/>
          </a:stretch>
        </p:blipFill>
        <p:spPr>
          <a:xfrm>
            <a:off x="672950" y="1859976"/>
            <a:ext cx="3330900" cy="3138050"/>
          </a:xfrm>
          <a:prstGeom prst="rect">
            <a:avLst/>
          </a:prstGeom>
          <a:noFill/>
          <a:ln>
            <a:noFill/>
          </a:ln>
        </p:spPr>
      </p:pic>
      <p:pic>
        <p:nvPicPr>
          <p:cNvPr id="135" name="Google Shape;135;p19"/>
          <p:cNvPicPr preferRelativeResize="0"/>
          <p:nvPr/>
        </p:nvPicPr>
        <p:blipFill rotWithShape="1">
          <a:blip r:embed="rId4">
            <a:alphaModFix/>
          </a:blip>
          <a:srcRect l="2420" t="-8360" r="-2420" b="8360"/>
          <a:stretch/>
        </p:blipFill>
        <p:spPr>
          <a:xfrm>
            <a:off x="4756175" y="1607725"/>
            <a:ext cx="3598250" cy="3138050"/>
          </a:xfrm>
          <a:prstGeom prst="rect">
            <a:avLst/>
          </a:prstGeom>
          <a:noFill/>
          <a:ln>
            <a:noFill/>
          </a:ln>
        </p:spPr>
      </p:pic>
      <p:pic>
        <p:nvPicPr>
          <p:cNvPr id="136" name="Google Shape;136;p19"/>
          <p:cNvPicPr preferRelativeResize="0"/>
          <p:nvPr/>
        </p:nvPicPr>
        <p:blipFill>
          <a:blip r:embed="rId5">
            <a:alphaModFix/>
          </a:blip>
          <a:stretch>
            <a:fillRect/>
          </a:stretch>
        </p:blipFill>
        <p:spPr>
          <a:xfrm>
            <a:off x="8426525" y="1973900"/>
            <a:ext cx="3155250" cy="3024125"/>
          </a:xfrm>
          <a:prstGeom prst="rect">
            <a:avLst/>
          </a:prstGeom>
          <a:noFill/>
          <a:ln>
            <a:noFill/>
          </a:ln>
        </p:spPr>
      </p:pic>
      <p:pic>
        <p:nvPicPr>
          <p:cNvPr id="137" name="Google Shape;137;p19"/>
          <p:cNvPicPr preferRelativeResize="0"/>
          <p:nvPr/>
        </p:nvPicPr>
        <p:blipFill>
          <a:blip r:embed="rId6">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838200" y="365125"/>
            <a:ext cx="10515600" cy="1098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Bounce Rate - Trends</a:t>
            </a:r>
            <a:endParaRPr/>
          </a:p>
        </p:txBody>
      </p:sp>
      <p:pic>
        <p:nvPicPr>
          <p:cNvPr id="143" name="Google Shape;143;p20"/>
          <p:cNvPicPr preferRelativeResize="0"/>
          <p:nvPr/>
        </p:nvPicPr>
        <p:blipFill>
          <a:blip r:embed="rId3">
            <a:alphaModFix/>
          </a:blip>
          <a:stretch>
            <a:fillRect/>
          </a:stretch>
        </p:blipFill>
        <p:spPr>
          <a:xfrm>
            <a:off x="629650" y="1801725"/>
            <a:ext cx="3483800" cy="4446050"/>
          </a:xfrm>
          <a:prstGeom prst="rect">
            <a:avLst/>
          </a:prstGeom>
          <a:noFill/>
          <a:ln>
            <a:noFill/>
          </a:ln>
        </p:spPr>
      </p:pic>
      <p:pic>
        <p:nvPicPr>
          <p:cNvPr id="144" name="Google Shape;144;p20"/>
          <p:cNvPicPr preferRelativeResize="0"/>
          <p:nvPr/>
        </p:nvPicPr>
        <p:blipFill>
          <a:blip r:embed="rId4">
            <a:alphaModFix/>
          </a:blip>
          <a:stretch>
            <a:fillRect/>
          </a:stretch>
        </p:blipFill>
        <p:spPr>
          <a:xfrm>
            <a:off x="4713424" y="1463925"/>
            <a:ext cx="5646052" cy="3513550"/>
          </a:xfrm>
          <a:prstGeom prst="rect">
            <a:avLst/>
          </a:prstGeom>
          <a:noFill/>
          <a:ln>
            <a:noFill/>
          </a:ln>
        </p:spPr>
      </p:pic>
      <p:sp>
        <p:nvSpPr>
          <p:cNvPr id="145" name="Google Shape;145;p20"/>
          <p:cNvSpPr txBox="1"/>
          <p:nvPr/>
        </p:nvSpPr>
        <p:spPr>
          <a:xfrm>
            <a:off x="4593925" y="4931075"/>
            <a:ext cx="6681600" cy="18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accent2"/>
                </a:solidFill>
                <a:latin typeface="Calibri"/>
                <a:ea typeface="Calibri"/>
                <a:cs typeface="Calibri"/>
                <a:sym typeface="Calibri"/>
              </a:rPr>
              <a:t>Comments:</a:t>
            </a:r>
            <a:endParaRPr sz="1800">
              <a:solidFill>
                <a:schemeClr val="accent2"/>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IN" sz="1800">
                <a:latin typeface="Calibri"/>
                <a:ea typeface="Calibri"/>
                <a:cs typeface="Calibri"/>
                <a:sym typeface="Calibri"/>
              </a:rPr>
              <a:t>The Average overall Bounce Rate for New_Visitor seems to be the least among the New Audience</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a:solidFill>
                <a:srgbClr val="1155CC"/>
              </a:solidFill>
              <a:latin typeface="Calibri"/>
              <a:ea typeface="Calibri"/>
              <a:cs typeface="Calibri"/>
              <a:sym typeface="Calibri"/>
            </a:endParaRPr>
          </a:p>
        </p:txBody>
      </p:sp>
      <p:pic>
        <p:nvPicPr>
          <p:cNvPr id="146" name="Google Shape;146;p20"/>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1"/>
          <p:cNvPicPr preferRelativeResize="0"/>
          <p:nvPr/>
        </p:nvPicPr>
        <p:blipFill>
          <a:blip r:embed="rId3">
            <a:alphaModFix/>
          </a:blip>
          <a:stretch>
            <a:fillRect/>
          </a:stretch>
        </p:blipFill>
        <p:spPr>
          <a:xfrm>
            <a:off x="65475" y="1614625"/>
            <a:ext cx="3962925" cy="4633150"/>
          </a:xfrm>
          <a:prstGeom prst="rect">
            <a:avLst/>
          </a:prstGeom>
          <a:noFill/>
          <a:ln>
            <a:noFill/>
          </a:ln>
        </p:spPr>
      </p:pic>
      <p:sp>
        <p:nvSpPr>
          <p:cNvPr id="152" name="Google Shape;152;p21"/>
          <p:cNvSpPr txBox="1"/>
          <p:nvPr/>
        </p:nvSpPr>
        <p:spPr>
          <a:xfrm>
            <a:off x="404625" y="1058275"/>
            <a:ext cx="3859500" cy="51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a:latin typeface="Calibri"/>
                <a:ea typeface="Calibri"/>
                <a:cs typeface="Calibri"/>
                <a:sym typeface="Calibri"/>
              </a:rPr>
              <a:t>Overall - Bounce Rate Trend</a:t>
            </a:r>
            <a:endParaRPr sz="1800" b="1">
              <a:latin typeface="Calibri"/>
              <a:ea typeface="Calibri"/>
              <a:cs typeface="Calibri"/>
              <a:sym typeface="Calibri"/>
            </a:endParaRPr>
          </a:p>
        </p:txBody>
      </p:sp>
      <p:sp>
        <p:nvSpPr>
          <p:cNvPr id="153" name="Google Shape;153;p21"/>
          <p:cNvSpPr txBox="1"/>
          <p:nvPr/>
        </p:nvSpPr>
        <p:spPr>
          <a:xfrm>
            <a:off x="5618375" y="954600"/>
            <a:ext cx="3859500" cy="51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a:latin typeface="Calibri"/>
                <a:ea typeface="Calibri"/>
                <a:cs typeface="Calibri"/>
                <a:sym typeface="Calibri"/>
              </a:rPr>
              <a:t>Split of Bounce rate Trend</a:t>
            </a:r>
            <a:endParaRPr sz="1800" b="1">
              <a:latin typeface="Calibri"/>
              <a:ea typeface="Calibri"/>
              <a:cs typeface="Calibri"/>
              <a:sym typeface="Calibri"/>
            </a:endParaRPr>
          </a:p>
        </p:txBody>
      </p:sp>
      <p:pic>
        <p:nvPicPr>
          <p:cNvPr id="154" name="Google Shape;154;p21"/>
          <p:cNvPicPr preferRelativeResize="0"/>
          <p:nvPr/>
        </p:nvPicPr>
        <p:blipFill>
          <a:blip r:embed="rId4">
            <a:alphaModFix/>
          </a:blip>
          <a:stretch>
            <a:fillRect/>
          </a:stretch>
        </p:blipFill>
        <p:spPr>
          <a:xfrm>
            <a:off x="4180800" y="1576975"/>
            <a:ext cx="5857875" cy="4633150"/>
          </a:xfrm>
          <a:prstGeom prst="rect">
            <a:avLst/>
          </a:prstGeom>
          <a:noFill/>
          <a:ln>
            <a:noFill/>
          </a:ln>
        </p:spPr>
      </p:pic>
      <p:sp>
        <p:nvSpPr>
          <p:cNvPr id="155" name="Google Shape;155;p21"/>
          <p:cNvSpPr txBox="1"/>
          <p:nvPr/>
        </p:nvSpPr>
        <p:spPr>
          <a:xfrm>
            <a:off x="1016425" y="238625"/>
            <a:ext cx="10323300" cy="6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a:latin typeface="Calibri"/>
                <a:ea typeface="Calibri"/>
                <a:cs typeface="Calibri"/>
                <a:sym typeface="Calibri"/>
              </a:rPr>
              <a:t>Bounce Rate Trends</a:t>
            </a:r>
            <a:endParaRPr sz="3000">
              <a:latin typeface="Calibri"/>
              <a:ea typeface="Calibri"/>
              <a:cs typeface="Calibri"/>
              <a:sym typeface="Calibri"/>
            </a:endParaRPr>
          </a:p>
        </p:txBody>
      </p:sp>
      <p:sp>
        <p:nvSpPr>
          <p:cNvPr id="156" name="Google Shape;156;p21"/>
          <p:cNvSpPr/>
          <p:nvPr/>
        </p:nvSpPr>
        <p:spPr>
          <a:xfrm>
            <a:off x="7304125" y="5730150"/>
            <a:ext cx="830100" cy="612300"/>
          </a:xfrm>
          <a:prstGeom prst="rect">
            <a:avLst/>
          </a:prstGeom>
          <a:noFill/>
          <a:ln w="9525" cap="flat" cmpd="sng">
            <a:solidFill>
              <a:srgbClr val="00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txBox="1"/>
          <p:nvPr/>
        </p:nvSpPr>
        <p:spPr>
          <a:xfrm>
            <a:off x="10038675" y="954600"/>
            <a:ext cx="2153100" cy="48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a:solidFill>
                  <a:srgbClr val="FF9900"/>
                </a:solidFill>
                <a:latin typeface="Calibri"/>
                <a:ea typeface="Calibri"/>
                <a:cs typeface="Calibri"/>
                <a:sym typeface="Calibri"/>
              </a:rPr>
              <a:t>Comments:</a:t>
            </a:r>
            <a:endParaRPr sz="1500">
              <a:solidFill>
                <a:srgbClr val="FF9900"/>
              </a:solidFill>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0" algn="l" rtl="0">
              <a:spcBef>
                <a:spcPts val="0"/>
              </a:spcBef>
              <a:spcAft>
                <a:spcPts val="0"/>
              </a:spcAft>
              <a:buNone/>
            </a:pPr>
            <a:r>
              <a:rPr lang="en-IN" sz="1500">
                <a:latin typeface="Calibri"/>
                <a:ea typeface="Calibri"/>
                <a:cs typeface="Calibri"/>
                <a:sym typeface="Calibri"/>
              </a:rPr>
              <a:t>- The data suggests that New users are more interested in the site </a:t>
            </a:r>
            <a:endParaRPr sz="1500">
              <a:latin typeface="Calibri"/>
              <a:ea typeface="Calibri"/>
              <a:cs typeface="Calibri"/>
              <a:sym typeface="Calibri"/>
            </a:endParaRPr>
          </a:p>
          <a:p>
            <a:pPr marL="0" lvl="0" indent="0" algn="l" rtl="0">
              <a:spcBef>
                <a:spcPts val="0"/>
              </a:spcBef>
              <a:spcAft>
                <a:spcPts val="0"/>
              </a:spcAft>
              <a:buNone/>
            </a:pPr>
            <a:r>
              <a:rPr lang="en-IN" sz="1500">
                <a:latin typeface="Calibri"/>
                <a:ea typeface="Calibri"/>
                <a:cs typeface="Calibri"/>
                <a:sym typeface="Calibri"/>
              </a:rPr>
              <a:t>- From a Revenue standpoint, We can see that the Avg. Bounce rate is less for the users who contribute to the Revenue</a:t>
            </a:r>
            <a:endParaRPr sz="1500">
              <a:latin typeface="Calibri"/>
              <a:ea typeface="Calibri"/>
              <a:cs typeface="Calibri"/>
              <a:sym typeface="Calibri"/>
            </a:endParaRPr>
          </a:p>
          <a:p>
            <a:pPr marL="0" lvl="0" indent="0" algn="l" rtl="0">
              <a:spcBef>
                <a:spcPts val="0"/>
              </a:spcBef>
              <a:spcAft>
                <a:spcPts val="0"/>
              </a:spcAft>
              <a:buNone/>
            </a:pPr>
            <a:r>
              <a:rPr lang="en-IN" sz="1500">
                <a:latin typeface="Calibri"/>
                <a:ea typeface="Calibri"/>
                <a:cs typeface="Calibri"/>
                <a:sym typeface="Calibri"/>
              </a:rPr>
              <a:t>- New Visitors during the weekend have the least bounce rate - Highly engaged</a:t>
            </a:r>
            <a:endParaRPr sz="1500">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0" algn="l" rtl="0">
              <a:spcBef>
                <a:spcPts val="0"/>
              </a:spcBef>
              <a:spcAft>
                <a:spcPts val="0"/>
              </a:spcAft>
              <a:buNone/>
            </a:pPr>
            <a:r>
              <a:rPr lang="en-IN" sz="1500">
                <a:latin typeface="Calibri"/>
                <a:ea typeface="Calibri"/>
                <a:cs typeface="Calibri"/>
                <a:sym typeface="Calibri"/>
              </a:rPr>
              <a:t>Note: Others are almost negligible for this analysis(count wise)but included them  since the Bounce rate is highest among the 3 groups</a:t>
            </a:r>
            <a:endParaRPr sz="1500">
              <a:latin typeface="Calibri"/>
              <a:ea typeface="Calibri"/>
              <a:cs typeface="Calibri"/>
              <a:sym typeface="Calibri"/>
            </a:endParaRPr>
          </a:p>
        </p:txBody>
      </p:sp>
      <p:pic>
        <p:nvPicPr>
          <p:cNvPr id="158" name="Google Shape;158;p21"/>
          <p:cNvPicPr preferRelativeResize="0"/>
          <p:nvPr/>
        </p:nvPicPr>
        <p:blipFill>
          <a:blip r:embed="rId5">
            <a:alphaModFix/>
          </a:blip>
          <a:stretch>
            <a:fillRect/>
          </a:stretch>
        </p:blipFill>
        <p:spPr>
          <a:xfrm>
            <a:off x="11581775" y="6247773"/>
            <a:ext cx="610225" cy="6102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1511</Words>
  <Application>Microsoft Office PowerPoint</Application>
  <PresentationFormat>Widescreen</PresentationFormat>
  <Paragraphs>191</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Customer Online Behaviout</vt:lpstr>
      <vt:lpstr>Overview of data</vt:lpstr>
      <vt:lpstr>What are we trying to solve?</vt:lpstr>
      <vt:lpstr>PowerPoint Presentation</vt:lpstr>
      <vt:lpstr>Summary of online visitors</vt:lpstr>
      <vt:lpstr>Which are prospective months?</vt:lpstr>
      <vt:lpstr>Technology preference</vt:lpstr>
      <vt:lpstr>Bounce Rate - Trends</vt:lpstr>
      <vt:lpstr>PowerPoint Presentation</vt:lpstr>
      <vt:lpstr>Monthly Web Page Duration - Trends</vt:lpstr>
      <vt:lpstr>Exit Rate - Trends The value of "Exit Rate" feature for a specific web page is calculated as for all pageviews to the page, the percentage that were the last in the session.</vt:lpstr>
      <vt:lpstr>PowerPoint Presentation</vt:lpstr>
      <vt:lpstr>Exit rate vs Bounce rate</vt:lpstr>
      <vt:lpstr>PowerPoint Presentation</vt:lpstr>
      <vt:lpstr>Correlation among numerical variables</vt:lpstr>
      <vt:lpstr>Modelling </vt:lpstr>
      <vt:lpstr>Models Summary</vt:lpstr>
      <vt:lpstr>Interpretation of Logit Model</vt:lpstr>
      <vt:lpstr>Decision Tree - Feature Importance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Online Behaviout</dc:title>
  <cp:lastModifiedBy>vamsi vivek</cp:lastModifiedBy>
  <cp:revision>1</cp:revision>
  <dcterms:modified xsi:type="dcterms:W3CDTF">2020-05-23T17:22:54Z</dcterms:modified>
</cp:coreProperties>
</file>