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0"/>
  </p:notesMasterIdLst>
  <p:handoutMasterIdLst>
    <p:handoutMasterId r:id="rId31"/>
  </p:handoutMasterIdLst>
  <p:sldIdLst>
    <p:sldId id="260" r:id="rId2"/>
    <p:sldId id="270" r:id="rId3"/>
    <p:sldId id="271" r:id="rId4"/>
    <p:sldId id="258" r:id="rId5"/>
    <p:sldId id="259" r:id="rId6"/>
    <p:sldId id="261" r:id="rId7"/>
    <p:sldId id="262" r:id="rId8"/>
    <p:sldId id="269" r:id="rId9"/>
    <p:sldId id="273" r:id="rId10"/>
    <p:sldId id="263" r:id="rId11"/>
    <p:sldId id="286" r:id="rId12"/>
    <p:sldId id="287" r:id="rId13"/>
    <p:sldId id="264" r:id="rId14"/>
    <p:sldId id="266" r:id="rId15"/>
    <p:sldId id="265" r:id="rId16"/>
    <p:sldId id="275" r:id="rId17"/>
    <p:sldId id="276" r:id="rId18"/>
    <p:sldId id="288" r:id="rId19"/>
    <p:sldId id="277" r:id="rId20"/>
    <p:sldId id="279" r:id="rId21"/>
    <p:sldId id="280" r:id="rId22"/>
    <p:sldId id="281" r:id="rId23"/>
    <p:sldId id="282" r:id="rId24"/>
    <p:sldId id="283" r:id="rId25"/>
    <p:sldId id="284" r:id="rId26"/>
    <p:sldId id="285" r:id="rId27"/>
    <p:sldId id="267" r:id="rId28"/>
    <p:sldId id="26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90" autoAdjust="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DFEE0B-CE5B-B8DE-4C4B-1B63BBB660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06166201-DBF9-E9BA-9F05-2451C720A81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049126-900A-46FF-8B7C-3D196F530A98}" type="datetimeFigureOut">
              <a:rPr lang="en-IN" smtClean="0"/>
              <a:t>03-05-2023</a:t>
            </a:fld>
            <a:endParaRPr lang="en-IN" dirty="0"/>
          </a:p>
        </p:txBody>
      </p:sp>
      <p:sp>
        <p:nvSpPr>
          <p:cNvPr id="4" name="Footer Placeholder 3">
            <a:extLst>
              <a:ext uri="{FF2B5EF4-FFF2-40B4-BE49-F238E27FC236}">
                <a16:creationId xmlns:a16="http://schemas.microsoft.com/office/drawing/2014/main" id="{CFE091AD-C826-BFFC-CA65-76DC0DBE16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a:extLst>
              <a:ext uri="{FF2B5EF4-FFF2-40B4-BE49-F238E27FC236}">
                <a16:creationId xmlns:a16="http://schemas.microsoft.com/office/drawing/2014/main" id="{3BA6CAF8-8141-8E34-1447-03D7E978B79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7F289C-9D9B-4D6F-AB8C-E5820A8D497D}" type="slidenum">
              <a:rPr lang="en-IN" smtClean="0"/>
              <a:t>‹#›</a:t>
            </a:fld>
            <a:endParaRPr lang="en-IN" dirty="0"/>
          </a:p>
        </p:txBody>
      </p:sp>
    </p:spTree>
    <p:extLst>
      <p:ext uri="{BB962C8B-B14F-4D97-AF65-F5344CB8AC3E}">
        <p14:creationId xmlns:p14="http://schemas.microsoft.com/office/powerpoint/2010/main" val="2206334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5385A-560D-4FEE-A146-DC2FA19D140D}" type="datetimeFigureOut">
              <a:rPr lang="en-IN" smtClean="0"/>
              <a:t>03-05-2023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A41BF-20DF-4B74-83E8-53EBD9A13C6A}" type="slidenum">
              <a:rPr lang="en-IN" smtClean="0"/>
              <a:t>‹#›</a:t>
            </a:fld>
            <a:endParaRPr lang="en-IN" dirty="0"/>
          </a:p>
        </p:txBody>
      </p:sp>
    </p:spTree>
    <p:extLst>
      <p:ext uri="{BB962C8B-B14F-4D97-AF65-F5344CB8AC3E}">
        <p14:creationId xmlns:p14="http://schemas.microsoft.com/office/powerpoint/2010/main" val="1838159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5D358C-0039-4119-AD34-EFC0F1E0EADE}" type="datetime1">
              <a:rPr lang="en-US" smtClean="0"/>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C17EA6-F151-4ACA-AB1A-2128F3B21788}" type="datetime1">
              <a:rPr lang="en-US" smtClean="0"/>
              <a:t>5/3/2023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BF0D4B-0632-4F59-8589-5142C77B6EFB}" type="datetime1">
              <a:rPr lang="en-US" smtClean="0"/>
              <a:t>5/3/2023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E73854-5035-4A77-8B1A-B7BDFB848BCF}" type="datetime1">
              <a:rPr lang="en-US" smtClean="0"/>
              <a:t>5/3/2023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0269AF-E67D-456E-9804-12269C2C037D}" type="datetime1">
              <a:rPr lang="en-US" smtClean="0"/>
              <a:t>5/3/2023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8631327-350C-493D-8CEA-A17A3A2F3046}" type="datetime1">
              <a:rPr lang="en-US" smtClean="0"/>
              <a:t>5/3/2023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DCECA06-887C-4008-B515-CA129904C2B8}" type="datetime1">
              <a:rPr lang="en-US" smtClean="0"/>
              <a:t>5/3/2023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617B55-C1DA-4DB0-985C-7F20B23E3385}" type="datetime1">
              <a:rPr lang="en-US" smtClean="0"/>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592BA87-EEFB-4DF7-B4AA-0D0EEB734E37}" type="datetime1">
              <a:rPr lang="en-US" smtClean="0"/>
              <a:t>5/3/2023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DCEF07-07C9-4AED-BC0F-9ACAB4023A44}" type="datetime1">
              <a:rPr lang="en-US" smtClean="0"/>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59AC26-1D79-4BCE-B54A-43E80115730F}" type="datetime1">
              <a:rPr lang="en-US" smtClean="0"/>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5D7F73-2487-4D0B-AA0E-C8A694942CF9}" type="datetime1">
              <a:rPr lang="en-US" smtClean="0"/>
              <a:t>5/3/2023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3729CC-9530-4E4B-AAE1-E44FC07E5B65}" type="datetime1">
              <a:rPr lang="en-US" smtClean="0"/>
              <a:t>5/3/2023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525EB2-BC69-4203-9CB1-DD784439F2B5}" type="datetime1">
              <a:rPr lang="en-US" smtClean="0"/>
              <a:t>5/3/2023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7E99FAD-8A82-4459-A006-0B373F57B688}" type="datetime1">
              <a:rPr lang="en-US" smtClean="0"/>
              <a:t>5/3/2023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853A7F-E18E-41EE-B03C-1246715F9A95}" type="datetime1">
              <a:rPr lang="en-US" smtClean="0"/>
              <a:t>5/3/2023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EEA196-5DA5-4316-9145-D1EF66EBB8D4}" type="datetime1">
              <a:rPr lang="en-US" smtClean="0"/>
              <a:t>5/3/2023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5451589-C194-4540-831F-64011C318E13}" type="datetime1">
              <a:rPr lang="en-US" smtClean="0"/>
              <a:t>5/3/2023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B3C784-AB24-ABA9-BC52-4D8172501C73}"/>
              </a:ext>
            </a:extLst>
          </p:cNvPr>
          <p:cNvSpPr txBox="1"/>
          <p:nvPr/>
        </p:nvSpPr>
        <p:spPr>
          <a:xfrm>
            <a:off x="528917" y="493059"/>
            <a:ext cx="9637059" cy="1938992"/>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DESIGN AND ANALYSIS OF HYBRID CRYPTOGRAPHY SYSTEM FOR SECURE COMMUNICATION</a:t>
            </a:r>
          </a:p>
        </p:txBody>
      </p:sp>
      <p:sp>
        <p:nvSpPr>
          <p:cNvPr id="3" name="TextBox 2">
            <a:extLst>
              <a:ext uri="{FF2B5EF4-FFF2-40B4-BE49-F238E27FC236}">
                <a16:creationId xmlns:a16="http://schemas.microsoft.com/office/drawing/2014/main" id="{08CBEFCD-2044-8720-6B15-9AE0307B2B15}"/>
              </a:ext>
            </a:extLst>
          </p:cNvPr>
          <p:cNvSpPr txBox="1"/>
          <p:nvPr/>
        </p:nvSpPr>
        <p:spPr>
          <a:xfrm>
            <a:off x="528917" y="3074894"/>
            <a:ext cx="4787154" cy="2585323"/>
          </a:xfrm>
          <a:prstGeom prst="rect">
            <a:avLst/>
          </a:prstGeom>
          <a:noFill/>
        </p:spPr>
        <p:txBody>
          <a:bodyPr wrap="square" rtlCol="0">
            <a:spAutoFit/>
          </a:bodyPr>
          <a:lstStyle/>
          <a:p>
            <a:pPr marL="0" indent="0">
              <a:lnSpc>
                <a:spcPct val="200000"/>
              </a:lnSpc>
              <a:buNone/>
            </a:pPr>
            <a:r>
              <a:rPr lang="en-US" dirty="0">
                <a:solidFill>
                  <a:schemeClr val="tx2"/>
                </a:solidFill>
                <a:latin typeface="Times New Roman" panose="02020603050405020304" pitchFamily="18" charset="0"/>
                <a:cs typeface="Times New Roman" panose="02020603050405020304" pitchFamily="18" charset="0"/>
              </a:rPr>
              <a:t>TEAM MEMBERS:</a:t>
            </a:r>
          </a:p>
          <a:p>
            <a:pPr marL="0" indent="0">
              <a:lnSpc>
                <a:spcPct val="200000"/>
              </a:lnSpc>
              <a:buNone/>
            </a:pPr>
            <a:r>
              <a:rPr lang="en-US" dirty="0">
                <a:solidFill>
                  <a:schemeClr val="tx2"/>
                </a:solidFill>
                <a:latin typeface="Times New Roman" panose="02020603050405020304" pitchFamily="18" charset="0"/>
                <a:cs typeface="Times New Roman" panose="02020603050405020304" pitchFamily="18" charset="0"/>
              </a:rPr>
              <a:t>	K.VAMSI MOHAN REDDY(19091A05H3)</a:t>
            </a:r>
          </a:p>
          <a:p>
            <a:pPr marL="0" indent="0">
              <a:lnSpc>
                <a:spcPct val="200000"/>
              </a:lnSpc>
              <a:buNone/>
            </a:pPr>
            <a:r>
              <a:rPr lang="en-US" dirty="0">
                <a:solidFill>
                  <a:schemeClr val="tx2"/>
                </a:solidFill>
                <a:latin typeface="Times New Roman" panose="02020603050405020304" pitchFamily="18" charset="0"/>
                <a:cs typeface="Times New Roman" panose="02020603050405020304" pitchFamily="18" charset="0"/>
              </a:rPr>
              <a:t>	A.SAI THANU SREE(19091A05C7)</a:t>
            </a:r>
          </a:p>
          <a:p>
            <a:pPr marL="0" indent="0">
              <a:lnSpc>
                <a:spcPct val="200000"/>
              </a:lnSpc>
              <a:buNone/>
            </a:pPr>
            <a:r>
              <a:rPr lang="en-US" dirty="0">
                <a:solidFill>
                  <a:schemeClr val="tx2"/>
                </a:solidFill>
                <a:latin typeface="Times New Roman" panose="02020603050405020304" pitchFamily="18" charset="0"/>
                <a:cs typeface="Times New Roman" panose="02020603050405020304" pitchFamily="18" charset="0"/>
              </a:rPr>
              <a:t>	L.VASAVI(19091A05H4)</a:t>
            </a:r>
          </a:p>
          <a:p>
            <a:endParaRPr lang="en-IN" dirty="0"/>
          </a:p>
        </p:txBody>
      </p:sp>
      <p:sp>
        <p:nvSpPr>
          <p:cNvPr id="4" name="TextBox 3">
            <a:extLst>
              <a:ext uri="{FF2B5EF4-FFF2-40B4-BE49-F238E27FC236}">
                <a16:creationId xmlns:a16="http://schemas.microsoft.com/office/drawing/2014/main" id="{F9F69EAE-1953-6350-856C-AE2EF2293997}"/>
              </a:ext>
            </a:extLst>
          </p:cNvPr>
          <p:cNvSpPr txBox="1"/>
          <p:nvPr/>
        </p:nvSpPr>
        <p:spPr>
          <a:xfrm>
            <a:off x="6875931" y="3074894"/>
            <a:ext cx="5011271" cy="2031325"/>
          </a:xfrm>
          <a:prstGeom prst="rect">
            <a:avLst/>
          </a:prstGeom>
          <a:noFill/>
        </p:spPr>
        <p:txBody>
          <a:bodyPr wrap="square" rtlCol="0">
            <a:spAutoFit/>
          </a:bodyPr>
          <a:lstStyle/>
          <a:p>
            <a:pPr marL="0" indent="0">
              <a:lnSpc>
                <a:spcPct val="150000"/>
              </a:lnSpc>
              <a:buNone/>
            </a:pPr>
            <a:r>
              <a:rPr lang="en-US" dirty="0">
                <a:solidFill>
                  <a:schemeClr val="tx2"/>
                </a:solidFill>
                <a:latin typeface="Times New Roman" panose="02020603050405020304" pitchFamily="18" charset="0"/>
                <a:cs typeface="Times New Roman" panose="02020603050405020304" pitchFamily="18" charset="0"/>
              </a:rPr>
              <a:t>Under the guidance of</a:t>
            </a:r>
          </a:p>
          <a:p>
            <a:pPr marL="0" indent="0">
              <a:lnSpc>
                <a:spcPct val="150000"/>
              </a:lnSpc>
              <a:buNone/>
            </a:pPr>
            <a:r>
              <a:rPr lang="en-US" dirty="0">
                <a:solidFill>
                  <a:schemeClr val="tx2"/>
                </a:solidFill>
                <a:latin typeface="Times New Roman" panose="02020603050405020304" pitchFamily="18" charset="0"/>
                <a:cs typeface="Times New Roman" panose="02020603050405020304" pitchFamily="18" charset="0"/>
              </a:rPr>
              <a:t>    Dr. N. MADHUSUDHANA REDDY </a:t>
            </a:r>
            <a:r>
              <a:rPr lang="en-US" sz="1050" dirty="0">
                <a:solidFill>
                  <a:schemeClr val="tx2"/>
                </a:solidFill>
                <a:latin typeface="Times New Roman" panose="02020603050405020304" pitchFamily="18" charset="0"/>
                <a:cs typeface="Times New Roman" panose="02020603050405020304" pitchFamily="18" charset="0"/>
              </a:rPr>
              <a:t>M.Tech , Ph.D.</a:t>
            </a:r>
          </a:p>
          <a:p>
            <a:pPr marL="0" indent="0">
              <a:lnSpc>
                <a:spcPct val="150000"/>
              </a:lnSpc>
              <a:buNone/>
            </a:pPr>
            <a:r>
              <a:rPr lang="en-US" dirty="0">
                <a:solidFill>
                  <a:schemeClr val="tx2"/>
                </a:solidFill>
                <a:latin typeface="Times New Roman" panose="02020603050405020304" pitchFamily="18" charset="0"/>
                <a:cs typeface="Times New Roman" panose="02020603050405020304" pitchFamily="18" charset="0"/>
              </a:rPr>
              <a:t>    PROFESSOR</a:t>
            </a:r>
          </a:p>
          <a:p>
            <a:pPr marL="0" indent="0">
              <a:lnSpc>
                <a:spcPct val="150000"/>
              </a:lnSpc>
              <a:buNone/>
            </a:pPr>
            <a:r>
              <a:rPr lang="en-US" dirty="0">
                <a:solidFill>
                  <a:schemeClr val="tx2"/>
                </a:solidFill>
                <a:latin typeface="Times New Roman" panose="02020603050405020304" pitchFamily="18" charset="0"/>
                <a:cs typeface="Times New Roman" panose="02020603050405020304" pitchFamily="18" charset="0"/>
              </a:rPr>
              <a:t>    COMPUTER SCIENCE AND ENGINEERING</a:t>
            </a:r>
            <a:endParaRPr lang="en-IN" dirty="0">
              <a:solidFill>
                <a:schemeClr val="tx2"/>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66972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51751-C684-F182-D9C7-8ECE13909FB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DEFINITION</a:t>
            </a:r>
          </a:p>
        </p:txBody>
      </p:sp>
      <p:sp>
        <p:nvSpPr>
          <p:cNvPr id="3" name="Content Placeholder 2">
            <a:extLst>
              <a:ext uri="{FF2B5EF4-FFF2-40B4-BE49-F238E27FC236}">
                <a16:creationId xmlns:a16="http://schemas.microsoft.com/office/drawing/2014/main" id="{A82F1952-7E1A-ED38-A387-CF3B9AAA09AC}"/>
              </a:ext>
            </a:extLst>
          </p:cNvPr>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In the existing system, the combination of Vigenere cipher and Polybius cipher is used for designing a hybrid cryptography system.</a:t>
            </a:r>
          </a:p>
          <a:p>
            <a:pPr algn="just"/>
            <a:r>
              <a:rPr lang="en-US" dirty="0">
                <a:latin typeface="Times New Roman" panose="02020603050405020304" pitchFamily="18" charset="0"/>
                <a:cs typeface="Times New Roman" panose="02020603050405020304" pitchFamily="18" charset="0"/>
              </a:rPr>
              <a:t>The Polybius square has an identified drawback in the existing strategy. </a:t>
            </a:r>
          </a:p>
          <a:p>
            <a:pPr algn="just"/>
            <a:r>
              <a:rPr lang="en-US" dirty="0">
                <a:latin typeface="Times New Roman" panose="02020603050405020304" pitchFamily="18" charset="0"/>
                <a:cs typeface="Times New Roman" panose="02020603050405020304" pitchFamily="18" charset="0"/>
              </a:rPr>
              <a:t>The Polybius square does not have a key for data encryption and decryption process making it vulnerable for cracks.</a:t>
            </a:r>
          </a:p>
          <a:p>
            <a:pPr algn="just"/>
            <a:r>
              <a:rPr lang="en-US" dirty="0">
                <a:latin typeface="Times New Roman" panose="02020603050405020304" pitchFamily="18" charset="0"/>
                <a:cs typeface="Times New Roman" panose="02020603050405020304" pitchFamily="18" charset="0"/>
              </a:rPr>
              <a:t>The proposed work deals with advancement of Polybius cipher in existing strategy.</a:t>
            </a:r>
          </a:p>
        </p:txBody>
      </p:sp>
      <p:sp>
        <p:nvSpPr>
          <p:cNvPr id="10" name="Slide Number Placeholder 9">
            <a:extLst>
              <a:ext uri="{FF2B5EF4-FFF2-40B4-BE49-F238E27FC236}">
                <a16:creationId xmlns:a16="http://schemas.microsoft.com/office/drawing/2014/main" id="{881D1BC0-E4F1-AF52-BC1D-5EF08E0A6BA1}"/>
              </a:ext>
            </a:extLst>
          </p:cNvPr>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2025054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7AD9A-A1A6-466C-5AB0-E07B484A759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VIGENERE CIPHER</a:t>
            </a:r>
          </a:p>
        </p:txBody>
      </p:sp>
      <p:sp>
        <p:nvSpPr>
          <p:cNvPr id="3" name="Slide Number Placeholder 2">
            <a:extLst>
              <a:ext uri="{FF2B5EF4-FFF2-40B4-BE49-F238E27FC236}">
                <a16:creationId xmlns:a16="http://schemas.microsoft.com/office/drawing/2014/main" id="{E1E715F2-D7AD-2ADD-E95B-819A79433B79}"/>
              </a:ext>
            </a:extLst>
          </p:cNvPr>
          <p:cNvSpPr>
            <a:spLocks noGrp="1"/>
          </p:cNvSpPr>
          <p:nvPr>
            <p:ph type="sldNum" sz="quarter" idx="12"/>
          </p:nvPr>
        </p:nvSpPr>
        <p:spPr/>
        <p:txBody>
          <a:bodyPr/>
          <a:lstStyle/>
          <a:p>
            <a:fld id="{6D22F896-40B5-4ADD-8801-0D06FADFA095}" type="slidenum">
              <a:rPr lang="en-US" smtClean="0"/>
              <a:t>11</a:t>
            </a:fld>
            <a:endParaRPr lang="en-US" dirty="0"/>
          </a:p>
        </p:txBody>
      </p:sp>
      <p:sp>
        <p:nvSpPr>
          <p:cNvPr id="4" name="TextBox 3">
            <a:extLst>
              <a:ext uri="{FF2B5EF4-FFF2-40B4-BE49-F238E27FC236}">
                <a16:creationId xmlns:a16="http://schemas.microsoft.com/office/drawing/2014/main" id="{037ADF4C-D5FB-4E58-42C8-3F2C12AE1A0A}"/>
              </a:ext>
            </a:extLst>
          </p:cNvPr>
          <p:cNvSpPr txBox="1"/>
          <p:nvPr/>
        </p:nvSpPr>
        <p:spPr>
          <a:xfrm>
            <a:off x="396942" y="1844016"/>
            <a:ext cx="7389598" cy="465364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Vigenere Cipher is a method of encrypting alphabetic text. It uses a  form of polyalphabetic substitution.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encryption of the original text is done using the Vigenère square or Vigenère table.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table consists of the alphabets written out 26 times in different rows, each alphabet shifted cyclically to the left compared to the previous alphabet, corresponding to the 26 possible Caesar Ciphers.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At different points in the encryption process, the cipher uses a different alphabet from one of the rows. The alphabet used at each point depends on a repeating keyword. </a:t>
            </a:r>
            <a:endParaRPr lang="en-IN"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53705F7F-9434-598F-A52B-778EEF12E800}"/>
              </a:ext>
            </a:extLst>
          </p:cNvPr>
          <p:cNvPicPr>
            <a:picLocks noChangeAspect="1"/>
          </p:cNvPicPr>
          <p:nvPr/>
        </p:nvPicPr>
        <p:blipFill>
          <a:blip r:embed="rId2"/>
          <a:stretch>
            <a:fillRect/>
          </a:stretch>
        </p:blipFill>
        <p:spPr>
          <a:xfrm>
            <a:off x="7852528" y="2102177"/>
            <a:ext cx="4204354" cy="4541510"/>
          </a:xfrm>
          <a:prstGeom prst="rect">
            <a:avLst/>
          </a:prstGeom>
        </p:spPr>
      </p:pic>
    </p:spTree>
    <p:extLst>
      <p:ext uri="{BB962C8B-B14F-4D97-AF65-F5344CB8AC3E}">
        <p14:creationId xmlns:p14="http://schemas.microsoft.com/office/powerpoint/2010/main" val="144178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CF1C6-7BB9-82DD-4A00-21BE450151C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POLYBIUS CIPHER</a:t>
            </a:r>
          </a:p>
        </p:txBody>
      </p:sp>
      <p:sp>
        <p:nvSpPr>
          <p:cNvPr id="3" name="Slide Number Placeholder 2">
            <a:extLst>
              <a:ext uri="{FF2B5EF4-FFF2-40B4-BE49-F238E27FC236}">
                <a16:creationId xmlns:a16="http://schemas.microsoft.com/office/drawing/2014/main" id="{D9F3E6B3-991F-862E-2A05-C8D8AB669BFE}"/>
              </a:ext>
            </a:extLst>
          </p:cNvPr>
          <p:cNvSpPr>
            <a:spLocks noGrp="1"/>
          </p:cNvSpPr>
          <p:nvPr>
            <p:ph type="sldNum" sz="quarter" idx="12"/>
          </p:nvPr>
        </p:nvSpPr>
        <p:spPr/>
        <p:txBody>
          <a:bodyPr/>
          <a:lstStyle/>
          <a:p>
            <a:fld id="{6D22F896-40B5-4ADD-8801-0D06FADFA095}" type="slidenum">
              <a:rPr lang="en-US" smtClean="0"/>
              <a:t>12</a:t>
            </a:fld>
            <a:endParaRPr lang="en-US" dirty="0"/>
          </a:p>
        </p:txBody>
      </p:sp>
      <p:sp>
        <p:nvSpPr>
          <p:cNvPr id="4" name="TextBox 3">
            <a:extLst>
              <a:ext uri="{FF2B5EF4-FFF2-40B4-BE49-F238E27FC236}">
                <a16:creationId xmlns:a16="http://schemas.microsoft.com/office/drawing/2014/main" id="{E2CF051D-365F-B15C-EC4E-2BCF997FF28C}"/>
              </a:ext>
            </a:extLst>
          </p:cNvPr>
          <p:cNvSpPr txBox="1"/>
          <p:nvPr/>
        </p:nvSpPr>
        <p:spPr>
          <a:xfrm>
            <a:off x="322728" y="1993783"/>
            <a:ext cx="8095407" cy="486421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The Polybius Cipher is a substitution cipher that is named after the Greek historian Polybius, who first described it.</a:t>
            </a:r>
          </a:p>
          <a:p>
            <a:pPr marL="285750" indent="-285750" algn="just">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The cipher works by assigning each letter of the alphabet a pair of coordinates on a 5x5 grid, where the letters are arranged in a square. The first four rows and columns of the square are filled with the letters A to Z, and the fifth row and column are filled with the numbers 1 to 5.</a:t>
            </a:r>
          </a:p>
          <a:p>
            <a:pPr marL="285750" indent="-285750" algn="just">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To encode a message using the Polybius Cipher, each letter of the message is replaced with its corresponding pair of coordinates on the grid. </a:t>
            </a:r>
          </a:p>
          <a:p>
            <a:pPr marL="285750" indent="-285750" algn="just">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To decode a message that has been encoded using the Polybius Cipher, the pairs of coordinates are translated back into their corresponding letters using the same grid.</a:t>
            </a:r>
            <a:endParaRPr lang="en-IN" sz="19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97E6157-61D1-01E8-5A6A-5A8156CB12FC}"/>
              </a:ext>
            </a:extLst>
          </p:cNvPr>
          <p:cNvPicPr>
            <a:picLocks noChangeAspect="1"/>
          </p:cNvPicPr>
          <p:nvPr/>
        </p:nvPicPr>
        <p:blipFill>
          <a:blip r:embed="rId2"/>
          <a:stretch>
            <a:fillRect/>
          </a:stretch>
        </p:blipFill>
        <p:spPr>
          <a:xfrm>
            <a:off x="8645138" y="2823562"/>
            <a:ext cx="3298087" cy="3337585"/>
          </a:xfrm>
          <a:prstGeom prst="rect">
            <a:avLst/>
          </a:prstGeom>
        </p:spPr>
      </p:pic>
    </p:spTree>
    <p:extLst>
      <p:ext uri="{BB962C8B-B14F-4D97-AF65-F5344CB8AC3E}">
        <p14:creationId xmlns:p14="http://schemas.microsoft.com/office/powerpoint/2010/main" val="2158932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FB95D-F741-124F-82EB-A1324D78AEC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PROPOSED METHODOLOGY</a:t>
            </a:r>
          </a:p>
        </p:txBody>
      </p:sp>
      <p:sp>
        <p:nvSpPr>
          <p:cNvPr id="3" name="Content Placeholder 2">
            <a:extLst>
              <a:ext uri="{FF2B5EF4-FFF2-40B4-BE49-F238E27FC236}">
                <a16:creationId xmlns:a16="http://schemas.microsoft.com/office/drawing/2014/main" id="{D543685E-04CE-E4EB-E902-F1DF2D501F36}"/>
              </a:ext>
            </a:extLst>
          </p:cNvPr>
          <p:cNvSpPr>
            <a:spLocks noGrp="1"/>
          </p:cNvSpPr>
          <p:nvPr>
            <p:ph idx="1"/>
          </p:nvPr>
        </p:nvSpPr>
        <p:spPr/>
        <p:txBody>
          <a:bodyPr>
            <a:normAutofit/>
          </a:bodyPr>
          <a:lstStyle/>
          <a:p>
            <a:pPr algn="just">
              <a:lnSpc>
                <a:spcPct val="100000"/>
              </a:lnSpc>
            </a:pPr>
            <a:r>
              <a:rPr lang="en-IN" dirty="0">
                <a:latin typeface="Times New Roman" panose="02020603050405020304" pitchFamily="18" charset="0"/>
                <a:cs typeface="Times New Roman" panose="02020603050405020304" pitchFamily="18" charset="0"/>
              </a:rPr>
              <a:t>The proposed system deals with advancement of Polybius cipher to overcome the drawback in the existing system.</a:t>
            </a:r>
          </a:p>
          <a:p>
            <a:pPr algn="just">
              <a:lnSpc>
                <a:spcPct val="100000"/>
              </a:lnSpc>
            </a:pPr>
            <a:r>
              <a:rPr lang="en-US" dirty="0">
                <a:latin typeface="Times New Roman" panose="02020603050405020304" pitchFamily="18" charset="0"/>
                <a:cs typeface="Times New Roman" panose="02020603050405020304" pitchFamily="18" charset="0"/>
              </a:rPr>
              <a:t>This modification allows extensive coverage for encrypting messages with alteration of  letters in the arrangement of Polybius square. </a:t>
            </a:r>
          </a:p>
          <a:p>
            <a:pPr algn="just">
              <a:lnSpc>
                <a:spcPct val="100000"/>
              </a:lnSpc>
            </a:pPr>
            <a:r>
              <a:rPr lang="en-US" dirty="0">
                <a:latin typeface="Times New Roman" panose="02020603050405020304" pitchFamily="18" charset="0"/>
                <a:cs typeface="Times New Roman" panose="02020603050405020304" pitchFamily="18" charset="0"/>
              </a:rPr>
              <a:t>This strategy also introduces a keyword to variate the arrangement of characters in the matrix</a:t>
            </a:r>
            <a:r>
              <a:rPr lang="en-IN" dirty="0">
                <a:latin typeface="Times New Roman" panose="02020603050405020304" pitchFamily="18" charset="0"/>
                <a:cs typeface="Times New Roman" panose="02020603050405020304" pitchFamily="18" charset="0"/>
              </a:rPr>
              <a:t>(Polybius square).</a:t>
            </a:r>
          </a:p>
          <a:p>
            <a:pPr algn="just">
              <a:lnSpc>
                <a:spcPct val="100000"/>
              </a:lnSpc>
            </a:pPr>
            <a:r>
              <a:rPr lang="en-US" dirty="0">
                <a:latin typeface="Times New Roman" panose="02020603050405020304" pitchFamily="18" charset="0"/>
                <a:cs typeface="Times New Roman" panose="02020603050405020304" pitchFamily="18" charset="0"/>
              </a:rPr>
              <a:t>This improved encryption results in ciphertext that is hard to be cracked utilizing existing cryptanalysis processes. </a:t>
            </a:r>
            <a:endParaRPr lang="en-IN" dirty="0">
              <a:latin typeface="Times New Roman" panose="02020603050405020304" pitchFamily="18" charset="0"/>
              <a:cs typeface="Times New Roman" panose="02020603050405020304" pitchFamily="18" charset="0"/>
            </a:endParaRPr>
          </a:p>
        </p:txBody>
      </p:sp>
      <p:sp>
        <p:nvSpPr>
          <p:cNvPr id="10" name="Slide Number Placeholder 9">
            <a:extLst>
              <a:ext uri="{FF2B5EF4-FFF2-40B4-BE49-F238E27FC236}">
                <a16:creationId xmlns:a16="http://schemas.microsoft.com/office/drawing/2014/main" id="{897AEC5B-16AA-C95F-3489-5F00F7CFA483}"/>
              </a:ext>
            </a:extLst>
          </p:cNvPr>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3800897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7B5C-6E8F-3DBD-2717-16711628815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SYSTEM ARCHITECTURE</a:t>
            </a:r>
          </a:p>
        </p:txBody>
      </p:sp>
      <p:sp>
        <p:nvSpPr>
          <p:cNvPr id="3" name="Content Placeholder 2">
            <a:extLst>
              <a:ext uri="{FF2B5EF4-FFF2-40B4-BE49-F238E27FC236}">
                <a16:creationId xmlns:a16="http://schemas.microsoft.com/office/drawing/2014/main" id="{2042BDA8-78CE-1BFC-9785-230753D4B062}"/>
              </a:ext>
            </a:extLst>
          </p:cNvPr>
          <p:cNvSpPr>
            <a:spLocks noGrp="1"/>
          </p:cNvSpPr>
          <p:nvPr>
            <p:ph idx="1"/>
          </p:nvPr>
        </p:nvSpPr>
        <p:spPr>
          <a:xfrm>
            <a:off x="680321" y="2336872"/>
            <a:ext cx="9826314" cy="4288045"/>
          </a:xfrm>
        </p:spPr>
        <p:txBody>
          <a:bodyPr/>
          <a:lstStyle/>
          <a:p>
            <a:pPr marL="0" indent="0">
              <a:buNone/>
            </a:pPr>
            <a:r>
              <a:rPr lang="en-IN" dirty="0"/>
              <a:t>			</a:t>
            </a:r>
          </a:p>
        </p:txBody>
      </p:sp>
      <p:sp>
        <p:nvSpPr>
          <p:cNvPr id="4" name="Flowchart: Alternate Process 3">
            <a:extLst>
              <a:ext uri="{FF2B5EF4-FFF2-40B4-BE49-F238E27FC236}">
                <a16:creationId xmlns:a16="http://schemas.microsoft.com/office/drawing/2014/main" id="{F253F5DC-5158-765B-5788-ADB1C5D96877}"/>
              </a:ext>
            </a:extLst>
          </p:cNvPr>
          <p:cNvSpPr/>
          <p:nvPr/>
        </p:nvSpPr>
        <p:spPr>
          <a:xfrm>
            <a:off x="4338918" y="2398943"/>
            <a:ext cx="1667435" cy="385482"/>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start</a:t>
            </a:r>
          </a:p>
        </p:txBody>
      </p:sp>
      <p:sp>
        <p:nvSpPr>
          <p:cNvPr id="5" name="Flowchart: Terminator 4">
            <a:extLst>
              <a:ext uri="{FF2B5EF4-FFF2-40B4-BE49-F238E27FC236}">
                <a16:creationId xmlns:a16="http://schemas.microsoft.com/office/drawing/2014/main" id="{0A51B350-F9A3-13FA-BCE4-C9B5650283EA}"/>
              </a:ext>
            </a:extLst>
          </p:cNvPr>
          <p:cNvSpPr/>
          <p:nvPr/>
        </p:nvSpPr>
        <p:spPr>
          <a:xfrm>
            <a:off x="3415553" y="3307977"/>
            <a:ext cx="1290918" cy="44823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message</a:t>
            </a:r>
          </a:p>
        </p:txBody>
      </p:sp>
      <p:sp>
        <p:nvSpPr>
          <p:cNvPr id="6" name="Flowchart: Terminator 5">
            <a:extLst>
              <a:ext uri="{FF2B5EF4-FFF2-40B4-BE49-F238E27FC236}">
                <a16:creationId xmlns:a16="http://schemas.microsoft.com/office/drawing/2014/main" id="{4200DE57-1571-4442-95C2-57C04DFFCEF5}"/>
              </a:ext>
            </a:extLst>
          </p:cNvPr>
          <p:cNvSpPr/>
          <p:nvPr/>
        </p:nvSpPr>
        <p:spPr>
          <a:xfrm>
            <a:off x="5487251" y="3307977"/>
            <a:ext cx="1290918" cy="44823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key</a:t>
            </a:r>
          </a:p>
        </p:txBody>
      </p:sp>
      <p:sp>
        <p:nvSpPr>
          <p:cNvPr id="7" name="Flowchart: Process 6">
            <a:extLst>
              <a:ext uri="{FF2B5EF4-FFF2-40B4-BE49-F238E27FC236}">
                <a16:creationId xmlns:a16="http://schemas.microsoft.com/office/drawing/2014/main" id="{43219AEE-E53C-F9F6-7B77-822351866AF9}"/>
              </a:ext>
            </a:extLst>
          </p:cNvPr>
          <p:cNvSpPr/>
          <p:nvPr/>
        </p:nvSpPr>
        <p:spPr>
          <a:xfrm>
            <a:off x="4468905" y="4136531"/>
            <a:ext cx="1407459" cy="54684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Vigenere cipher </a:t>
            </a:r>
          </a:p>
        </p:txBody>
      </p:sp>
      <p:sp>
        <p:nvSpPr>
          <p:cNvPr id="8" name="Flowchart: Process 7">
            <a:extLst>
              <a:ext uri="{FF2B5EF4-FFF2-40B4-BE49-F238E27FC236}">
                <a16:creationId xmlns:a16="http://schemas.microsoft.com/office/drawing/2014/main" id="{10381E93-E26E-3EF6-7493-BDDED0CC9278}"/>
              </a:ext>
            </a:extLst>
          </p:cNvPr>
          <p:cNvSpPr/>
          <p:nvPr/>
        </p:nvSpPr>
        <p:spPr>
          <a:xfrm>
            <a:off x="4468904" y="5028079"/>
            <a:ext cx="1407459" cy="54684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Polybius cipher </a:t>
            </a:r>
          </a:p>
        </p:txBody>
      </p:sp>
      <p:sp>
        <p:nvSpPr>
          <p:cNvPr id="9" name="Flowchart: Alternate Process 8">
            <a:extLst>
              <a:ext uri="{FF2B5EF4-FFF2-40B4-BE49-F238E27FC236}">
                <a16:creationId xmlns:a16="http://schemas.microsoft.com/office/drawing/2014/main" id="{4A05CEC2-F1B2-3842-D2EB-D3EAC00A537A}"/>
              </a:ext>
            </a:extLst>
          </p:cNvPr>
          <p:cNvSpPr/>
          <p:nvPr/>
        </p:nvSpPr>
        <p:spPr>
          <a:xfrm>
            <a:off x="4428565" y="5936189"/>
            <a:ext cx="1667435" cy="47210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Encrypted message</a:t>
            </a:r>
          </a:p>
        </p:txBody>
      </p:sp>
      <p:cxnSp>
        <p:nvCxnSpPr>
          <p:cNvPr id="20" name="Straight Arrow Connector 19">
            <a:extLst>
              <a:ext uri="{FF2B5EF4-FFF2-40B4-BE49-F238E27FC236}">
                <a16:creationId xmlns:a16="http://schemas.microsoft.com/office/drawing/2014/main" id="{A4D73CC8-6A26-A8C2-87F8-5A278B364434}"/>
              </a:ext>
            </a:extLst>
          </p:cNvPr>
          <p:cNvCxnSpPr>
            <a:endCxn id="6" idx="0"/>
          </p:cNvCxnSpPr>
          <p:nvPr/>
        </p:nvCxnSpPr>
        <p:spPr>
          <a:xfrm>
            <a:off x="5701553" y="2784425"/>
            <a:ext cx="431157" cy="523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38CEF97-18C8-A1FB-A0DD-EC02606BABC3}"/>
              </a:ext>
            </a:extLst>
          </p:cNvPr>
          <p:cNvCxnSpPr/>
          <p:nvPr/>
        </p:nvCxnSpPr>
        <p:spPr>
          <a:xfrm flipH="1">
            <a:off x="4338918" y="2784425"/>
            <a:ext cx="367553" cy="523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CD5A308-4ECF-58CE-BA40-93CA06724B60}"/>
              </a:ext>
            </a:extLst>
          </p:cNvPr>
          <p:cNvCxnSpPr/>
          <p:nvPr/>
        </p:nvCxnSpPr>
        <p:spPr>
          <a:xfrm>
            <a:off x="4468904" y="3756212"/>
            <a:ext cx="434790" cy="380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02BE8AE-8F6F-1F1D-1607-82BBFFDDABFC}"/>
              </a:ext>
            </a:extLst>
          </p:cNvPr>
          <p:cNvCxnSpPr/>
          <p:nvPr/>
        </p:nvCxnSpPr>
        <p:spPr>
          <a:xfrm flipH="1">
            <a:off x="5396753" y="3746684"/>
            <a:ext cx="376518" cy="389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045792E-9E60-2F61-15EB-91DD386F8596}"/>
              </a:ext>
            </a:extLst>
          </p:cNvPr>
          <p:cNvCxnSpPr>
            <a:stCxn id="7" idx="2"/>
            <a:endCxn id="8" idx="0"/>
          </p:cNvCxnSpPr>
          <p:nvPr/>
        </p:nvCxnSpPr>
        <p:spPr>
          <a:xfrm flipH="1">
            <a:off x="5172634" y="4683378"/>
            <a:ext cx="1" cy="344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Arrow: Down 33">
            <a:extLst>
              <a:ext uri="{FF2B5EF4-FFF2-40B4-BE49-F238E27FC236}">
                <a16:creationId xmlns:a16="http://schemas.microsoft.com/office/drawing/2014/main" id="{5C5650A9-902A-0668-FFFF-EBFE630AAFE9}"/>
              </a:ext>
            </a:extLst>
          </p:cNvPr>
          <p:cNvSpPr/>
          <p:nvPr/>
        </p:nvSpPr>
        <p:spPr>
          <a:xfrm>
            <a:off x="5100929" y="5630051"/>
            <a:ext cx="161353" cy="2510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15">
            <a:extLst>
              <a:ext uri="{FF2B5EF4-FFF2-40B4-BE49-F238E27FC236}">
                <a16:creationId xmlns:a16="http://schemas.microsoft.com/office/drawing/2014/main" id="{28A8CF70-2610-921C-653A-6E7B4989885D}"/>
              </a:ext>
            </a:extLst>
          </p:cNvPr>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3003053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81E1D-07CA-D1B4-9357-A4FB88F92EE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REQUIREMENTS</a:t>
            </a:r>
          </a:p>
        </p:txBody>
      </p:sp>
      <p:sp>
        <p:nvSpPr>
          <p:cNvPr id="3" name="Content Placeholder 2">
            <a:extLst>
              <a:ext uri="{FF2B5EF4-FFF2-40B4-BE49-F238E27FC236}">
                <a16:creationId xmlns:a16="http://schemas.microsoft.com/office/drawing/2014/main" id="{33DC00CD-305E-A4F2-5BA3-BEAD4AAC9089}"/>
              </a:ext>
            </a:extLst>
          </p:cNvPr>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Software Requirements:</a:t>
            </a:r>
          </a:p>
          <a:p>
            <a:pPr lvl="1"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Programming language : Python </a:t>
            </a:r>
          </a:p>
          <a:p>
            <a:pPr lvl="1"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Tool : PyCharm</a:t>
            </a:r>
          </a:p>
          <a:p>
            <a:pPr lvl="1"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Operating System : Windows 7 or above (using windows 11)</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Hardware Requirements:</a:t>
            </a:r>
          </a:p>
          <a:p>
            <a:pPr lvl="1"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Hard Disk Drive : 256 GB(using 512 GB)</a:t>
            </a:r>
          </a:p>
          <a:p>
            <a:pPr lvl="1"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Processor : intel i3 or above(using core i5) </a:t>
            </a:r>
            <a:endParaRPr lang="en-US"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RAM : 4 gb(min)</a:t>
            </a:r>
          </a:p>
        </p:txBody>
      </p:sp>
      <p:sp>
        <p:nvSpPr>
          <p:cNvPr id="10" name="Slide Number Placeholder 9">
            <a:extLst>
              <a:ext uri="{FF2B5EF4-FFF2-40B4-BE49-F238E27FC236}">
                <a16:creationId xmlns:a16="http://schemas.microsoft.com/office/drawing/2014/main" id="{5AB33A4C-A8D7-1CCA-E205-D39DD87E7A81}"/>
              </a:ext>
            </a:extLst>
          </p:cNvPr>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3702837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8B499-FFE7-6BE0-3260-2E3C5465E54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UML DIAGRAMS</a:t>
            </a:r>
          </a:p>
        </p:txBody>
      </p:sp>
      <p:sp>
        <p:nvSpPr>
          <p:cNvPr id="3" name="Slide Number Placeholder 2">
            <a:extLst>
              <a:ext uri="{FF2B5EF4-FFF2-40B4-BE49-F238E27FC236}">
                <a16:creationId xmlns:a16="http://schemas.microsoft.com/office/drawing/2014/main" id="{68708990-5F50-A507-C604-F3CFD166B12D}"/>
              </a:ext>
            </a:extLst>
          </p:cNvPr>
          <p:cNvSpPr>
            <a:spLocks noGrp="1"/>
          </p:cNvSpPr>
          <p:nvPr>
            <p:ph type="sldNum" sz="quarter" idx="12"/>
          </p:nvPr>
        </p:nvSpPr>
        <p:spPr/>
        <p:txBody>
          <a:bodyPr/>
          <a:lstStyle/>
          <a:p>
            <a:fld id="{6D22F896-40B5-4ADD-8801-0D06FADFA095}" type="slidenum">
              <a:rPr lang="en-US" smtClean="0"/>
              <a:t>16</a:t>
            </a:fld>
            <a:endParaRPr lang="en-US" dirty="0"/>
          </a:p>
        </p:txBody>
      </p:sp>
      <p:sp>
        <p:nvSpPr>
          <p:cNvPr id="4" name="TextBox 3">
            <a:extLst>
              <a:ext uri="{FF2B5EF4-FFF2-40B4-BE49-F238E27FC236}">
                <a16:creationId xmlns:a16="http://schemas.microsoft.com/office/drawing/2014/main" id="{DB1AE07D-2296-FDFC-E7B7-0A726BCC8ADD}"/>
              </a:ext>
            </a:extLst>
          </p:cNvPr>
          <p:cNvSpPr txBox="1"/>
          <p:nvPr/>
        </p:nvSpPr>
        <p:spPr>
          <a:xfrm>
            <a:off x="923364" y="2169459"/>
            <a:ext cx="10802471" cy="677108"/>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USE CASE DIAGRAM</a:t>
            </a:r>
          </a:p>
          <a:p>
            <a:endParaRPr lang="en-IN" dirty="0"/>
          </a:p>
        </p:txBody>
      </p:sp>
      <p:pic>
        <p:nvPicPr>
          <p:cNvPr id="9" name="Picture 8">
            <a:extLst>
              <a:ext uri="{FF2B5EF4-FFF2-40B4-BE49-F238E27FC236}">
                <a16:creationId xmlns:a16="http://schemas.microsoft.com/office/drawing/2014/main" id="{C7706CCE-C5FA-8036-8BEC-AE12174F7B6D}"/>
              </a:ext>
            </a:extLst>
          </p:cNvPr>
          <p:cNvPicPr>
            <a:picLocks noChangeAspect="1"/>
          </p:cNvPicPr>
          <p:nvPr/>
        </p:nvPicPr>
        <p:blipFill>
          <a:blip r:embed="rId2"/>
          <a:stretch>
            <a:fillRect/>
          </a:stretch>
        </p:blipFill>
        <p:spPr>
          <a:xfrm>
            <a:off x="268941" y="2671482"/>
            <a:ext cx="10999696" cy="3926542"/>
          </a:xfrm>
          <a:prstGeom prst="rect">
            <a:avLst/>
          </a:prstGeom>
        </p:spPr>
      </p:pic>
    </p:spTree>
    <p:extLst>
      <p:ext uri="{BB962C8B-B14F-4D97-AF65-F5344CB8AC3E}">
        <p14:creationId xmlns:p14="http://schemas.microsoft.com/office/powerpoint/2010/main" val="2655903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7BB9A7-67AF-D20A-6D3E-3C3502BD09D2}"/>
              </a:ext>
            </a:extLst>
          </p:cNvPr>
          <p:cNvSpPr>
            <a:spLocks noGrp="1"/>
          </p:cNvSpPr>
          <p:nvPr>
            <p:ph type="sldNum" sz="quarter" idx="12"/>
          </p:nvPr>
        </p:nvSpPr>
        <p:spPr/>
        <p:txBody>
          <a:bodyPr/>
          <a:lstStyle/>
          <a:p>
            <a:fld id="{6D22F896-40B5-4ADD-8801-0D06FADFA095}" type="slidenum">
              <a:rPr lang="en-US" smtClean="0"/>
              <a:t>17</a:t>
            </a:fld>
            <a:endParaRPr lang="en-US" dirty="0"/>
          </a:p>
        </p:txBody>
      </p:sp>
      <p:sp>
        <p:nvSpPr>
          <p:cNvPr id="3" name="TextBox 2">
            <a:extLst>
              <a:ext uri="{FF2B5EF4-FFF2-40B4-BE49-F238E27FC236}">
                <a16:creationId xmlns:a16="http://schemas.microsoft.com/office/drawing/2014/main" id="{F97C6084-535F-DD4F-2DE7-834D6D9B5844}"/>
              </a:ext>
            </a:extLst>
          </p:cNvPr>
          <p:cNvSpPr txBox="1"/>
          <p:nvPr/>
        </p:nvSpPr>
        <p:spPr>
          <a:xfrm>
            <a:off x="349624" y="1084729"/>
            <a:ext cx="10076329" cy="1292662"/>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CLASS DIAGRAM</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6367B8A-5E8E-33DB-2515-F31D24EB64E2}"/>
              </a:ext>
            </a:extLst>
          </p:cNvPr>
          <p:cNvPicPr>
            <a:picLocks noChangeAspect="1"/>
          </p:cNvPicPr>
          <p:nvPr/>
        </p:nvPicPr>
        <p:blipFill>
          <a:blip r:embed="rId2"/>
          <a:stretch>
            <a:fillRect/>
          </a:stretch>
        </p:blipFill>
        <p:spPr>
          <a:xfrm>
            <a:off x="1555423" y="1638438"/>
            <a:ext cx="8210745" cy="4976291"/>
          </a:xfrm>
          <a:prstGeom prst="rect">
            <a:avLst/>
          </a:prstGeom>
        </p:spPr>
      </p:pic>
    </p:spTree>
    <p:extLst>
      <p:ext uri="{BB962C8B-B14F-4D97-AF65-F5344CB8AC3E}">
        <p14:creationId xmlns:p14="http://schemas.microsoft.com/office/powerpoint/2010/main" val="804713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555209-76D9-B6C2-8B8B-49986E22CD2A}"/>
              </a:ext>
            </a:extLst>
          </p:cNvPr>
          <p:cNvSpPr>
            <a:spLocks noGrp="1"/>
          </p:cNvSpPr>
          <p:nvPr>
            <p:ph type="sldNum" sz="quarter" idx="12"/>
          </p:nvPr>
        </p:nvSpPr>
        <p:spPr/>
        <p:txBody>
          <a:bodyPr/>
          <a:lstStyle/>
          <a:p>
            <a:fld id="{6D22F896-40B5-4ADD-8801-0D06FADFA095}" type="slidenum">
              <a:rPr lang="en-US" smtClean="0"/>
              <a:t>18</a:t>
            </a:fld>
            <a:endParaRPr lang="en-US" dirty="0"/>
          </a:p>
        </p:txBody>
      </p:sp>
      <p:sp>
        <p:nvSpPr>
          <p:cNvPr id="4" name="TextBox 3">
            <a:extLst>
              <a:ext uri="{FF2B5EF4-FFF2-40B4-BE49-F238E27FC236}">
                <a16:creationId xmlns:a16="http://schemas.microsoft.com/office/drawing/2014/main" id="{9A6FD94B-5CE4-0347-BA5A-07C0E47CCF30}"/>
              </a:ext>
            </a:extLst>
          </p:cNvPr>
          <p:cNvSpPr txBox="1"/>
          <p:nvPr/>
        </p:nvSpPr>
        <p:spPr>
          <a:xfrm>
            <a:off x="448236" y="1525759"/>
            <a:ext cx="9870141" cy="1015663"/>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SEQUENCE DIAGRAM</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C7DCB76-AF13-CE62-3C7D-0F86E779E4ED}"/>
              </a:ext>
            </a:extLst>
          </p:cNvPr>
          <p:cNvPicPr>
            <a:picLocks noChangeAspect="1"/>
          </p:cNvPicPr>
          <p:nvPr/>
        </p:nvPicPr>
        <p:blipFill>
          <a:blip r:embed="rId2"/>
          <a:stretch>
            <a:fillRect/>
          </a:stretch>
        </p:blipFill>
        <p:spPr>
          <a:xfrm>
            <a:off x="381000" y="1990164"/>
            <a:ext cx="10107706" cy="4580965"/>
          </a:xfrm>
          <a:prstGeom prst="rect">
            <a:avLst/>
          </a:prstGeom>
        </p:spPr>
      </p:pic>
    </p:spTree>
    <p:extLst>
      <p:ext uri="{BB962C8B-B14F-4D97-AF65-F5344CB8AC3E}">
        <p14:creationId xmlns:p14="http://schemas.microsoft.com/office/powerpoint/2010/main" val="4002421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426F46-11AF-838B-61EF-B3EFACE8BEFE}"/>
              </a:ext>
            </a:extLst>
          </p:cNvPr>
          <p:cNvSpPr>
            <a:spLocks noGrp="1"/>
          </p:cNvSpPr>
          <p:nvPr>
            <p:ph type="sldNum" sz="quarter" idx="12"/>
          </p:nvPr>
        </p:nvSpPr>
        <p:spPr/>
        <p:txBody>
          <a:bodyPr/>
          <a:lstStyle/>
          <a:p>
            <a:fld id="{6D22F896-40B5-4ADD-8801-0D06FADFA095}" type="slidenum">
              <a:rPr lang="en-US" smtClean="0"/>
              <a:t>19</a:t>
            </a:fld>
            <a:endParaRPr lang="en-US" dirty="0"/>
          </a:p>
        </p:txBody>
      </p:sp>
      <p:sp>
        <p:nvSpPr>
          <p:cNvPr id="3" name="TextBox 2">
            <a:extLst>
              <a:ext uri="{FF2B5EF4-FFF2-40B4-BE49-F238E27FC236}">
                <a16:creationId xmlns:a16="http://schemas.microsoft.com/office/drawing/2014/main" id="{D923A5F6-4EBD-8FEB-A848-A25B53F9024C}"/>
              </a:ext>
            </a:extLst>
          </p:cNvPr>
          <p:cNvSpPr txBox="1"/>
          <p:nvPr/>
        </p:nvSpPr>
        <p:spPr>
          <a:xfrm>
            <a:off x="206189" y="1195434"/>
            <a:ext cx="11304494" cy="830997"/>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ACTIVITY DIAGRAM</a:t>
            </a:r>
          </a:p>
          <a:p>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03204CD-9C7D-BA84-5BC5-722E94A7B1B3}"/>
              </a:ext>
            </a:extLst>
          </p:cNvPr>
          <p:cNvPicPr>
            <a:picLocks noChangeAspect="1"/>
          </p:cNvPicPr>
          <p:nvPr/>
        </p:nvPicPr>
        <p:blipFill>
          <a:blip r:embed="rId2"/>
          <a:stretch>
            <a:fillRect/>
          </a:stretch>
        </p:blipFill>
        <p:spPr>
          <a:xfrm>
            <a:off x="2899067" y="1658472"/>
            <a:ext cx="6393865" cy="4984376"/>
          </a:xfrm>
          <a:prstGeom prst="rect">
            <a:avLst/>
          </a:prstGeom>
        </p:spPr>
      </p:pic>
    </p:spTree>
    <p:extLst>
      <p:ext uri="{BB962C8B-B14F-4D97-AF65-F5344CB8AC3E}">
        <p14:creationId xmlns:p14="http://schemas.microsoft.com/office/powerpoint/2010/main" val="1652562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DBB1B-9BF7-AF64-6A85-B60FD9D83F3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BIRDS VIEW</a:t>
            </a:r>
          </a:p>
        </p:txBody>
      </p:sp>
      <p:sp>
        <p:nvSpPr>
          <p:cNvPr id="3" name="TextBox 2">
            <a:extLst>
              <a:ext uri="{FF2B5EF4-FFF2-40B4-BE49-F238E27FC236}">
                <a16:creationId xmlns:a16="http://schemas.microsoft.com/office/drawing/2014/main" id="{45D18B10-4E3E-A469-9030-33424DE073B6}"/>
              </a:ext>
            </a:extLst>
          </p:cNvPr>
          <p:cNvSpPr txBox="1"/>
          <p:nvPr/>
        </p:nvSpPr>
        <p:spPr>
          <a:xfrm>
            <a:off x="448236" y="2043953"/>
            <a:ext cx="10174940" cy="4985980"/>
          </a:xfrm>
          <a:prstGeom prst="rect">
            <a:avLst/>
          </a:prstGeom>
          <a:noFill/>
        </p:spPr>
        <p:txBody>
          <a:bodyPr wrap="square" rtlCol="0">
            <a:spAutoFit/>
          </a:bodyPr>
          <a:lstStyle/>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Functionalities</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Scope</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Literature Review</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Problem Definition</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Vigenere Cipher</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Polybius Cipher</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Proposed Methodology</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System Architecture</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Requirements</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UML Diagrams</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Results</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References</a:t>
            </a:r>
          </a:p>
          <a:p>
            <a:endParaRPr lang="en-IN" dirty="0"/>
          </a:p>
        </p:txBody>
      </p:sp>
      <p:sp>
        <p:nvSpPr>
          <p:cNvPr id="10" name="Slide Number Placeholder 9">
            <a:extLst>
              <a:ext uri="{FF2B5EF4-FFF2-40B4-BE49-F238E27FC236}">
                <a16:creationId xmlns:a16="http://schemas.microsoft.com/office/drawing/2014/main" id="{D3E19C75-A898-5DDC-9CA3-618D8A31CEC7}"/>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2983177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4DDC2-CC6C-21E3-BF45-8F78EC34558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RESULTS</a:t>
            </a:r>
          </a:p>
        </p:txBody>
      </p:sp>
      <p:sp>
        <p:nvSpPr>
          <p:cNvPr id="3" name="Slide Number Placeholder 2">
            <a:extLst>
              <a:ext uri="{FF2B5EF4-FFF2-40B4-BE49-F238E27FC236}">
                <a16:creationId xmlns:a16="http://schemas.microsoft.com/office/drawing/2014/main" id="{2EC9A8B8-E6BF-21A4-AAD2-9AC5675E2C5C}"/>
              </a:ext>
            </a:extLst>
          </p:cNvPr>
          <p:cNvSpPr>
            <a:spLocks noGrp="1"/>
          </p:cNvSpPr>
          <p:nvPr>
            <p:ph type="sldNum" sz="quarter" idx="12"/>
          </p:nvPr>
        </p:nvSpPr>
        <p:spPr/>
        <p:txBody>
          <a:bodyPr/>
          <a:lstStyle/>
          <a:p>
            <a:fld id="{6D22F896-40B5-4ADD-8801-0D06FADFA095}" type="slidenum">
              <a:rPr lang="en-US" smtClean="0"/>
              <a:t>20</a:t>
            </a:fld>
            <a:endParaRPr lang="en-US" dirty="0"/>
          </a:p>
        </p:txBody>
      </p:sp>
      <p:pic>
        <p:nvPicPr>
          <p:cNvPr id="7" name="Picture 6">
            <a:extLst>
              <a:ext uri="{FF2B5EF4-FFF2-40B4-BE49-F238E27FC236}">
                <a16:creationId xmlns:a16="http://schemas.microsoft.com/office/drawing/2014/main" id="{CA1677F3-74D8-4A96-438F-0522FE918ACA}"/>
              </a:ext>
            </a:extLst>
          </p:cNvPr>
          <p:cNvPicPr>
            <a:picLocks noChangeAspect="1"/>
          </p:cNvPicPr>
          <p:nvPr/>
        </p:nvPicPr>
        <p:blipFill>
          <a:blip r:embed="rId2"/>
          <a:stretch>
            <a:fillRect/>
          </a:stretch>
        </p:blipFill>
        <p:spPr>
          <a:xfrm>
            <a:off x="1198974" y="2064471"/>
            <a:ext cx="8341770" cy="4562572"/>
          </a:xfrm>
          <a:prstGeom prst="rect">
            <a:avLst/>
          </a:prstGeom>
        </p:spPr>
      </p:pic>
    </p:spTree>
    <p:extLst>
      <p:ext uri="{BB962C8B-B14F-4D97-AF65-F5344CB8AC3E}">
        <p14:creationId xmlns:p14="http://schemas.microsoft.com/office/powerpoint/2010/main" val="3610548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38A333-C58A-5BFD-9BE6-902F53A30C29}"/>
              </a:ext>
            </a:extLst>
          </p:cNvPr>
          <p:cNvSpPr>
            <a:spLocks noGrp="1"/>
          </p:cNvSpPr>
          <p:nvPr>
            <p:ph type="sldNum" sz="quarter" idx="12"/>
          </p:nvPr>
        </p:nvSpPr>
        <p:spPr/>
        <p:txBody>
          <a:bodyPr/>
          <a:lstStyle/>
          <a:p>
            <a:fld id="{6D22F896-40B5-4ADD-8801-0D06FADFA095}" type="slidenum">
              <a:rPr lang="en-US" smtClean="0"/>
              <a:t>21</a:t>
            </a:fld>
            <a:endParaRPr lang="en-US" dirty="0"/>
          </a:p>
        </p:txBody>
      </p:sp>
      <p:pic>
        <p:nvPicPr>
          <p:cNvPr id="6" name="Picture 5">
            <a:extLst>
              <a:ext uri="{FF2B5EF4-FFF2-40B4-BE49-F238E27FC236}">
                <a16:creationId xmlns:a16="http://schemas.microsoft.com/office/drawing/2014/main" id="{47478B32-51D4-8AE8-3465-B1742148E5B3}"/>
              </a:ext>
            </a:extLst>
          </p:cNvPr>
          <p:cNvPicPr>
            <a:picLocks noChangeAspect="1"/>
          </p:cNvPicPr>
          <p:nvPr/>
        </p:nvPicPr>
        <p:blipFill>
          <a:blip r:embed="rId2"/>
          <a:stretch>
            <a:fillRect/>
          </a:stretch>
        </p:blipFill>
        <p:spPr>
          <a:xfrm>
            <a:off x="1275885" y="358589"/>
            <a:ext cx="8385171" cy="6320118"/>
          </a:xfrm>
          <a:prstGeom prst="rect">
            <a:avLst/>
          </a:prstGeom>
        </p:spPr>
      </p:pic>
    </p:spTree>
    <p:extLst>
      <p:ext uri="{BB962C8B-B14F-4D97-AF65-F5344CB8AC3E}">
        <p14:creationId xmlns:p14="http://schemas.microsoft.com/office/powerpoint/2010/main" val="4156698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937067-1DE1-4FC1-EEB6-24405C22BC41}"/>
              </a:ext>
            </a:extLst>
          </p:cNvPr>
          <p:cNvSpPr>
            <a:spLocks noGrp="1"/>
          </p:cNvSpPr>
          <p:nvPr>
            <p:ph type="sldNum" sz="quarter" idx="12"/>
          </p:nvPr>
        </p:nvSpPr>
        <p:spPr/>
        <p:txBody>
          <a:bodyPr/>
          <a:lstStyle/>
          <a:p>
            <a:fld id="{6D22F896-40B5-4ADD-8801-0D06FADFA095}" type="slidenum">
              <a:rPr lang="en-US" smtClean="0"/>
              <a:t>22</a:t>
            </a:fld>
            <a:endParaRPr lang="en-US" dirty="0"/>
          </a:p>
        </p:txBody>
      </p:sp>
      <p:pic>
        <p:nvPicPr>
          <p:cNvPr id="6" name="Picture 5">
            <a:extLst>
              <a:ext uri="{FF2B5EF4-FFF2-40B4-BE49-F238E27FC236}">
                <a16:creationId xmlns:a16="http://schemas.microsoft.com/office/drawing/2014/main" id="{C1CA989A-27B7-0253-2292-AFE1A9C55A6F}"/>
              </a:ext>
            </a:extLst>
          </p:cNvPr>
          <p:cNvPicPr>
            <a:picLocks noChangeAspect="1"/>
          </p:cNvPicPr>
          <p:nvPr/>
        </p:nvPicPr>
        <p:blipFill>
          <a:blip r:embed="rId2"/>
          <a:stretch>
            <a:fillRect/>
          </a:stretch>
        </p:blipFill>
        <p:spPr>
          <a:xfrm>
            <a:off x="1361427" y="457199"/>
            <a:ext cx="8357521" cy="6149789"/>
          </a:xfrm>
          <a:prstGeom prst="rect">
            <a:avLst/>
          </a:prstGeom>
        </p:spPr>
      </p:pic>
    </p:spTree>
    <p:extLst>
      <p:ext uri="{BB962C8B-B14F-4D97-AF65-F5344CB8AC3E}">
        <p14:creationId xmlns:p14="http://schemas.microsoft.com/office/powerpoint/2010/main" val="2167838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E52C6F-0E32-9BAD-4190-FFF98BD43E49}"/>
              </a:ext>
            </a:extLst>
          </p:cNvPr>
          <p:cNvSpPr>
            <a:spLocks noGrp="1"/>
          </p:cNvSpPr>
          <p:nvPr>
            <p:ph type="sldNum" sz="quarter" idx="12"/>
          </p:nvPr>
        </p:nvSpPr>
        <p:spPr/>
        <p:txBody>
          <a:bodyPr/>
          <a:lstStyle/>
          <a:p>
            <a:fld id="{6D22F896-40B5-4ADD-8801-0D06FADFA095}" type="slidenum">
              <a:rPr lang="en-US" smtClean="0"/>
              <a:t>23</a:t>
            </a:fld>
            <a:endParaRPr lang="en-US" dirty="0"/>
          </a:p>
        </p:txBody>
      </p:sp>
      <p:pic>
        <p:nvPicPr>
          <p:cNvPr id="4" name="Picture 3">
            <a:extLst>
              <a:ext uri="{FF2B5EF4-FFF2-40B4-BE49-F238E27FC236}">
                <a16:creationId xmlns:a16="http://schemas.microsoft.com/office/drawing/2014/main" id="{8AFCDB9A-9B8E-A0BB-F842-F02603A40D38}"/>
              </a:ext>
            </a:extLst>
          </p:cNvPr>
          <p:cNvPicPr>
            <a:picLocks noChangeAspect="1"/>
          </p:cNvPicPr>
          <p:nvPr/>
        </p:nvPicPr>
        <p:blipFill>
          <a:blip r:embed="rId2"/>
          <a:stretch>
            <a:fillRect/>
          </a:stretch>
        </p:blipFill>
        <p:spPr>
          <a:xfrm>
            <a:off x="371148" y="977152"/>
            <a:ext cx="9947230" cy="5669044"/>
          </a:xfrm>
          <a:prstGeom prst="rect">
            <a:avLst/>
          </a:prstGeom>
        </p:spPr>
      </p:pic>
    </p:spTree>
    <p:extLst>
      <p:ext uri="{BB962C8B-B14F-4D97-AF65-F5344CB8AC3E}">
        <p14:creationId xmlns:p14="http://schemas.microsoft.com/office/powerpoint/2010/main" val="1601008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40E52E-6FE9-BE09-B59F-C7613E74D253}"/>
              </a:ext>
            </a:extLst>
          </p:cNvPr>
          <p:cNvSpPr>
            <a:spLocks noGrp="1"/>
          </p:cNvSpPr>
          <p:nvPr>
            <p:ph type="sldNum" sz="quarter" idx="12"/>
          </p:nvPr>
        </p:nvSpPr>
        <p:spPr/>
        <p:txBody>
          <a:bodyPr/>
          <a:lstStyle/>
          <a:p>
            <a:fld id="{6D22F896-40B5-4ADD-8801-0D06FADFA095}" type="slidenum">
              <a:rPr lang="en-US" smtClean="0"/>
              <a:t>24</a:t>
            </a:fld>
            <a:endParaRPr lang="en-US" dirty="0"/>
          </a:p>
        </p:txBody>
      </p:sp>
      <p:pic>
        <p:nvPicPr>
          <p:cNvPr id="6" name="Picture 5">
            <a:extLst>
              <a:ext uri="{FF2B5EF4-FFF2-40B4-BE49-F238E27FC236}">
                <a16:creationId xmlns:a16="http://schemas.microsoft.com/office/drawing/2014/main" id="{FAD9A64C-5F45-3D0E-55AF-BF7EF9CF0CB8}"/>
              </a:ext>
            </a:extLst>
          </p:cNvPr>
          <p:cNvPicPr>
            <a:picLocks noChangeAspect="1"/>
          </p:cNvPicPr>
          <p:nvPr/>
        </p:nvPicPr>
        <p:blipFill>
          <a:blip r:embed="rId2"/>
          <a:stretch>
            <a:fillRect/>
          </a:stretch>
        </p:blipFill>
        <p:spPr>
          <a:xfrm>
            <a:off x="1421303" y="690282"/>
            <a:ext cx="8381205" cy="5970494"/>
          </a:xfrm>
          <a:prstGeom prst="rect">
            <a:avLst/>
          </a:prstGeom>
        </p:spPr>
      </p:pic>
    </p:spTree>
    <p:extLst>
      <p:ext uri="{BB962C8B-B14F-4D97-AF65-F5344CB8AC3E}">
        <p14:creationId xmlns:p14="http://schemas.microsoft.com/office/powerpoint/2010/main" val="1897955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3BF0E3-3405-E2A2-B7F0-00142EDD06AE}"/>
              </a:ext>
            </a:extLst>
          </p:cNvPr>
          <p:cNvSpPr>
            <a:spLocks noGrp="1"/>
          </p:cNvSpPr>
          <p:nvPr>
            <p:ph type="sldNum" sz="quarter" idx="12"/>
          </p:nvPr>
        </p:nvSpPr>
        <p:spPr/>
        <p:txBody>
          <a:bodyPr/>
          <a:lstStyle/>
          <a:p>
            <a:fld id="{6D22F896-40B5-4ADD-8801-0D06FADFA095}" type="slidenum">
              <a:rPr lang="en-US" smtClean="0"/>
              <a:t>25</a:t>
            </a:fld>
            <a:endParaRPr lang="en-US" dirty="0"/>
          </a:p>
        </p:txBody>
      </p:sp>
      <p:pic>
        <p:nvPicPr>
          <p:cNvPr id="4" name="Picture 3">
            <a:extLst>
              <a:ext uri="{FF2B5EF4-FFF2-40B4-BE49-F238E27FC236}">
                <a16:creationId xmlns:a16="http://schemas.microsoft.com/office/drawing/2014/main" id="{CCD97E32-7E15-FD26-8D5F-5582C3880F29}"/>
              </a:ext>
            </a:extLst>
          </p:cNvPr>
          <p:cNvPicPr>
            <a:picLocks noChangeAspect="1"/>
          </p:cNvPicPr>
          <p:nvPr/>
        </p:nvPicPr>
        <p:blipFill>
          <a:blip r:embed="rId2"/>
          <a:stretch>
            <a:fillRect/>
          </a:stretch>
        </p:blipFill>
        <p:spPr>
          <a:xfrm>
            <a:off x="371147" y="887507"/>
            <a:ext cx="9983088" cy="5723712"/>
          </a:xfrm>
          <a:prstGeom prst="rect">
            <a:avLst/>
          </a:prstGeom>
        </p:spPr>
      </p:pic>
    </p:spTree>
    <p:extLst>
      <p:ext uri="{BB962C8B-B14F-4D97-AF65-F5344CB8AC3E}">
        <p14:creationId xmlns:p14="http://schemas.microsoft.com/office/powerpoint/2010/main" val="3767565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451F5-6B0A-AFF3-D882-53A890EC128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Slide Number Placeholder 2">
            <a:extLst>
              <a:ext uri="{FF2B5EF4-FFF2-40B4-BE49-F238E27FC236}">
                <a16:creationId xmlns:a16="http://schemas.microsoft.com/office/drawing/2014/main" id="{4DE51660-EA69-971B-2001-1791CCE61833}"/>
              </a:ext>
            </a:extLst>
          </p:cNvPr>
          <p:cNvSpPr>
            <a:spLocks noGrp="1"/>
          </p:cNvSpPr>
          <p:nvPr>
            <p:ph type="sldNum" sz="quarter" idx="12"/>
          </p:nvPr>
        </p:nvSpPr>
        <p:spPr/>
        <p:txBody>
          <a:bodyPr/>
          <a:lstStyle/>
          <a:p>
            <a:fld id="{6D22F896-40B5-4ADD-8801-0D06FADFA095}" type="slidenum">
              <a:rPr lang="en-US" smtClean="0"/>
              <a:t>26</a:t>
            </a:fld>
            <a:endParaRPr lang="en-US" dirty="0"/>
          </a:p>
        </p:txBody>
      </p:sp>
      <p:sp>
        <p:nvSpPr>
          <p:cNvPr id="5" name="TextBox 4">
            <a:extLst>
              <a:ext uri="{FF2B5EF4-FFF2-40B4-BE49-F238E27FC236}">
                <a16:creationId xmlns:a16="http://schemas.microsoft.com/office/drawing/2014/main" id="{88FB5D8F-EC81-FA60-98B1-129F3F798246}"/>
              </a:ext>
            </a:extLst>
          </p:cNvPr>
          <p:cNvSpPr txBox="1"/>
          <p:nvPr/>
        </p:nvSpPr>
        <p:spPr>
          <a:xfrm>
            <a:off x="430306" y="2447365"/>
            <a:ext cx="10157012" cy="326865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Cryptography is the widely used method for the security of data. The combination of Vigenere Cipher and Polybius Cipher is considered as secured method for polyalphabetic encryption.</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overcome the limitations of Polybius cipher we proposed a hybrid cipher with vigenere cipher and keyed Polybius cipher for enhanced security.</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proposed method provides better security from Kasiski and Friedman attacks. Cryptanalysis, frequency analysis, pattern prediction and brute attack on proposed technique are also much difficult due to use of Combination of two Ciphers for encryption.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0232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4CBE2-C0B4-0351-9353-CA7EC394E4A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ADC9E172-7A78-D713-169D-31C6C179773D}"/>
              </a:ext>
            </a:extLst>
          </p:cNvPr>
          <p:cNvSpPr>
            <a:spLocks noGrp="1"/>
          </p:cNvSpPr>
          <p:nvPr>
            <p:ph idx="1"/>
          </p:nvPr>
        </p:nvSpPr>
        <p:spPr>
          <a:xfrm>
            <a:off x="680321" y="2103598"/>
            <a:ext cx="10337303" cy="4001174"/>
          </a:xfrm>
        </p:spPr>
        <p:txBody>
          <a:bodyPr>
            <a:noAutofit/>
          </a:bodyPr>
          <a:lstStyle/>
          <a:p>
            <a:pPr marL="0" indent="0" algn="just">
              <a:buNone/>
            </a:pPr>
            <a:endParaRPr lang="en-IN"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F. M. S. Ali and F. H. Sarhan, “Enhancing security of vigenere cipher ` by stream cipher,” International Journal of Computer Applications, vol. 100, no. 1, pp. 1–4, 2014.</a:t>
            </a:r>
          </a:p>
          <a:p>
            <a:pPr algn="just"/>
            <a:r>
              <a:rPr lang="en-IN" sz="1800" dirty="0">
                <a:latin typeface="Times New Roman" panose="02020603050405020304" pitchFamily="18" charset="0"/>
                <a:cs typeface="Times New Roman" panose="02020603050405020304" pitchFamily="18" charset="0"/>
              </a:rPr>
              <a:t>Mendrofa, Elwinus &amp; Purba, Elwin &amp; Siahaan, Boy &amp; Sembiring, Rahmat Widia. (2017). Collaborative Encryption Algorithm Between Vigenere Cipher, Rotation of Matrix (ROM), and One Time Pad (OTP) Algoritma. Advances in Science, Technology and Engineering Systems Journal. 2. 13-21. 10.25046/aj020503. </a:t>
            </a:r>
          </a:p>
          <a:p>
            <a:pPr algn="just"/>
            <a:r>
              <a:rPr lang="en-US" sz="1800" dirty="0">
                <a:latin typeface="Times New Roman" panose="02020603050405020304" pitchFamily="18" charset="0"/>
                <a:cs typeface="Times New Roman" panose="02020603050405020304" pitchFamily="18" charset="0"/>
              </a:rPr>
              <a:t>M. Maity, “A modified version of polybius cipher using magic square and western music notes,” International Journal For Technological Research In Engineering, ISSN, pp. 2347– 4718, 2014 </a:t>
            </a:r>
            <a:endParaRPr lang="en-IN"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C. Bhardwaj, “Modification of vigenere cipher by random numbers, ` punctuations &amp; mathematical symbols,” Journal of Computer Engineering (IOSRJCE) ISSN, pp. 2278–0661, 2012. </a:t>
            </a:r>
            <a:endParaRPr lang="en-IN"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Arroyo, Jan Carlo &amp; Delima, Allemar Jhone. (2020). A Modified Polybius Cipher with a New Element-in-Grid Sequencer. 9. 3249-3255. 10.30534/ijatcse/2020/119932020.</a:t>
            </a:r>
            <a:endParaRPr lang="en-IN" sz="1800" dirty="0">
              <a:latin typeface="Times New Roman" panose="02020603050405020304" pitchFamily="18" charset="0"/>
              <a:cs typeface="Times New Roman" panose="02020603050405020304" pitchFamily="18" charset="0"/>
            </a:endParaRPr>
          </a:p>
        </p:txBody>
      </p:sp>
      <p:sp>
        <p:nvSpPr>
          <p:cNvPr id="10" name="Slide Number Placeholder 9">
            <a:extLst>
              <a:ext uri="{FF2B5EF4-FFF2-40B4-BE49-F238E27FC236}">
                <a16:creationId xmlns:a16="http://schemas.microsoft.com/office/drawing/2014/main" id="{40E3FFFA-A19C-CA41-4BD8-2B7AADCB55DE}"/>
              </a:ext>
            </a:extLst>
          </p:cNvPr>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40304737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795F2C-240A-FF15-136E-3BA82F53DB59}"/>
              </a:ext>
            </a:extLst>
          </p:cNvPr>
          <p:cNvSpPr txBox="1"/>
          <p:nvPr/>
        </p:nvSpPr>
        <p:spPr>
          <a:xfrm>
            <a:off x="1021976" y="2160494"/>
            <a:ext cx="9296400" cy="1015663"/>
          </a:xfrm>
          <a:prstGeom prst="rect">
            <a:avLst/>
          </a:prstGeom>
          <a:noFill/>
        </p:spPr>
        <p:txBody>
          <a:bodyPr wrap="square" rtlCol="0">
            <a:spAutoFit/>
          </a:bodyPr>
          <a:lstStyle/>
          <a:p>
            <a:r>
              <a:rPr lang="en-IN" sz="6000" dirty="0">
                <a:latin typeface="Times New Roman" panose="02020603050405020304" pitchFamily="18" charset="0"/>
                <a:cs typeface="Times New Roman" panose="02020603050405020304" pitchFamily="18" charset="0"/>
              </a:rPr>
              <a:t>THANK YOU</a:t>
            </a:r>
          </a:p>
        </p:txBody>
      </p:sp>
      <p:sp>
        <p:nvSpPr>
          <p:cNvPr id="9" name="Slide Number Placeholder 8">
            <a:extLst>
              <a:ext uri="{FF2B5EF4-FFF2-40B4-BE49-F238E27FC236}">
                <a16:creationId xmlns:a16="http://schemas.microsoft.com/office/drawing/2014/main" id="{3A81A24E-2724-FB32-3713-1FB306DF5170}"/>
              </a:ext>
            </a:extLst>
          </p:cNvPr>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720213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B7B82-8D24-A673-1EDD-E5A23A88FAC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A2F62777-E965-1418-FE95-D552E99D8A81}"/>
              </a:ext>
            </a:extLst>
          </p:cNvPr>
          <p:cNvSpPr>
            <a:spLocks noGrp="1"/>
          </p:cNvSpPr>
          <p:nvPr>
            <p:ph idx="1"/>
          </p:nvPr>
        </p:nvSpPr>
        <p:spPr>
          <a:xfrm>
            <a:off x="680321" y="2202402"/>
            <a:ext cx="9613861" cy="4377693"/>
          </a:xfrm>
        </p:spPr>
        <p:txBody>
          <a:bodyPr>
            <a:normAutofit fontScale="85000" lnSpcReduction="20000"/>
          </a:bodyPr>
          <a:lstStyle/>
          <a:p>
            <a:pPr algn="just">
              <a:lnSpc>
                <a:spcPct val="100000"/>
              </a:lnSpc>
            </a:pPr>
            <a:r>
              <a:rPr lang="en-US" sz="2600" b="0" i="0" dirty="0">
                <a:effectLst/>
                <a:latin typeface="Times New Roman" panose="02020603050405020304" pitchFamily="18" charset="0"/>
                <a:cs typeface="Times New Roman" panose="02020603050405020304" pitchFamily="18" charset="0"/>
              </a:rPr>
              <a:t>Information Security is basically the practice of preventing unauthorized access, use, disclosure, disruption, modification, inspection, recording or destruction of information. </a:t>
            </a:r>
          </a:p>
          <a:p>
            <a:pPr algn="just">
              <a:lnSpc>
                <a:spcPct val="100000"/>
              </a:lnSpc>
            </a:pPr>
            <a:r>
              <a:rPr lang="en-US" sz="2600" dirty="0">
                <a:latin typeface="Times New Roman" panose="02020603050405020304" pitchFamily="18" charset="0"/>
                <a:cs typeface="Times New Roman" panose="02020603050405020304" pitchFamily="18" charset="0"/>
              </a:rPr>
              <a:t>The Cryptography is the study of secure communication techniques which implies the craft of ensuring data by changing it into an unreadable format.</a:t>
            </a:r>
          </a:p>
          <a:p>
            <a:pPr algn="just">
              <a:lnSpc>
                <a:spcPct val="100000"/>
              </a:lnSpc>
            </a:pPr>
            <a:r>
              <a:rPr lang="en-US" sz="2600" dirty="0">
                <a:latin typeface="Times New Roman" panose="02020603050405020304" pitchFamily="18" charset="0"/>
                <a:cs typeface="Times New Roman" panose="02020603050405020304" pitchFamily="18" charset="0"/>
              </a:rPr>
              <a:t>The dynamite growth of the Internet has made an expanded familiarity with uncertainty issues, Even though security is the major constraint over the internet, numerous applications have been created and structured without considering fundamental destinations of data security.</a:t>
            </a:r>
          </a:p>
          <a:p>
            <a:pPr algn="just">
              <a:lnSpc>
                <a:spcPct val="100000"/>
              </a:lnSpc>
            </a:pPr>
            <a:r>
              <a:rPr lang="en-US" sz="2600" dirty="0">
                <a:latin typeface="Times New Roman" panose="02020603050405020304" pitchFamily="18" charset="0"/>
                <a:cs typeface="Times New Roman" panose="02020603050405020304" pitchFamily="18" charset="0"/>
              </a:rPr>
              <a:t>In this project a combination of Vigenere cipher and Polybius cipher is used for designing a hybrid cryptography system.</a:t>
            </a:r>
          </a:p>
          <a:p>
            <a:pPr algn="just">
              <a:lnSpc>
                <a:spcPct val="100000"/>
              </a:lnSpc>
            </a:pPr>
            <a:r>
              <a:rPr lang="en-US" sz="2600" dirty="0">
                <a:latin typeface="Times New Roman" panose="02020603050405020304" pitchFamily="18" charset="0"/>
                <a:cs typeface="Times New Roman" panose="02020603050405020304" pitchFamily="18" charset="0"/>
              </a:rPr>
              <a:t>Our proposed work deals with advancement of Polybius cipher in existing strategy and performing hybrid cryptography using vigenere cipher and advanced Polybius cipher.</a:t>
            </a:r>
            <a:endParaRPr lang="en-IN" sz="26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F453E242-E940-3738-651F-2FFC312638F1}"/>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4220714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71802-6589-253E-692D-0BE04B180DC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D9441FA-31C1-9770-339A-7BA01B1844EA}"/>
              </a:ext>
            </a:extLst>
          </p:cNvPr>
          <p:cNvSpPr>
            <a:spLocks noGrp="1"/>
          </p:cNvSpPr>
          <p:nvPr>
            <p:ph idx="1"/>
          </p:nvPr>
        </p:nvSpPr>
        <p:spPr>
          <a:xfrm>
            <a:off x="680320" y="1960354"/>
            <a:ext cx="9613861" cy="4440445"/>
          </a:xfrm>
        </p:spPr>
        <p:txBody>
          <a:bodyPr>
            <a:normAutofit fontScale="92500" lnSpcReduction="20000"/>
          </a:bodyPr>
          <a:lstStyle/>
          <a:p>
            <a:pPr marL="0" indent="0" algn="just">
              <a:lnSpc>
                <a:spcPct val="110000"/>
              </a:lnSpc>
              <a:buNone/>
            </a:pPr>
            <a:endParaRPr lang="en-US" sz="2000" b="0" i="0" dirty="0">
              <a:effectLst/>
              <a:latin typeface="Times New Roman" panose="02020603050405020304" pitchFamily="18" charset="0"/>
              <a:cs typeface="Times New Roman" panose="02020603050405020304" pitchFamily="18" charset="0"/>
            </a:endParaRPr>
          </a:p>
          <a:p>
            <a:pPr algn="just">
              <a:lnSpc>
                <a:spcPct val="110000"/>
              </a:lnSpc>
            </a:pPr>
            <a:r>
              <a:rPr lang="en-US" dirty="0">
                <a:latin typeface="Times New Roman" panose="02020603050405020304" pitchFamily="18" charset="0"/>
                <a:cs typeface="Times New Roman" panose="02020603050405020304" pitchFamily="18" charset="0"/>
              </a:rPr>
              <a:t>Security is a significant factor in the open system and cryptography assumes a significant job in this field. </a:t>
            </a:r>
          </a:p>
          <a:p>
            <a:pPr algn="just">
              <a:lnSpc>
                <a:spcPct val="110000"/>
              </a:lnSpc>
            </a:pPr>
            <a:r>
              <a:rPr lang="en-US" dirty="0">
                <a:latin typeface="Times New Roman" panose="02020603050405020304" pitchFamily="18" charset="0"/>
                <a:cs typeface="Times New Roman" panose="02020603050405020304" pitchFamily="18" charset="0"/>
              </a:rPr>
              <a:t>The goal of cryptography is utilized not exclusively to give classification, yet in addition to giving arrangements to different issues: data trustworthiness, verification, non-denial.</a:t>
            </a:r>
          </a:p>
          <a:p>
            <a:pPr algn="just">
              <a:lnSpc>
                <a:spcPct val="110000"/>
              </a:lnSpc>
            </a:pPr>
            <a:r>
              <a:rPr lang="en-US" dirty="0">
                <a:latin typeface="Times New Roman" panose="02020603050405020304" pitchFamily="18" charset="0"/>
                <a:cs typeface="Times New Roman" panose="02020603050405020304" pitchFamily="18" charset="0"/>
              </a:rPr>
              <a:t>To forestall some undesirable clients or individuals to gain admittance to the data and to achieve confidentiality, authentication and protection cryptography is required</a:t>
            </a:r>
          </a:p>
          <a:p>
            <a:pPr algn="just">
              <a:lnSpc>
                <a:spcPct val="110000"/>
              </a:lnSpc>
            </a:pPr>
            <a:r>
              <a:rPr lang="en-US" dirty="0">
                <a:latin typeface="Times New Roman" panose="02020603050405020304" pitchFamily="18" charset="0"/>
                <a:cs typeface="Times New Roman" panose="02020603050405020304" pitchFamily="18" charset="0"/>
              </a:rPr>
              <a:t>Compared to standard approach of using single cipher, this ideology provides better ways to secure data. This process will wind up making the last ciphertext progressively hard to be broken.</a:t>
            </a:r>
            <a:endParaRPr lang="en-IN" dirty="0">
              <a:latin typeface="Times New Roman" panose="02020603050405020304" pitchFamily="18" charset="0"/>
              <a:cs typeface="Times New Roman" panose="02020603050405020304" pitchFamily="18" charset="0"/>
            </a:endParaRPr>
          </a:p>
        </p:txBody>
      </p:sp>
      <p:sp>
        <p:nvSpPr>
          <p:cNvPr id="10" name="Slide Number Placeholder 9">
            <a:extLst>
              <a:ext uri="{FF2B5EF4-FFF2-40B4-BE49-F238E27FC236}">
                <a16:creationId xmlns:a16="http://schemas.microsoft.com/office/drawing/2014/main" id="{1C87FF88-600F-1F53-3E3C-B33269F9BF87}"/>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678116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206DC-5DAB-6C54-C914-66BA6DAE7B8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FUNCTIONALITIES</a:t>
            </a:r>
          </a:p>
        </p:txBody>
      </p:sp>
      <p:sp>
        <p:nvSpPr>
          <p:cNvPr id="3" name="Content Placeholder 2">
            <a:extLst>
              <a:ext uri="{FF2B5EF4-FFF2-40B4-BE49-F238E27FC236}">
                <a16:creationId xmlns:a16="http://schemas.microsoft.com/office/drawing/2014/main" id="{FDC2017A-9689-E913-2F60-85B5E6585488}"/>
              </a:ext>
            </a:extLst>
          </p:cNvPr>
          <p:cNvSpPr>
            <a:spLocks noGrp="1"/>
          </p:cNvSpPr>
          <p:nvPr>
            <p:ph idx="1"/>
          </p:nvPr>
        </p:nvSpPr>
        <p:spPr/>
        <p:txBody>
          <a:bodyPr/>
          <a:lstStyle/>
          <a:p>
            <a:pPr algn="just"/>
            <a:r>
              <a:rPr lang="en-US" sz="2200" dirty="0">
                <a:latin typeface="Times New Roman" panose="02020603050405020304" pitchFamily="18" charset="0"/>
                <a:cs typeface="Times New Roman" panose="02020603050405020304" pitchFamily="18" charset="0"/>
              </a:rPr>
              <a:t>Data security is one of the most vital variables that need consideration during the process of data transfer, this vitality gave rise to cryptography.</a:t>
            </a:r>
          </a:p>
          <a:p>
            <a:pPr algn="just"/>
            <a:r>
              <a:rPr lang="en-US" sz="2200" dirty="0">
                <a:latin typeface="Times New Roman" panose="02020603050405020304" pitchFamily="18" charset="0"/>
                <a:cs typeface="Times New Roman" panose="02020603050405020304" pitchFamily="18" charset="0"/>
              </a:rPr>
              <a:t>This new paradigm experienced various developments in recent years. But due to its inception it has advancements to develop.</a:t>
            </a:r>
          </a:p>
          <a:p>
            <a:pPr algn="just"/>
            <a:r>
              <a:rPr lang="en-US" sz="2200" b="0" i="0" dirty="0">
                <a:effectLst/>
                <a:latin typeface="Times New Roman" panose="02020603050405020304" pitchFamily="18" charset="0"/>
                <a:cs typeface="Times New Roman" panose="02020603050405020304" pitchFamily="18" charset="0"/>
              </a:rPr>
              <a:t>Hybrid cryptography is a combination of light weight ciphers, so </a:t>
            </a:r>
            <a:r>
              <a:rPr lang="en-US" sz="2200" dirty="0">
                <a:latin typeface="Times New Roman" panose="02020603050405020304" pitchFamily="18" charset="0"/>
                <a:cs typeface="Times New Roman" panose="02020603050405020304" pitchFamily="18" charset="0"/>
              </a:rPr>
              <a:t>i</a:t>
            </a:r>
            <a:r>
              <a:rPr lang="en-US" sz="2200" b="0" i="0" dirty="0">
                <a:effectLst/>
                <a:latin typeface="Times New Roman" panose="02020603050405020304" pitchFamily="18" charset="0"/>
                <a:cs typeface="Times New Roman" panose="02020603050405020304" pitchFamily="18" charset="0"/>
              </a:rPr>
              <a:t>t provides high security as compared to other techniques and Transmission of data becomes secure.</a:t>
            </a:r>
          </a:p>
          <a:p>
            <a:pPr algn="just"/>
            <a:r>
              <a:rPr lang="en-US" sz="2200" dirty="0">
                <a:latin typeface="Times New Roman" panose="02020603050405020304" pitchFamily="18" charset="0"/>
                <a:cs typeface="Times New Roman" panose="02020603050405020304" pitchFamily="18" charset="0"/>
              </a:rPr>
              <a:t>In this paper we tried to infer about a hybrid cryptographic system using Vigenere cipher and Polybius cipher.</a:t>
            </a:r>
            <a:endParaRPr lang="en-US" sz="2200" b="0" i="0" dirty="0">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10" name="Slide Number Placeholder 9">
            <a:extLst>
              <a:ext uri="{FF2B5EF4-FFF2-40B4-BE49-F238E27FC236}">
                <a16:creationId xmlns:a16="http://schemas.microsoft.com/office/drawing/2014/main" id="{9E181760-1359-3033-E60F-25A253561704}"/>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3121219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2DB08-1374-E7A6-1C2F-9E06F6126A2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SCOPE</a:t>
            </a:r>
          </a:p>
        </p:txBody>
      </p:sp>
      <p:sp>
        <p:nvSpPr>
          <p:cNvPr id="3" name="Content Placeholder 2">
            <a:extLst>
              <a:ext uri="{FF2B5EF4-FFF2-40B4-BE49-F238E27FC236}">
                <a16:creationId xmlns:a16="http://schemas.microsoft.com/office/drawing/2014/main" id="{E45CE72D-6CC1-4B6F-3607-39592AAAD6A4}"/>
              </a:ext>
            </a:extLst>
          </p:cNvPr>
          <p:cNvSpPr>
            <a:spLocks noGrp="1"/>
          </p:cNvSpPr>
          <p:nvPr>
            <p:ph idx="1"/>
          </p:nvPr>
        </p:nvSpPr>
        <p:spPr/>
        <p:txBody>
          <a:bodyPr>
            <a:normAutofit fontScale="92500" lnSpcReduction="10000"/>
          </a:bodyPr>
          <a:lstStyle/>
          <a:p>
            <a:pPr algn="just">
              <a:lnSpc>
                <a:spcPct val="110000"/>
              </a:lnSpc>
            </a:pPr>
            <a:r>
              <a:rPr lang="en-US" dirty="0">
                <a:latin typeface="Times New Roman" panose="02020603050405020304" pitchFamily="18" charset="0"/>
                <a:cs typeface="Times New Roman" panose="02020603050405020304" pitchFamily="18" charset="0"/>
              </a:rPr>
              <a:t>Cryptography is a term defined as encapsulating and contriving techniques which permit important information and data to be sent in a protected structure so that the main individual ready to recover this information is the conscious beneficiary.</a:t>
            </a:r>
          </a:p>
          <a:p>
            <a:pPr algn="just">
              <a:lnSpc>
                <a:spcPct val="110000"/>
              </a:lnSpc>
            </a:pPr>
            <a:r>
              <a:rPr lang="en-US" b="0" i="0" dirty="0">
                <a:effectLst/>
                <a:latin typeface="Times New Roman" panose="02020603050405020304" pitchFamily="18" charset="0"/>
                <a:cs typeface="Times New Roman" panose="02020603050405020304" pitchFamily="18" charset="0"/>
              </a:rPr>
              <a:t>Today, brute force, or attempting random keys until the correct one is identified, is the most popular attacking encryption procedure.</a:t>
            </a:r>
          </a:p>
          <a:p>
            <a:pPr algn="just">
              <a:lnSpc>
                <a:spcPct val="110000"/>
              </a:lnSpc>
            </a:pPr>
            <a:r>
              <a:rPr lang="en-US" dirty="0">
                <a:latin typeface="Times New Roman" panose="02020603050405020304" pitchFamily="18" charset="0"/>
                <a:cs typeface="Times New Roman" panose="02020603050405020304" pitchFamily="18" charset="0"/>
              </a:rPr>
              <a:t>Usage of single encryption algorithm can be proned to attacks, a hybrid encryption scheme is used to provide enhanced security.</a:t>
            </a:r>
          </a:p>
          <a:p>
            <a:pPr algn="just">
              <a:lnSpc>
                <a:spcPct val="110000"/>
              </a:lnSpc>
            </a:pPr>
            <a:r>
              <a:rPr lang="en-US" dirty="0">
                <a:latin typeface="Times New Roman" panose="02020603050405020304" pitchFamily="18" charset="0"/>
                <a:cs typeface="Times New Roman" panose="02020603050405020304" pitchFamily="18" charset="0"/>
              </a:rPr>
              <a:t>A Hybrid Cryptography system is designed to overcome the drawbacks faced in literature.</a:t>
            </a:r>
            <a:endParaRPr lang="en-IN" dirty="0">
              <a:latin typeface="Times New Roman" panose="02020603050405020304" pitchFamily="18" charset="0"/>
              <a:cs typeface="Times New Roman" panose="02020603050405020304" pitchFamily="18" charset="0"/>
            </a:endParaRPr>
          </a:p>
        </p:txBody>
      </p:sp>
      <p:sp>
        <p:nvSpPr>
          <p:cNvPr id="10" name="Slide Number Placeholder 9">
            <a:extLst>
              <a:ext uri="{FF2B5EF4-FFF2-40B4-BE49-F238E27FC236}">
                <a16:creationId xmlns:a16="http://schemas.microsoft.com/office/drawing/2014/main" id="{DAA0CED0-5FDF-6D9E-A504-EA103A209116}"/>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4225124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A29D9-047E-49D2-92DB-9683120746C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 REVIEW</a:t>
            </a:r>
          </a:p>
        </p:txBody>
      </p:sp>
      <p:graphicFrame>
        <p:nvGraphicFramePr>
          <p:cNvPr id="6" name="Table 6">
            <a:extLst>
              <a:ext uri="{FF2B5EF4-FFF2-40B4-BE49-F238E27FC236}">
                <a16:creationId xmlns:a16="http://schemas.microsoft.com/office/drawing/2014/main" id="{189567A4-3AAF-1B6B-5F0C-09E4B3250F5F}"/>
              </a:ext>
            </a:extLst>
          </p:cNvPr>
          <p:cNvGraphicFramePr>
            <a:graphicFrameLocks noGrp="1"/>
          </p:cNvGraphicFramePr>
          <p:nvPr>
            <p:ph idx="1"/>
            <p:extLst>
              <p:ext uri="{D42A27DB-BD31-4B8C-83A1-F6EECF244321}">
                <p14:modId xmlns:p14="http://schemas.microsoft.com/office/powerpoint/2010/main" val="3753200107"/>
              </p:ext>
            </p:extLst>
          </p:nvPr>
        </p:nvGraphicFramePr>
        <p:xfrm>
          <a:off x="681038" y="2205318"/>
          <a:ext cx="11202568" cy="4419600"/>
        </p:xfrm>
        <a:graphic>
          <a:graphicData uri="http://schemas.openxmlformats.org/drawingml/2006/table">
            <a:tbl>
              <a:tblPr firstRow="1" bandRow="1">
                <a:tableStyleId>{5C22544A-7EE6-4342-B048-85BDC9FD1C3A}</a:tableStyleId>
              </a:tblPr>
              <a:tblGrid>
                <a:gridCol w="1253857">
                  <a:extLst>
                    <a:ext uri="{9D8B030D-6E8A-4147-A177-3AD203B41FA5}">
                      <a16:colId xmlns:a16="http://schemas.microsoft.com/office/drawing/2014/main" val="2652584987"/>
                    </a:ext>
                  </a:extLst>
                </a:gridCol>
                <a:gridCol w="4347427">
                  <a:extLst>
                    <a:ext uri="{9D8B030D-6E8A-4147-A177-3AD203B41FA5}">
                      <a16:colId xmlns:a16="http://schemas.microsoft.com/office/drawing/2014/main" val="2746654285"/>
                    </a:ext>
                  </a:extLst>
                </a:gridCol>
                <a:gridCol w="2800642">
                  <a:extLst>
                    <a:ext uri="{9D8B030D-6E8A-4147-A177-3AD203B41FA5}">
                      <a16:colId xmlns:a16="http://schemas.microsoft.com/office/drawing/2014/main" val="1904950341"/>
                    </a:ext>
                  </a:extLst>
                </a:gridCol>
                <a:gridCol w="2800642">
                  <a:extLst>
                    <a:ext uri="{9D8B030D-6E8A-4147-A177-3AD203B41FA5}">
                      <a16:colId xmlns:a16="http://schemas.microsoft.com/office/drawing/2014/main" val="3476415238"/>
                    </a:ext>
                  </a:extLst>
                </a:gridCol>
              </a:tblGrid>
              <a:tr h="416848">
                <a:tc>
                  <a:txBody>
                    <a:bodyPr/>
                    <a:lstStyle/>
                    <a:p>
                      <a:r>
                        <a:rPr lang="en-IN" dirty="0">
                          <a:latin typeface="Times New Roman" panose="02020603050405020304" pitchFamily="18" charset="0"/>
                          <a:cs typeface="Times New Roman" panose="02020603050405020304" pitchFamily="18" charset="0"/>
                        </a:rPr>
                        <a:t>  S.No</a:t>
                      </a:r>
                    </a:p>
                  </a:txBody>
                  <a:tcPr/>
                </a:tc>
                <a:tc>
                  <a:txBody>
                    <a:bodyPr/>
                    <a:lstStyle/>
                    <a:p>
                      <a:r>
                        <a:rPr lang="en-IN" dirty="0">
                          <a:latin typeface="Times New Roman" panose="02020603050405020304" pitchFamily="18" charset="0"/>
                          <a:cs typeface="Times New Roman" panose="02020603050405020304" pitchFamily="18" charset="0"/>
                        </a:rPr>
                        <a:t>            Paper Details</a:t>
                      </a:r>
                    </a:p>
                  </a:txBody>
                  <a:tcPr/>
                </a:tc>
                <a:tc>
                  <a:txBody>
                    <a:bodyPr/>
                    <a:lstStyle/>
                    <a:p>
                      <a:r>
                        <a:rPr lang="en-IN" dirty="0">
                          <a:latin typeface="Times New Roman" panose="02020603050405020304" pitchFamily="18" charset="0"/>
                          <a:cs typeface="Times New Roman" panose="02020603050405020304" pitchFamily="18" charset="0"/>
                        </a:rPr>
                        <a:t>        Method</a:t>
                      </a:r>
                    </a:p>
                  </a:txBody>
                  <a:tcPr/>
                </a:tc>
                <a:tc>
                  <a:txBody>
                    <a:bodyPr/>
                    <a:lstStyle/>
                    <a:p>
                      <a:r>
                        <a:rPr lang="en-IN" dirty="0">
                          <a:latin typeface="Times New Roman" panose="02020603050405020304" pitchFamily="18" charset="0"/>
                          <a:cs typeface="Times New Roman" panose="02020603050405020304" pitchFamily="18" charset="0"/>
                        </a:rPr>
                        <a:t>      Drawback</a:t>
                      </a:r>
                    </a:p>
                  </a:txBody>
                  <a:tcPr/>
                </a:tc>
                <a:extLst>
                  <a:ext uri="{0D108BD9-81ED-4DB2-BD59-A6C34878D82A}">
                    <a16:rowId xmlns:a16="http://schemas.microsoft.com/office/drawing/2014/main" val="2739845126"/>
                  </a:ext>
                </a:extLst>
              </a:tr>
              <a:tr h="1455546">
                <a:tc>
                  <a:txBody>
                    <a:bodyPr/>
                    <a:lstStyle/>
                    <a:p>
                      <a:r>
                        <a:rPr lang="en-IN" dirty="0">
                          <a:latin typeface="Times New Roman" panose="02020603050405020304" pitchFamily="18" charset="0"/>
                          <a:cs typeface="Times New Roman" panose="02020603050405020304" pitchFamily="18" charset="0"/>
                        </a:rPr>
                        <a:t>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F. M. S. Ali and F. H. Sarhan, “Enhancing security of vigenere cipher ` by stream cipher,” International Journal of Computer Applications, vol. 100, no. 1, pp. 1–4, 2014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Vigenere cipher enhanced with stream cipher</a:t>
                      </a: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High time complexity(due to binary calculations)</a:t>
                      </a: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49334196"/>
                  </a:ext>
                </a:extLst>
              </a:tr>
              <a:tr h="2547206">
                <a:tc>
                  <a:txBody>
                    <a:bodyPr/>
                    <a:lstStyle/>
                    <a:p>
                      <a:r>
                        <a:rPr lang="en-IN" dirty="0">
                          <a:latin typeface="Times New Roman" panose="02020603050405020304" pitchFamily="18" charset="0"/>
                          <a:cs typeface="Times New Roman" panose="02020603050405020304" pitchFamily="18" charset="0"/>
                        </a:rPr>
                        <a:t>     2.</a:t>
                      </a:r>
                    </a:p>
                  </a:txBody>
                  <a:tcPr/>
                </a:tc>
                <a:tc>
                  <a:txBody>
                    <a:bodyPr/>
                    <a:lstStyle/>
                    <a:p>
                      <a:r>
                        <a:rPr lang="en-IN" dirty="0">
                          <a:latin typeface="Times New Roman" panose="02020603050405020304" pitchFamily="18" charset="0"/>
                          <a:cs typeface="Times New Roman" panose="02020603050405020304" pitchFamily="18" charset="0"/>
                        </a:rPr>
                        <a:t>Mendrofa, Elwinus &amp; Purba, Elwin &amp; Siahaan, Boy &amp; Sembiring, Rahmat Widia. (2017). Collaborative Encryption Algorithm Between Vigenere Cipher, Rotation of Matrix (ROM), and One Time Pad (OTP) Algoritma. Advances in Science, Technology and Engineering Systems Journal. 2. 13-21. 10.25046/aj020503. </a:t>
                      </a:r>
                    </a:p>
                  </a:txBody>
                  <a:tcPr/>
                </a:tc>
                <a:tc>
                  <a:txBody>
                    <a:bodyPr/>
                    <a:lstStyle/>
                    <a:p>
                      <a:r>
                        <a:rPr lang="en-US" dirty="0">
                          <a:latin typeface="Times New Roman" panose="02020603050405020304" pitchFamily="18" charset="0"/>
                          <a:cs typeface="Times New Roman" panose="02020603050405020304" pitchFamily="18" charset="0"/>
                        </a:rPr>
                        <a:t>This method includes combinations of 3 algorithms namely vigenere, One Time Pad,Rotation of Matrix.</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 encryption mechanism used is still modest or simple. Encryption and decryption process have to done through a long route, it increases time complexity of the method.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06201604"/>
                  </a:ext>
                </a:extLst>
              </a:tr>
            </a:tbl>
          </a:graphicData>
        </a:graphic>
      </p:graphicFrame>
      <p:sp>
        <p:nvSpPr>
          <p:cNvPr id="10" name="Slide Number Placeholder 9">
            <a:extLst>
              <a:ext uri="{FF2B5EF4-FFF2-40B4-BE49-F238E27FC236}">
                <a16:creationId xmlns:a16="http://schemas.microsoft.com/office/drawing/2014/main" id="{F5EF95E1-2C94-5FF3-AFCE-E92A02D772A7}"/>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2890696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6BE5B-B938-DAD1-8289-E0B134B8D33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 REVIEW</a:t>
            </a:r>
          </a:p>
        </p:txBody>
      </p:sp>
      <p:graphicFrame>
        <p:nvGraphicFramePr>
          <p:cNvPr id="3" name="Table 3">
            <a:extLst>
              <a:ext uri="{FF2B5EF4-FFF2-40B4-BE49-F238E27FC236}">
                <a16:creationId xmlns:a16="http://schemas.microsoft.com/office/drawing/2014/main" id="{0F5C8733-0D81-95BF-434D-3825977C5E22}"/>
              </a:ext>
            </a:extLst>
          </p:cNvPr>
          <p:cNvGraphicFramePr>
            <a:graphicFrameLocks noGrp="1"/>
          </p:cNvGraphicFramePr>
          <p:nvPr>
            <p:extLst>
              <p:ext uri="{D42A27DB-BD31-4B8C-83A1-F6EECF244321}">
                <p14:modId xmlns:p14="http://schemas.microsoft.com/office/powerpoint/2010/main" val="1069813928"/>
              </p:ext>
            </p:extLst>
          </p:nvPr>
        </p:nvGraphicFramePr>
        <p:xfrm>
          <a:off x="851647" y="2124635"/>
          <a:ext cx="10919012" cy="4509247"/>
        </p:xfrm>
        <a:graphic>
          <a:graphicData uri="http://schemas.openxmlformats.org/drawingml/2006/table">
            <a:tbl>
              <a:tblPr firstRow="1" bandRow="1">
                <a:tableStyleId>{5C22544A-7EE6-4342-B048-85BDC9FD1C3A}</a:tableStyleId>
              </a:tblPr>
              <a:tblGrid>
                <a:gridCol w="1156447">
                  <a:extLst>
                    <a:ext uri="{9D8B030D-6E8A-4147-A177-3AD203B41FA5}">
                      <a16:colId xmlns:a16="http://schemas.microsoft.com/office/drawing/2014/main" val="1124699077"/>
                    </a:ext>
                  </a:extLst>
                </a:gridCol>
                <a:gridCol w="4296957">
                  <a:extLst>
                    <a:ext uri="{9D8B030D-6E8A-4147-A177-3AD203B41FA5}">
                      <a16:colId xmlns:a16="http://schemas.microsoft.com/office/drawing/2014/main" val="2748077389"/>
                    </a:ext>
                  </a:extLst>
                </a:gridCol>
                <a:gridCol w="2732804">
                  <a:extLst>
                    <a:ext uri="{9D8B030D-6E8A-4147-A177-3AD203B41FA5}">
                      <a16:colId xmlns:a16="http://schemas.microsoft.com/office/drawing/2014/main" val="276276805"/>
                    </a:ext>
                  </a:extLst>
                </a:gridCol>
                <a:gridCol w="2732804">
                  <a:extLst>
                    <a:ext uri="{9D8B030D-6E8A-4147-A177-3AD203B41FA5}">
                      <a16:colId xmlns:a16="http://schemas.microsoft.com/office/drawing/2014/main" val="893771795"/>
                    </a:ext>
                  </a:extLst>
                </a:gridCol>
              </a:tblGrid>
              <a:tr h="628091">
                <a:tc>
                  <a:txBody>
                    <a:bodyPr/>
                    <a:lstStyle/>
                    <a:p>
                      <a:r>
                        <a:rPr lang="en-IN" dirty="0">
                          <a:latin typeface="Times New Roman" panose="02020603050405020304" pitchFamily="18" charset="0"/>
                          <a:cs typeface="Times New Roman" panose="02020603050405020304" pitchFamily="18" charset="0"/>
                        </a:rPr>
                        <a:t>      S.No</a:t>
                      </a:r>
                    </a:p>
                  </a:txBody>
                  <a:tcPr/>
                </a:tc>
                <a:tc>
                  <a:txBody>
                    <a:bodyPr/>
                    <a:lstStyle/>
                    <a:p>
                      <a:r>
                        <a:rPr lang="en-IN" dirty="0">
                          <a:latin typeface="Times New Roman" panose="02020603050405020304" pitchFamily="18" charset="0"/>
                          <a:cs typeface="Times New Roman" panose="02020603050405020304" pitchFamily="18" charset="0"/>
                        </a:rPr>
                        <a:t>      Paper Details</a:t>
                      </a:r>
                    </a:p>
                  </a:txBody>
                  <a:tcPr/>
                </a:tc>
                <a:tc>
                  <a:txBody>
                    <a:bodyPr/>
                    <a:lstStyle/>
                    <a:p>
                      <a:r>
                        <a:rPr lang="en-IN" dirty="0">
                          <a:latin typeface="Times New Roman" panose="02020603050405020304" pitchFamily="18" charset="0"/>
                          <a:cs typeface="Times New Roman" panose="02020603050405020304" pitchFamily="18" charset="0"/>
                        </a:rPr>
                        <a:t>         Method</a:t>
                      </a:r>
                    </a:p>
                  </a:txBody>
                  <a:tcPr/>
                </a:tc>
                <a:tc>
                  <a:txBody>
                    <a:bodyPr/>
                    <a:lstStyle/>
                    <a:p>
                      <a:r>
                        <a:rPr lang="en-IN" dirty="0">
                          <a:latin typeface="Times New Roman" panose="02020603050405020304" pitchFamily="18" charset="0"/>
                          <a:cs typeface="Times New Roman" panose="02020603050405020304" pitchFamily="18" charset="0"/>
                        </a:rPr>
                        <a:t>      Drawback</a:t>
                      </a:r>
                    </a:p>
                  </a:txBody>
                  <a:tcPr/>
                </a:tc>
                <a:extLst>
                  <a:ext uri="{0D108BD9-81ED-4DB2-BD59-A6C34878D82A}">
                    <a16:rowId xmlns:a16="http://schemas.microsoft.com/office/drawing/2014/main" val="2205421687"/>
                  </a:ext>
                </a:extLst>
              </a:tr>
              <a:tr h="2109769">
                <a:tc>
                  <a:txBody>
                    <a:bodyPr/>
                    <a:lstStyle/>
                    <a:p>
                      <a:r>
                        <a:rPr lang="en-IN" dirty="0">
                          <a:latin typeface="Times New Roman" panose="02020603050405020304" pitchFamily="18" charset="0"/>
                          <a:cs typeface="Times New Roman" panose="02020603050405020304" pitchFamily="18" charset="0"/>
                        </a:rPr>
                        <a:t>         3.</a:t>
                      </a:r>
                    </a:p>
                  </a:txBody>
                  <a:tcPr/>
                </a:tc>
                <a:tc>
                  <a:txBody>
                    <a:bodyPr/>
                    <a:lstStyle/>
                    <a:p>
                      <a:r>
                        <a:rPr lang="en-US" dirty="0">
                          <a:latin typeface="Times New Roman" panose="02020603050405020304" pitchFamily="18" charset="0"/>
                          <a:cs typeface="Times New Roman" panose="02020603050405020304" pitchFamily="18" charset="0"/>
                        </a:rPr>
                        <a:t>M. Maity, “A modified version of polybius cipher using magic square and western music notes,” International Journal For Technological Research In Engineering, ISSN, pp. 2347– 4718, 2014 </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In this method a unique 6x6 magic square and heptatonic increasing C major scale C– D–E–F–G–A– B is used for encryption. </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For every substitution, each single character would have different types of codes, the order of alphanumeric characters are very difficult to guess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16861999"/>
                  </a:ext>
                </a:extLst>
              </a:tr>
              <a:tr h="1771387">
                <a:tc>
                  <a:txBody>
                    <a:bodyPr/>
                    <a:lstStyle/>
                    <a:p>
                      <a:r>
                        <a:rPr lang="en-IN" dirty="0">
                          <a:latin typeface="Times New Roman" panose="02020603050405020304" pitchFamily="18" charset="0"/>
                          <a:cs typeface="Times New Roman" panose="02020603050405020304" pitchFamily="18" charset="0"/>
                        </a:rPr>
                        <a:t>        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C. Bhardwaj, “Modification of vigenere cipher by random numbers, ` punctuations &amp; mathematical symbols,” Journal of Computer Engineering (IOSRJCE) ISSN, pp. 2278–0661, 2012. </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Vigenere cipher with key of any type of characters(symbols, digits,alphabets)</a:t>
                      </a:r>
                    </a:p>
                  </a:txBody>
                  <a:tcPr/>
                </a:tc>
                <a:tc>
                  <a:txBody>
                    <a:bodyPr/>
                    <a:lstStyle/>
                    <a:p>
                      <a:r>
                        <a:rPr lang="en-IN" dirty="0">
                          <a:latin typeface="Times New Roman" panose="02020603050405020304" pitchFamily="18" charset="0"/>
                          <a:cs typeface="Times New Roman" panose="02020603050405020304" pitchFamily="18" charset="0"/>
                        </a:rPr>
                        <a:t>High computation</a:t>
                      </a:r>
                    </a:p>
                  </a:txBody>
                  <a:tcPr/>
                </a:tc>
                <a:extLst>
                  <a:ext uri="{0D108BD9-81ED-4DB2-BD59-A6C34878D82A}">
                    <a16:rowId xmlns:a16="http://schemas.microsoft.com/office/drawing/2014/main" val="254321109"/>
                  </a:ext>
                </a:extLst>
              </a:tr>
            </a:tbl>
          </a:graphicData>
        </a:graphic>
      </p:graphicFrame>
      <p:sp>
        <p:nvSpPr>
          <p:cNvPr id="10" name="Slide Number Placeholder 9">
            <a:extLst>
              <a:ext uri="{FF2B5EF4-FFF2-40B4-BE49-F238E27FC236}">
                <a16:creationId xmlns:a16="http://schemas.microsoft.com/office/drawing/2014/main" id="{CCF34032-58B6-A6E6-66E4-0F76213966D4}"/>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699727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214E5-DD9C-0F63-F868-284776D2F12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 REVIEW</a:t>
            </a:r>
          </a:p>
        </p:txBody>
      </p:sp>
      <p:sp>
        <p:nvSpPr>
          <p:cNvPr id="3" name="Slide Number Placeholder 2">
            <a:extLst>
              <a:ext uri="{FF2B5EF4-FFF2-40B4-BE49-F238E27FC236}">
                <a16:creationId xmlns:a16="http://schemas.microsoft.com/office/drawing/2014/main" id="{343DB42B-08B7-81CC-0634-164D4B98E166}"/>
              </a:ext>
            </a:extLst>
          </p:cNvPr>
          <p:cNvSpPr>
            <a:spLocks noGrp="1"/>
          </p:cNvSpPr>
          <p:nvPr>
            <p:ph type="sldNum" sz="quarter" idx="12"/>
          </p:nvPr>
        </p:nvSpPr>
        <p:spPr/>
        <p:txBody>
          <a:bodyPr/>
          <a:lstStyle/>
          <a:p>
            <a:fld id="{6D22F896-40B5-4ADD-8801-0D06FADFA095}" type="slidenum">
              <a:rPr lang="en-US" smtClean="0"/>
              <a:t>9</a:t>
            </a:fld>
            <a:endParaRPr lang="en-US" dirty="0"/>
          </a:p>
        </p:txBody>
      </p:sp>
      <p:graphicFrame>
        <p:nvGraphicFramePr>
          <p:cNvPr id="5" name="Table 4">
            <a:extLst>
              <a:ext uri="{FF2B5EF4-FFF2-40B4-BE49-F238E27FC236}">
                <a16:creationId xmlns:a16="http://schemas.microsoft.com/office/drawing/2014/main" id="{0DB39AAA-A572-0CDB-70D4-8E5FDE021F56}"/>
              </a:ext>
            </a:extLst>
          </p:cNvPr>
          <p:cNvGraphicFramePr>
            <a:graphicFrameLocks noGrp="1"/>
          </p:cNvGraphicFramePr>
          <p:nvPr>
            <p:extLst>
              <p:ext uri="{D42A27DB-BD31-4B8C-83A1-F6EECF244321}">
                <p14:modId xmlns:p14="http://schemas.microsoft.com/office/powerpoint/2010/main" val="551134344"/>
              </p:ext>
            </p:extLst>
          </p:nvPr>
        </p:nvGraphicFramePr>
        <p:xfrm>
          <a:off x="681038" y="2336800"/>
          <a:ext cx="10919012" cy="2805965"/>
        </p:xfrm>
        <a:graphic>
          <a:graphicData uri="http://schemas.openxmlformats.org/drawingml/2006/table">
            <a:tbl>
              <a:tblPr firstRow="1" bandRow="1">
                <a:tableStyleId>{5C22544A-7EE6-4342-B048-85BDC9FD1C3A}</a:tableStyleId>
              </a:tblPr>
              <a:tblGrid>
                <a:gridCol w="1156447">
                  <a:extLst>
                    <a:ext uri="{9D8B030D-6E8A-4147-A177-3AD203B41FA5}">
                      <a16:colId xmlns:a16="http://schemas.microsoft.com/office/drawing/2014/main" val="3840728319"/>
                    </a:ext>
                  </a:extLst>
                </a:gridCol>
                <a:gridCol w="4296957">
                  <a:extLst>
                    <a:ext uri="{9D8B030D-6E8A-4147-A177-3AD203B41FA5}">
                      <a16:colId xmlns:a16="http://schemas.microsoft.com/office/drawing/2014/main" val="1525330043"/>
                    </a:ext>
                  </a:extLst>
                </a:gridCol>
                <a:gridCol w="2732804">
                  <a:extLst>
                    <a:ext uri="{9D8B030D-6E8A-4147-A177-3AD203B41FA5}">
                      <a16:colId xmlns:a16="http://schemas.microsoft.com/office/drawing/2014/main" val="261917797"/>
                    </a:ext>
                  </a:extLst>
                </a:gridCol>
                <a:gridCol w="2732804">
                  <a:extLst>
                    <a:ext uri="{9D8B030D-6E8A-4147-A177-3AD203B41FA5}">
                      <a16:colId xmlns:a16="http://schemas.microsoft.com/office/drawing/2014/main" val="2306671927"/>
                    </a:ext>
                  </a:extLst>
                </a:gridCol>
              </a:tblGrid>
              <a:tr h="643715">
                <a:tc>
                  <a:txBody>
                    <a:bodyPr/>
                    <a:lstStyle/>
                    <a:p>
                      <a:r>
                        <a:rPr lang="en-IN" dirty="0">
                          <a:latin typeface="Times New Roman" panose="02020603050405020304" pitchFamily="18" charset="0"/>
                          <a:cs typeface="Times New Roman" panose="02020603050405020304" pitchFamily="18" charset="0"/>
                        </a:rPr>
                        <a:t>      S.No</a:t>
                      </a:r>
                    </a:p>
                  </a:txBody>
                  <a:tcPr/>
                </a:tc>
                <a:tc>
                  <a:txBody>
                    <a:bodyPr/>
                    <a:lstStyle/>
                    <a:p>
                      <a:r>
                        <a:rPr lang="en-IN" dirty="0">
                          <a:latin typeface="Times New Roman" panose="02020603050405020304" pitchFamily="18" charset="0"/>
                          <a:cs typeface="Times New Roman" panose="02020603050405020304" pitchFamily="18" charset="0"/>
                        </a:rPr>
                        <a:t>      Paper Details</a:t>
                      </a:r>
                    </a:p>
                  </a:txBody>
                  <a:tcPr/>
                </a:tc>
                <a:tc>
                  <a:txBody>
                    <a:bodyPr/>
                    <a:lstStyle/>
                    <a:p>
                      <a:r>
                        <a:rPr lang="en-IN" dirty="0">
                          <a:latin typeface="Times New Roman" panose="02020603050405020304" pitchFamily="18" charset="0"/>
                          <a:cs typeface="Times New Roman" panose="02020603050405020304" pitchFamily="18" charset="0"/>
                        </a:rPr>
                        <a:t>         Method</a:t>
                      </a:r>
                    </a:p>
                  </a:txBody>
                  <a:tcPr/>
                </a:tc>
                <a:tc>
                  <a:txBody>
                    <a:bodyPr/>
                    <a:lstStyle/>
                    <a:p>
                      <a:r>
                        <a:rPr lang="en-IN" dirty="0">
                          <a:latin typeface="Times New Roman" panose="02020603050405020304" pitchFamily="18" charset="0"/>
                          <a:cs typeface="Times New Roman" panose="02020603050405020304" pitchFamily="18" charset="0"/>
                        </a:rPr>
                        <a:t>      Drawback</a:t>
                      </a:r>
                    </a:p>
                  </a:txBody>
                  <a:tcPr/>
                </a:tc>
                <a:extLst>
                  <a:ext uri="{0D108BD9-81ED-4DB2-BD59-A6C34878D82A}">
                    <a16:rowId xmlns:a16="http://schemas.microsoft.com/office/drawing/2014/main" val="1945294539"/>
                  </a:ext>
                </a:extLst>
              </a:tr>
              <a:tr h="2162250">
                <a:tc>
                  <a:txBody>
                    <a:bodyPr/>
                    <a:lstStyle/>
                    <a:p>
                      <a:r>
                        <a:rPr lang="en-IN" dirty="0">
                          <a:latin typeface="Times New Roman" panose="02020603050405020304" pitchFamily="18" charset="0"/>
                          <a:cs typeface="Times New Roman" panose="02020603050405020304" pitchFamily="18" charset="0"/>
                        </a:rPr>
                        <a:t>         5.</a:t>
                      </a:r>
                    </a:p>
                  </a:txBody>
                  <a:tcPr/>
                </a:tc>
                <a:tc>
                  <a:txBody>
                    <a:bodyPr/>
                    <a:lstStyle/>
                    <a:p>
                      <a:r>
                        <a:rPr lang="en-US" dirty="0">
                          <a:latin typeface="Times New Roman" panose="02020603050405020304" pitchFamily="18" charset="0"/>
                          <a:cs typeface="Times New Roman" panose="02020603050405020304" pitchFamily="18" charset="0"/>
                        </a:rPr>
                        <a:t>Arroyo, Jan Carlo &amp; Delima, Allemar Jhone. (2020). A Modified Polybius Cipher with a New Element-in-Grid Sequencer. 9. 3249-3255. 10.30534/ijatcse/2020/119932020.</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This method modifies the 5x5 Polybius square by dynamically shifting the elements determined through the keys’ ASCII code. </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generates a new matrix for every character to be encrypted which in turn increases time complexity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67123432"/>
                  </a:ext>
                </a:extLst>
              </a:tr>
            </a:tbl>
          </a:graphicData>
        </a:graphic>
      </p:graphicFrame>
    </p:spTree>
    <p:extLst>
      <p:ext uri="{BB962C8B-B14F-4D97-AF65-F5344CB8AC3E}">
        <p14:creationId xmlns:p14="http://schemas.microsoft.com/office/powerpoint/2010/main" val="229336910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1654</TotalTime>
  <Words>1762</Words>
  <Application>Microsoft Office PowerPoint</Application>
  <PresentationFormat>Widescreen</PresentationFormat>
  <Paragraphs>165</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Times New Roman</vt:lpstr>
      <vt:lpstr>Trebuchet MS</vt:lpstr>
      <vt:lpstr>Wingdings</vt:lpstr>
      <vt:lpstr>Berlin</vt:lpstr>
      <vt:lpstr>PowerPoint Presentation</vt:lpstr>
      <vt:lpstr>BIRDS VIEW</vt:lpstr>
      <vt:lpstr>ABSTRACT</vt:lpstr>
      <vt:lpstr>INTRODUCTION</vt:lpstr>
      <vt:lpstr>FUNCTIONALITIES</vt:lpstr>
      <vt:lpstr>SCOPE</vt:lpstr>
      <vt:lpstr>LITERATURE REVIEW</vt:lpstr>
      <vt:lpstr>LITERATURE REVIEW</vt:lpstr>
      <vt:lpstr>LITERATURE REVIEW</vt:lpstr>
      <vt:lpstr>PROBLEM DEFINITION</vt:lpstr>
      <vt:lpstr>VIGENERE CIPHER</vt:lpstr>
      <vt:lpstr>POLYBIUS CIPHER</vt:lpstr>
      <vt:lpstr>PROPOSED METHODOLOGY</vt:lpstr>
      <vt:lpstr>SYSTEM ARCHITECTURE</vt:lpstr>
      <vt:lpstr>REQUIREMENTS</vt:lpstr>
      <vt:lpstr>UML DIAGRAMS</vt:lpstr>
      <vt:lpstr>PowerPoint Presentation</vt:lpstr>
      <vt:lpstr>PowerPoint Presentation</vt:lpstr>
      <vt:lpstr>PowerPoint Presentation</vt:lpstr>
      <vt:lpstr>RESULTS</vt:lpstr>
      <vt:lpstr>PowerPoint Presentation</vt:lpstr>
      <vt:lpstr>PowerPoint Presentation</vt:lpstr>
      <vt:lpstr>PowerPoint Presentation</vt:lpstr>
      <vt:lpstr>PowerPoint Presentation</vt:lpstr>
      <vt:lpstr>PowerPoint Presentation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vamsi mohan reddy kommaddi</dc:creator>
  <cp:lastModifiedBy>vamsi mohan reddy kommaddi</cp:lastModifiedBy>
  <cp:revision>37</cp:revision>
  <dcterms:created xsi:type="dcterms:W3CDTF">2022-11-15T13:11:09Z</dcterms:created>
  <dcterms:modified xsi:type="dcterms:W3CDTF">2023-05-03T07:50:44Z</dcterms:modified>
</cp:coreProperties>
</file>