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3" r:id="rId5"/>
    <p:sldId id="275" r:id="rId6"/>
    <p:sldId id="276" r:id="rId7"/>
    <p:sldId id="277" r:id="rId8"/>
    <p:sldId id="278" r:id="rId9"/>
    <p:sldId id="279" r:id="rId10"/>
    <p:sldId id="266" r:id="rId11"/>
    <p:sldId id="267" r:id="rId12"/>
    <p:sldId id="280" r:id="rId13"/>
    <p:sldId id="281"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67" autoAdjust="0"/>
    <p:restoredTop sz="94660" autoAdjust="0"/>
  </p:normalViewPr>
  <p:slideViewPr>
    <p:cSldViewPr snapToGrid="0">
      <p:cViewPr varScale="1">
        <p:scale>
          <a:sx n="70" d="100"/>
          <a:sy n="70" d="100"/>
        </p:scale>
        <p:origin x="-114" y="-168"/>
      </p:cViewPr>
      <p:guideLst>
        <p:guide orient="horz" pos="2160"/>
        <p:guide pos="3840"/>
      </p:guideLst>
    </p:cSldViewPr>
  </p:slideViewPr>
  <p:outlineViewPr>
    <p:cViewPr>
      <p:scale>
        <a:sx n="33" d="100"/>
        <a:sy n="33" d="100"/>
      </p:scale>
      <p:origin x="42"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6C6E79A2-04AA-4CB2-A9F9-F11B5317E57D}" type="datetimeFigureOut">
              <a:rPr lang="en-IE" smtClean="0"/>
              <a:pPr/>
              <a:t>26/04/2018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D784E9E-7890-4087-88BC-9DA7BE4C33C9}" type="slidenum">
              <a:rPr lang="en-IE" smtClean="0"/>
              <a:pPr/>
              <a:t>‹#›</a:t>
            </a:fld>
            <a:endParaRPr lang="en-IE"/>
          </a:p>
        </p:txBody>
      </p:sp>
    </p:spTree>
    <p:extLst>
      <p:ext uri="{BB962C8B-B14F-4D97-AF65-F5344CB8AC3E}">
        <p14:creationId xmlns:p14="http://schemas.microsoft.com/office/powerpoint/2010/main" xmlns="" val="2092354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6C6E79A2-04AA-4CB2-A9F9-F11B5317E57D}" type="datetimeFigureOut">
              <a:rPr lang="en-IE" smtClean="0"/>
              <a:pPr/>
              <a:t>26/04/2018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D784E9E-7890-4087-88BC-9DA7BE4C33C9}" type="slidenum">
              <a:rPr lang="en-IE" smtClean="0"/>
              <a:pPr/>
              <a:t>‹#›</a:t>
            </a:fld>
            <a:endParaRPr lang="en-IE"/>
          </a:p>
        </p:txBody>
      </p:sp>
    </p:spTree>
    <p:extLst>
      <p:ext uri="{BB962C8B-B14F-4D97-AF65-F5344CB8AC3E}">
        <p14:creationId xmlns:p14="http://schemas.microsoft.com/office/powerpoint/2010/main" xmlns="" val="2509115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6C6E79A2-04AA-4CB2-A9F9-F11B5317E57D}" type="datetimeFigureOut">
              <a:rPr lang="en-IE" smtClean="0"/>
              <a:pPr/>
              <a:t>26/04/2018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D784E9E-7890-4087-88BC-9DA7BE4C33C9}" type="slidenum">
              <a:rPr lang="en-IE" smtClean="0"/>
              <a:pPr/>
              <a:t>‹#›</a:t>
            </a:fld>
            <a:endParaRPr lang="en-IE"/>
          </a:p>
        </p:txBody>
      </p:sp>
    </p:spTree>
    <p:extLst>
      <p:ext uri="{BB962C8B-B14F-4D97-AF65-F5344CB8AC3E}">
        <p14:creationId xmlns:p14="http://schemas.microsoft.com/office/powerpoint/2010/main" xmlns="" val="148888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6C6E79A2-04AA-4CB2-A9F9-F11B5317E57D}" type="datetimeFigureOut">
              <a:rPr lang="en-IE" smtClean="0"/>
              <a:pPr/>
              <a:t>26/04/2018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D784E9E-7890-4087-88BC-9DA7BE4C33C9}" type="slidenum">
              <a:rPr lang="en-IE" smtClean="0"/>
              <a:pPr/>
              <a:t>‹#›</a:t>
            </a:fld>
            <a:endParaRPr lang="en-IE"/>
          </a:p>
        </p:txBody>
      </p:sp>
    </p:spTree>
    <p:extLst>
      <p:ext uri="{BB962C8B-B14F-4D97-AF65-F5344CB8AC3E}">
        <p14:creationId xmlns:p14="http://schemas.microsoft.com/office/powerpoint/2010/main" xmlns="" val="68261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6E79A2-04AA-4CB2-A9F9-F11B5317E57D}" type="datetimeFigureOut">
              <a:rPr lang="en-IE" smtClean="0"/>
              <a:pPr/>
              <a:t>26/04/2018</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D784E9E-7890-4087-88BC-9DA7BE4C33C9}" type="slidenum">
              <a:rPr lang="en-IE" smtClean="0"/>
              <a:pPr/>
              <a:t>‹#›</a:t>
            </a:fld>
            <a:endParaRPr lang="en-IE"/>
          </a:p>
        </p:txBody>
      </p:sp>
    </p:spTree>
    <p:extLst>
      <p:ext uri="{BB962C8B-B14F-4D97-AF65-F5344CB8AC3E}">
        <p14:creationId xmlns:p14="http://schemas.microsoft.com/office/powerpoint/2010/main" xmlns="" val="4100858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6C6E79A2-04AA-4CB2-A9F9-F11B5317E57D}" type="datetimeFigureOut">
              <a:rPr lang="en-IE" smtClean="0"/>
              <a:pPr/>
              <a:t>26/04/2018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D784E9E-7890-4087-88BC-9DA7BE4C33C9}" type="slidenum">
              <a:rPr lang="en-IE" smtClean="0"/>
              <a:pPr/>
              <a:t>‹#›</a:t>
            </a:fld>
            <a:endParaRPr lang="en-IE"/>
          </a:p>
        </p:txBody>
      </p:sp>
    </p:spTree>
    <p:extLst>
      <p:ext uri="{BB962C8B-B14F-4D97-AF65-F5344CB8AC3E}">
        <p14:creationId xmlns:p14="http://schemas.microsoft.com/office/powerpoint/2010/main" xmlns="" val="2185232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6C6E79A2-04AA-4CB2-A9F9-F11B5317E57D}" type="datetimeFigureOut">
              <a:rPr lang="en-IE" smtClean="0"/>
              <a:pPr/>
              <a:t>26/04/2018</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CD784E9E-7890-4087-88BC-9DA7BE4C33C9}" type="slidenum">
              <a:rPr lang="en-IE" smtClean="0"/>
              <a:pPr/>
              <a:t>‹#›</a:t>
            </a:fld>
            <a:endParaRPr lang="en-IE"/>
          </a:p>
        </p:txBody>
      </p:sp>
    </p:spTree>
    <p:extLst>
      <p:ext uri="{BB962C8B-B14F-4D97-AF65-F5344CB8AC3E}">
        <p14:creationId xmlns:p14="http://schemas.microsoft.com/office/powerpoint/2010/main" xmlns="" val="1113927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6C6E79A2-04AA-4CB2-A9F9-F11B5317E57D}" type="datetimeFigureOut">
              <a:rPr lang="en-IE" smtClean="0"/>
              <a:pPr/>
              <a:t>26/04/2018</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CD784E9E-7890-4087-88BC-9DA7BE4C33C9}" type="slidenum">
              <a:rPr lang="en-IE" smtClean="0"/>
              <a:pPr/>
              <a:t>‹#›</a:t>
            </a:fld>
            <a:endParaRPr lang="en-IE"/>
          </a:p>
        </p:txBody>
      </p:sp>
    </p:spTree>
    <p:extLst>
      <p:ext uri="{BB962C8B-B14F-4D97-AF65-F5344CB8AC3E}">
        <p14:creationId xmlns:p14="http://schemas.microsoft.com/office/powerpoint/2010/main" xmlns="" val="3598121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6E79A2-04AA-4CB2-A9F9-F11B5317E57D}" type="datetimeFigureOut">
              <a:rPr lang="en-IE" smtClean="0"/>
              <a:pPr/>
              <a:t>26/04/2018</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CD784E9E-7890-4087-88BC-9DA7BE4C33C9}" type="slidenum">
              <a:rPr lang="en-IE" smtClean="0"/>
              <a:pPr/>
              <a:t>‹#›</a:t>
            </a:fld>
            <a:endParaRPr lang="en-IE"/>
          </a:p>
        </p:txBody>
      </p:sp>
    </p:spTree>
    <p:extLst>
      <p:ext uri="{BB962C8B-B14F-4D97-AF65-F5344CB8AC3E}">
        <p14:creationId xmlns:p14="http://schemas.microsoft.com/office/powerpoint/2010/main" xmlns="" val="972729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6E79A2-04AA-4CB2-A9F9-F11B5317E57D}" type="datetimeFigureOut">
              <a:rPr lang="en-IE" smtClean="0"/>
              <a:pPr/>
              <a:t>26/04/2018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D784E9E-7890-4087-88BC-9DA7BE4C33C9}" type="slidenum">
              <a:rPr lang="en-IE" smtClean="0"/>
              <a:pPr/>
              <a:t>‹#›</a:t>
            </a:fld>
            <a:endParaRPr lang="en-IE"/>
          </a:p>
        </p:txBody>
      </p:sp>
    </p:spTree>
    <p:extLst>
      <p:ext uri="{BB962C8B-B14F-4D97-AF65-F5344CB8AC3E}">
        <p14:creationId xmlns:p14="http://schemas.microsoft.com/office/powerpoint/2010/main" xmlns="" val="4268425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6E79A2-04AA-4CB2-A9F9-F11B5317E57D}" type="datetimeFigureOut">
              <a:rPr lang="en-IE" smtClean="0"/>
              <a:pPr/>
              <a:t>26/04/2018</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D784E9E-7890-4087-88BC-9DA7BE4C33C9}" type="slidenum">
              <a:rPr lang="en-IE" smtClean="0"/>
              <a:pPr/>
              <a:t>‹#›</a:t>
            </a:fld>
            <a:endParaRPr lang="en-IE"/>
          </a:p>
        </p:txBody>
      </p:sp>
    </p:spTree>
    <p:extLst>
      <p:ext uri="{BB962C8B-B14F-4D97-AF65-F5344CB8AC3E}">
        <p14:creationId xmlns:p14="http://schemas.microsoft.com/office/powerpoint/2010/main" xmlns="" val="280918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E79A2-04AA-4CB2-A9F9-F11B5317E57D}" type="datetimeFigureOut">
              <a:rPr lang="en-IE" smtClean="0"/>
              <a:pPr/>
              <a:t>26/04/2018</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784E9E-7890-4087-88BC-9DA7BE4C33C9}" type="slidenum">
              <a:rPr lang="en-IE" smtClean="0"/>
              <a:pPr/>
              <a:t>‹#›</a:t>
            </a:fld>
            <a:endParaRPr lang="en-IE"/>
          </a:p>
        </p:txBody>
      </p:sp>
    </p:spTree>
    <p:extLst>
      <p:ext uri="{BB962C8B-B14F-4D97-AF65-F5344CB8AC3E}">
        <p14:creationId xmlns:p14="http://schemas.microsoft.com/office/powerpoint/2010/main" xmlns="" val="1134152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E" dirty="0" smtClean="0"/>
              <a:t>PHISHING WEB</a:t>
            </a:r>
            <a:r>
              <a:rPr lang="en-IE" dirty="0" smtClean="0"/>
              <a:t>SITE DETECTION</a:t>
            </a:r>
            <a:endParaRPr lang="en-IE" dirty="0"/>
          </a:p>
        </p:txBody>
      </p:sp>
      <p:sp>
        <p:nvSpPr>
          <p:cNvPr id="3" name="Subtitle 2"/>
          <p:cNvSpPr>
            <a:spLocks noGrp="1"/>
          </p:cNvSpPr>
          <p:nvPr>
            <p:ph type="subTitle" idx="1"/>
          </p:nvPr>
        </p:nvSpPr>
        <p:spPr/>
        <p:txBody>
          <a:bodyPr/>
          <a:lstStyle/>
          <a:p>
            <a:r>
              <a:rPr lang="en-IE" dirty="0" smtClean="0"/>
              <a:t> </a:t>
            </a:r>
            <a:r>
              <a:rPr lang="en-IE" dirty="0" smtClean="0"/>
              <a:t>BY VAMSI</a:t>
            </a:r>
            <a:endParaRPr lang="en-IE" dirty="0"/>
          </a:p>
        </p:txBody>
      </p:sp>
    </p:spTree>
    <p:extLst>
      <p:ext uri="{BB962C8B-B14F-4D97-AF65-F5344CB8AC3E}">
        <p14:creationId xmlns:p14="http://schemas.microsoft.com/office/powerpoint/2010/main" xmlns="" val="1027253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5958" y="136627"/>
            <a:ext cx="9144000" cy="1247350"/>
          </a:xfrm>
        </p:spPr>
        <p:txBody>
          <a:bodyPr>
            <a:normAutofit/>
          </a:bodyPr>
          <a:lstStyle/>
          <a:p>
            <a:r>
              <a:rPr lang="en-IE" dirty="0" smtClean="0"/>
              <a:t>Model Accuracy</a:t>
            </a:r>
            <a:endParaRPr lang="en-IE" dirty="0"/>
          </a:p>
        </p:txBody>
      </p:sp>
      <p:sp>
        <p:nvSpPr>
          <p:cNvPr id="7" name="Title 1"/>
          <p:cNvSpPr txBox="1">
            <a:spLocks/>
          </p:cNvSpPr>
          <p:nvPr/>
        </p:nvSpPr>
        <p:spPr>
          <a:xfrm>
            <a:off x="493691" y="2260242"/>
            <a:ext cx="8813442" cy="6310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Arial" panose="020B0604020202020204" pitchFamily="34" charset="0"/>
              <a:buChar char="•"/>
            </a:pPr>
            <a:endParaRPr lang="en-IE" sz="2000" dirty="0"/>
          </a:p>
        </p:txBody>
      </p:sp>
      <p:sp>
        <p:nvSpPr>
          <p:cNvPr id="8" name="Title 1"/>
          <p:cNvSpPr txBox="1">
            <a:spLocks/>
          </p:cNvSpPr>
          <p:nvPr/>
        </p:nvSpPr>
        <p:spPr>
          <a:xfrm>
            <a:off x="403070" y="3287360"/>
            <a:ext cx="8341685" cy="17482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E" sz="2000" dirty="0" smtClean="0"/>
          </a:p>
          <a:p>
            <a:pPr marL="571500" indent="-571500" algn="l">
              <a:buFont typeface="Arial" panose="020B0604020202020204" pitchFamily="34" charset="0"/>
              <a:buChar char="•"/>
            </a:pPr>
            <a:r>
              <a:rPr lang="en-IE" sz="2000" dirty="0" smtClean="0"/>
              <a:t>The accuracy of the model was determined using the following metrics:</a:t>
            </a:r>
          </a:p>
          <a:p>
            <a:pPr algn="l"/>
            <a:r>
              <a:rPr lang="en-GB" sz="2000" dirty="0"/>
              <a:t>	</a:t>
            </a:r>
            <a:r>
              <a:rPr lang="en-GB" sz="2000" dirty="0" smtClean="0"/>
              <a:t>	</a:t>
            </a:r>
          </a:p>
          <a:p>
            <a:pPr algn="l"/>
            <a:r>
              <a:rPr lang="en-GB" sz="2000" dirty="0"/>
              <a:t>	</a:t>
            </a:r>
            <a:r>
              <a:rPr lang="en-GB" sz="2000" dirty="0" smtClean="0"/>
              <a:t>	1. Overall accuracy = (TN + TP)/N</a:t>
            </a:r>
          </a:p>
          <a:p>
            <a:pPr algn="l"/>
            <a:endParaRPr lang="en-GB" sz="2000" dirty="0"/>
          </a:p>
          <a:p>
            <a:pPr algn="l"/>
            <a:r>
              <a:rPr lang="en-GB" sz="2000" dirty="0" smtClean="0"/>
              <a:t>		2. Sensitivity = TP/(TP+FN)</a:t>
            </a:r>
          </a:p>
          <a:p>
            <a:pPr algn="l"/>
            <a:endParaRPr lang="en-GB" sz="2000" dirty="0"/>
          </a:p>
          <a:p>
            <a:pPr algn="l"/>
            <a:r>
              <a:rPr lang="en-GB" sz="2000" dirty="0" smtClean="0"/>
              <a:t>		3. Specificity = TN/(TN+FP)</a:t>
            </a:r>
          </a:p>
          <a:p>
            <a:pPr marL="342900" indent="-342900" algn="l">
              <a:buFont typeface="Arial" panose="020B0604020202020204" pitchFamily="34" charset="0"/>
              <a:buChar char="•"/>
            </a:pPr>
            <a:endParaRPr lang="en-GB" sz="2000" dirty="0"/>
          </a:p>
          <a:p>
            <a:pPr marL="342900" indent="-342900" algn="l">
              <a:buFont typeface="Arial" panose="020B0604020202020204" pitchFamily="34" charset="0"/>
              <a:buChar char="•"/>
            </a:pPr>
            <a:endParaRPr lang="en-GB" sz="2000" dirty="0" smtClean="0"/>
          </a:p>
          <a:p>
            <a:pPr marL="342900" indent="-342900" algn="l">
              <a:buFont typeface="Arial" panose="020B0604020202020204" pitchFamily="34" charset="0"/>
              <a:buChar char="•"/>
            </a:pPr>
            <a:endParaRPr lang="en-IE" sz="2000" dirty="0" smtClean="0"/>
          </a:p>
        </p:txBody>
      </p:sp>
    </p:spTree>
    <p:extLst>
      <p:ext uri="{BB962C8B-B14F-4D97-AF65-F5344CB8AC3E}">
        <p14:creationId xmlns:p14="http://schemas.microsoft.com/office/powerpoint/2010/main" xmlns="" val="2400091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5958" y="136627"/>
            <a:ext cx="9144000" cy="1247350"/>
          </a:xfrm>
        </p:spPr>
        <p:txBody>
          <a:bodyPr>
            <a:normAutofit/>
          </a:bodyPr>
          <a:lstStyle/>
          <a:p>
            <a:r>
              <a:rPr lang="en-IE" dirty="0" smtClean="0"/>
              <a:t>Model Accuracy</a:t>
            </a:r>
            <a:endParaRPr lang="en-IE" dirty="0"/>
          </a:p>
        </p:txBody>
      </p:sp>
      <p:sp>
        <p:nvSpPr>
          <p:cNvPr id="7" name="Title 1"/>
          <p:cNvSpPr txBox="1">
            <a:spLocks/>
          </p:cNvSpPr>
          <p:nvPr/>
        </p:nvSpPr>
        <p:spPr>
          <a:xfrm>
            <a:off x="493691" y="2260242"/>
            <a:ext cx="8813442" cy="6310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Arial" panose="020B0604020202020204" pitchFamily="34" charset="0"/>
              <a:buChar char="•"/>
            </a:pPr>
            <a:endParaRPr lang="en-IE" sz="2000" dirty="0"/>
          </a:p>
        </p:txBody>
      </p:sp>
      <p:graphicFrame>
        <p:nvGraphicFramePr>
          <p:cNvPr id="6" name="Table 5"/>
          <p:cNvGraphicFramePr>
            <a:graphicFrameLocks noGrp="1"/>
          </p:cNvGraphicFramePr>
          <p:nvPr/>
        </p:nvGraphicFramePr>
        <p:xfrm>
          <a:off x="2101756" y="1705946"/>
          <a:ext cx="7239340" cy="1733288"/>
        </p:xfrm>
        <a:graphic>
          <a:graphicData uri="http://schemas.openxmlformats.org/drawingml/2006/table">
            <a:tbl>
              <a:tblPr/>
              <a:tblGrid>
                <a:gridCol w="1809835"/>
                <a:gridCol w="1809835"/>
                <a:gridCol w="1809835"/>
                <a:gridCol w="1809835"/>
              </a:tblGrid>
              <a:tr h="433322">
                <a:tc>
                  <a:txBody>
                    <a:bodyPr/>
                    <a:lstStyle/>
                    <a:p>
                      <a:pPr marL="0" marR="0" algn="ctr">
                        <a:lnSpc>
                          <a:spcPct val="115000"/>
                        </a:lnSpc>
                        <a:spcBef>
                          <a:spcPts val="0"/>
                        </a:spcBef>
                        <a:spcAft>
                          <a:spcPts val="0"/>
                        </a:spcAft>
                      </a:pPr>
                      <a:endParaRPr lang="en-US" sz="16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Times New Roman" pitchFamily="18" charset="0"/>
                          <a:ea typeface="Calibri"/>
                          <a:cs typeface="Times New Roman" pitchFamily="18" charset="0"/>
                        </a:rPr>
                        <a:t>Sensitivity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Times New Roman" pitchFamily="18" charset="0"/>
                          <a:ea typeface="Calibri"/>
                          <a:cs typeface="Times New Roman" pitchFamily="18" charset="0"/>
                        </a:rPr>
                        <a:t>Specificity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Times New Roman" pitchFamily="18" charset="0"/>
                          <a:ea typeface="Calibri"/>
                          <a:cs typeface="Times New Roman" pitchFamily="18" charset="0"/>
                        </a:rPr>
                        <a:t>Accuracy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322">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Logistic Regression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Times New Roman" pitchFamily="18" charset="0"/>
                          <a:ea typeface="Calibri"/>
                          <a:cs typeface="Times New Roman" pitchFamily="18" charset="0"/>
                        </a:rPr>
                        <a:t>94.64%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Times New Roman" pitchFamily="18" charset="0"/>
                          <a:ea typeface="Calibri"/>
                          <a:cs typeface="Times New Roman" pitchFamily="18" charset="0"/>
                        </a:rPr>
                        <a:t>90.07%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Times New Roman" pitchFamily="18" charset="0"/>
                          <a:ea typeface="Calibri"/>
                          <a:cs typeface="Times New Roman" pitchFamily="18" charset="0"/>
                        </a:rPr>
                        <a:t>92.612%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322">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Decision Trees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91.13%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Times New Roman" pitchFamily="18" charset="0"/>
                          <a:ea typeface="Calibri"/>
                          <a:cs typeface="Times New Roman" pitchFamily="18" charset="0"/>
                        </a:rPr>
                        <a:t>89.75%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Times New Roman" pitchFamily="18" charset="0"/>
                          <a:ea typeface="Calibri"/>
                          <a:cs typeface="Times New Roman" pitchFamily="18" charset="0"/>
                        </a:rPr>
                        <a:t>90.521%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322">
                <a:tc>
                  <a:txBody>
                    <a:bodyPr/>
                    <a:lstStyle/>
                    <a:p>
                      <a:pPr marL="0" marR="0" algn="ctr">
                        <a:lnSpc>
                          <a:spcPct val="115000"/>
                        </a:lnSpc>
                        <a:spcBef>
                          <a:spcPts val="0"/>
                        </a:spcBef>
                        <a:spcAft>
                          <a:spcPts val="0"/>
                        </a:spcAft>
                      </a:pPr>
                      <a:r>
                        <a:rPr lang="en-US" sz="1600">
                          <a:latin typeface="Times New Roman" pitchFamily="18" charset="0"/>
                          <a:ea typeface="Calibri"/>
                          <a:cs typeface="Times New Roman" pitchFamily="18" charset="0"/>
                        </a:rPr>
                        <a:t>Random Forests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   97.11%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94.37%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Times New Roman" pitchFamily="18" charset="0"/>
                          <a:ea typeface="Calibri"/>
                          <a:cs typeface="Times New Roman" pitchFamily="18" charset="0"/>
                        </a:rPr>
                        <a:t>95.894%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539691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5958" y="136627"/>
            <a:ext cx="9144000" cy="1247350"/>
          </a:xfrm>
        </p:spPr>
        <p:txBody>
          <a:bodyPr>
            <a:normAutofit/>
          </a:bodyPr>
          <a:lstStyle/>
          <a:p>
            <a:r>
              <a:rPr lang="en-US" b="1" dirty="0" smtClean="0"/>
              <a:t>Threshold Value</a:t>
            </a:r>
            <a:endParaRPr lang="en-US" b="1" dirty="0"/>
          </a:p>
        </p:txBody>
      </p:sp>
      <p:sp>
        <p:nvSpPr>
          <p:cNvPr id="7" name="Title 1"/>
          <p:cNvSpPr txBox="1">
            <a:spLocks/>
          </p:cNvSpPr>
          <p:nvPr/>
        </p:nvSpPr>
        <p:spPr>
          <a:xfrm>
            <a:off x="439100" y="1392071"/>
            <a:ext cx="11311622" cy="30298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buFont typeface="Arial" pitchFamily="34" charset="0"/>
              <a:buChar char="•"/>
            </a:pPr>
            <a:r>
              <a:rPr lang="en-US" sz="2000" dirty="0" smtClean="0"/>
              <a:t>In order to investigate the t value further, a good place to start is to determine the area under the ROC curve for the model. The resulting AUC value is an indicator of the discrimination ability of the model. The value ranges from 0.5 to 1 with a higher value representing a better discrimination ability and hence a better </a:t>
            </a:r>
            <a:r>
              <a:rPr lang="en-US" sz="2000" dirty="0" smtClean="0"/>
              <a:t>predictor.</a:t>
            </a:r>
            <a:endParaRPr lang="en-US" sz="2000" dirty="0" smtClean="0"/>
          </a:p>
          <a:p>
            <a:pPr algn="l">
              <a:buFont typeface="Arial" pitchFamily="34" charset="0"/>
              <a:buChar char="•"/>
            </a:pPr>
            <a:endParaRPr lang="en-US" sz="2000" dirty="0" smtClean="0"/>
          </a:p>
          <a:p>
            <a:pPr algn="l">
              <a:buFont typeface="Arial" pitchFamily="34" charset="0"/>
              <a:buChar char="•"/>
            </a:pPr>
            <a:r>
              <a:rPr lang="en-US" sz="2000" dirty="0" smtClean="0"/>
              <a:t>For </a:t>
            </a:r>
            <a:r>
              <a:rPr lang="en-US" sz="2000" dirty="0" smtClean="0"/>
              <a:t>example, an ROC curve with an AUC of 0.5 will have a curve close to 45 degrees and will have little or no discrimination ability i.e. the prediction will be 50/50 - pure chance. Whereas a curve that tends towards the top left hand corner of the plot will have an AUC of closer to 1 which indicates perfect discrimination ability. Hence, a high AUC value is more desirable as it indicate a better predictor power for the model in question.</a:t>
            </a:r>
          </a:p>
          <a:p>
            <a:pPr marL="571500" indent="-571500" algn="l">
              <a:buFont typeface="Arial" panose="020B0604020202020204" pitchFamily="34" charset="0"/>
              <a:buChar char="•"/>
            </a:pPr>
            <a:endParaRPr lang="en-IE" sz="2000" dirty="0"/>
          </a:p>
        </p:txBody>
      </p:sp>
    </p:spTree>
    <p:extLst>
      <p:ext uri="{BB962C8B-B14F-4D97-AF65-F5344CB8AC3E}">
        <p14:creationId xmlns:p14="http://schemas.microsoft.com/office/powerpoint/2010/main" xmlns="" val="2400091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5958" y="136627"/>
            <a:ext cx="9144000" cy="1247350"/>
          </a:xfrm>
        </p:spPr>
        <p:txBody>
          <a:bodyPr>
            <a:normAutofit/>
          </a:bodyPr>
          <a:lstStyle/>
          <a:p>
            <a:r>
              <a:rPr lang="en-US" b="1" dirty="0" smtClean="0"/>
              <a:t>Threshold Value</a:t>
            </a:r>
            <a:endParaRPr lang="en-US" b="1" dirty="0"/>
          </a:p>
        </p:txBody>
      </p:sp>
      <p:pic>
        <p:nvPicPr>
          <p:cNvPr id="4" name="Picture 3"/>
          <p:cNvPicPr/>
          <p:nvPr/>
        </p:nvPicPr>
        <p:blipFill>
          <a:blip r:embed="rId2" cstate="print"/>
          <a:srcRect/>
          <a:stretch>
            <a:fillRect/>
          </a:stretch>
        </p:blipFill>
        <p:spPr bwMode="auto">
          <a:xfrm>
            <a:off x="8311487" y="1841011"/>
            <a:ext cx="3717878" cy="4368720"/>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4558343" y="1869744"/>
            <a:ext cx="3390332" cy="4353636"/>
          </a:xfrm>
          <a:prstGeom prst="rect">
            <a:avLst/>
          </a:prstGeom>
          <a:noFill/>
          <a:ln w="9525">
            <a:noFill/>
            <a:miter lim="800000"/>
            <a:headEnd/>
            <a:tailEnd/>
          </a:ln>
        </p:spPr>
      </p:pic>
      <p:pic>
        <p:nvPicPr>
          <p:cNvPr id="6" name="Picture 5"/>
          <p:cNvPicPr/>
          <p:nvPr/>
        </p:nvPicPr>
        <p:blipFill>
          <a:blip r:embed="rId4" cstate="print"/>
          <a:srcRect/>
          <a:stretch>
            <a:fillRect/>
          </a:stretch>
        </p:blipFill>
        <p:spPr bwMode="auto">
          <a:xfrm>
            <a:off x="177421" y="1965278"/>
            <a:ext cx="3794078" cy="4148918"/>
          </a:xfrm>
          <a:prstGeom prst="rect">
            <a:avLst/>
          </a:prstGeom>
          <a:noFill/>
          <a:ln w="9525">
            <a:noFill/>
            <a:miter lim="800000"/>
            <a:headEnd/>
            <a:tailEnd/>
          </a:ln>
        </p:spPr>
      </p:pic>
    </p:spTree>
    <p:extLst>
      <p:ext uri="{BB962C8B-B14F-4D97-AF65-F5344CB8AC3E}">
        <p14:creationId xmlns:p14="http://schemas.microsoft.com/office/powerpoint/2010/main" xmlns="" val="2400091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5958" y="136627"/>
            <a:ext cx="9144000" cy="1247350"/>
          </a:xfrm>
        </p:spPr>
        <p:txBody>
          <a:bodyPr>
            <a:normAutofit/>
          </a:bodyPr>
          <a:lstStyle/>
          <a:p>
            <a:r>
              <a:rPr lang="en-IE" dirty="0" smtClean="0"/>
              <a:t>Conclusion</a:t>
            </a:r>
            <a:endParaRPr lang="en-IE" dirty="0"/>
          </a:p>
        </p:txBody>
      </p:sp>
      <p:sp>
        <p:nvSpPr>
          <p:cNvPr id="7" name="Title 1"/>
          <p:cNvSpPr txBox="1">
            <a:spLocks/>
          </p:cNvSpPr>
          <p:nvPr/>
        </p:nvSpPr>
        <p:spPr>
          <a:xfrm>
            <a:off x="390660" y="1500389"/>
            <a:ext cx="8813442" cy="6310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Arial" panose="020B0604020202020204" pitchFamily="34" charset="0"/>
              <a:buChar char="•"/>
            </a:pPr>
            <a:endParaRPr lang="en-IE" sz="2000" dirty="0"/>
          </a:p>
        </p:txBody>
      </p:sp>
      <p:sp>
        <p:nvSpPr>
          <p:cNvPr id="8" name="Title 1"/>
          <p:cNvSpPr txBox="1">
            <a:spLocks/>
          </p:cNvSpPr>
          <p:nvPr/>
        </p:nvSpPr>
        <p:spPr>
          <a:xfrm>
            <a:off x="191068" y="2647666"/>
            <a:ext cx="11532519" cy="227403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just">
              <a:buFont typeface="Arial" panose="020B0604020202020204" pitchFamily="34" charset="0"/>
              <a:buChar char="•"/>
            </a:pPr>
            <a:r>
              <a:rPr lang="en-US" sz="1600" dirty="0" smtClean="0"/>
              <a:t>T</a:t>
            </a:r>
            <a:r>
              <a:rPr lang="en-US" sz="1600" dirty="0" smtClean="0"/>
              <a:t>he </a:t>
            </a:r>
            <a:r>
              <a:rPr lang="en-US" sz="1600" dirty="0" smtClean="0"/>
              <a:t>models which have been built for predicting the phishing websites have been successfully applied to the data</a:t>
            </a:r>
            <a:r>
              <a:rPr lang="en-US" sz="1600" dirty="0" smtClean="0"/>
              <a:t>.</a:t>
            </a:r>
          </a:p>
          <a:p>
            <a:pPr marL="342900" indent="-342900" algn="just"/>
            <a:endParaRPr lang="en-US" sz="1600" dirty="0" smtClean="0"/>
          </a:p>
          <a:p>
            <a:pPr marL="342900" indent="-342900" algn="just">
              <a:buFont typeface="Arial" panose="020B0604020202020204" pitchFamily="34" charset="0"/>
              <a:buChar char="•"/>
            </a:pPr>
            <a:r>
              <a:rPr lang="en-US" sz="1600" dirty="0" smtClean="0"/>
              <a:t> </a:t>
            </a:r>
            <a:r>
              <a:rPr lang="en-US" sz="1600" dirty="0" smtClean="0"/>
              <a:t>The Random Forest has outperformed the decision tree and logistic regression in terms of accuracy with an optimal sensitivity of 97.11% </a:t>
            </a:r>
            <a:r>
              <a:rPr lang="en-US" sz="1600" dirty="0" smtClean="0"/>
              <a:t>achieved.</a:t>
            </a:r>
          </a:p>
          <a:p>
            <a:pPr marL="342900" indent="-342900" algn="just"/>
            <a:endParaRPr lang="en-US" sz="1600" dirty="0" smtClean="0"/>
          </a:p>
          <a:p>
            <a:pPr marL="342900" indent="-342900" algn="just">
              <a:buFont typeface="Arial" panose="020B0604020202020204" pitchFamily="34" charset="0"/>
              <a:buChar char="•"/>
            </a:pPr>
            <a:r>
              <a:rPr lang="en-US" sz="1600" dirty="0" smtClean="0"/>
              <a:t>As </a:t>
            </a:r>
            <a:r>
              <a:rPr lang="en-US" sz="1600" dirty="0" smtClean="0"/>
              <a:t>discussed in above section the t-value, the sensitivity of the model was very important and needed to be as high as possible. It is far more important for the model to keep False Negatives as low as possible rather than False Positives, while still keeping the accuracy high. Hence, there was a trade-off between the 3 main metrics: Accuracy, Sensitivity and </a:t>
            </a:r>
            <a:r>
              <a:rPr lang="en-US" sz="1600" dirty="0" smtClean="0"/>
              <a:t>Specificity.</a:t>
            </a:r>
          </a:p>
          <a:p>
            <a:pPr marL="342900" indent="-342900" algn="just"/>
            <a:endParaRPr lang="en-US" sz="1600" dirty="0" smtClean="0"/>
          </a:p>
          <a:p>
            <a:pPr marL="342900" indent="-342900" algn="just">
              <a:buFont typeface="Arial" panose="020B0604020202020204" pitchFamily="34" charset="0"/>
              <a:buChar char="•"/>
            </a:pPr>
            <a:r>
              <a:rPr lang="en-US" sz="1600" dirty="0" smtClean="0"/>
              <a:t>We </a:t>
            </a:r>
            <a:r>
              <a:rPr lang="en-US" sz="1600" dirty="0" smtClean="0"/>
              <a:t>can also optimize the random forest model by setting the no of trees and depth of the trees, which plays a very important role in model accuracy. </a:t>
            </a:r>
            <a:endParaRPr lang="en-US" sz="1600" dirty="0" smtClean="0"/>
          </a:p>
          <a:p>
            <a:pPr marL="342900" indent="-342900" algn="just"/>
            <a:endParaRPr lang="en-US" sz="1600" dirty="0" smtClean="0"/>
          </a:p>
          <a:p>
            <a:pPr marL="342900" indent="-342900" algn="just">
              <a:buFont typeface="Arial" panose="020B0604020202020204" pitchFamily="34" charset="0"/>
              <a:buChar char="•"/>
            </a:pPr>
            <a:r>
              <a:rPr lang="en-US" sz="1600" dirty="0" smtClean="0"/>
              <a:t>From the above plot and from data exploration bar chats we can conclude that SSL final state and URL of Anchor features play very important role in predicting if a website is legitimate or suspicious.</a:t>
            </a:r>
          </a:p>
          <a:p>
            <a:pPr marL="342900" indent="-342900" algn="just"/>
            <a:endParaRPr lang="en-US" sz="1600" dirty="0"/>
          </a:p>
        </p:txBody>
      </p:sp>
      <p:pic>
        <p:nvPicPr>
          <p:cNvPr id="5" name="Picture 4"/>
          <p:cNvPicPr/>
          <p:nvPr/>
        </p:nvPicPr>
        <p:blipFill>
          <a:blip r:embed="rId2" cstate="print"/>
          <a:srcRect/>
          <a:stretch>
            <a:fillRect/>
          </a:stretch>
        </p:blipFill>
        <p:spPr bwMode="auto">
          <a:xfrm>
            <a:off x="7260609" y="3835020"/>
            <a:ext cx="4645925" cy="2681785"/>
          </a:xfrm>
          <a:prstGeom prst="rect">
            <a:avLst/>
          </a:prstGeom>
          <a:noFill/>
          <a:ln w="9525">
            <a:noFill/>
            <a:miter lim="800000"/>
            <a:headEnd/>
            <a:tailEnd/>
          </a:ln>
        </p:spPr>
      </p:pic>
    </p:spTree>
    <p:extLst>
      <p:ext uri="{BB962C8B-B14F-4D97-AF65-F5344CB8AC3E}">
        <p14:creationId xmlns:p14="http://schemas.microsoft.com/office/powerpoint/2010/main" xmlns="" val="3379095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3848" y="851907"/>
            <a:ext cx="9144000" cy="1247350"/>
          </a:xfrm>
        </p:spPr>
        <p:txBody>
          <a:bodyPr>
            <a:normAutofit/>
          </a:bodyPr>
          <a:lstStyle/>
          <a:p>
            <a:r>
              <a:rPr lang="en-IE" dirty="0" smtClean="0"/>
              <a:t>Overview</a:t>
            </a:r>
            <a:endParaRPr lang="en-IE" dirty="0"/>
          </a:p>
        </p:txBody>
      </p:sp>
      <p:sp>
        <p:nvSpPr>
          <p:cNvPr id="3" name="Subtitle 2"/>
          <p:cNvSpPr>
            <a:spLocks noGrp="1"/>
          </p:cNvSpPr>
          <p:nvPr>
            <p:ph type="subTitle" idx="1"/>
          </p:nvPr>
        </p:nvSpPr>
        <p:spPr>
          <a:xfrm>
            <a:off x="1438141" y="2571727"/>
            <a:ext cx="9144000" cy="3094977"/>
          </a:xfrm>
        </p:spPr>
        <p:txBody>
          <a:bodyPr>
            <a:normAutofit/>
          </a:bodyPr>
          <a:lstStyle/>
          <a:p>
            <a:pPr marL="342900" indent="-342900" algn="l">
              <a:buFont typeface="Arial" panose="020B0604020202020204" pitchFamily="34" charset="0"/>
              <a:buChar char="•"/>
            </a:pPr>
            <a:r>
              <a:rPr lang="en-IE" dirty="0" smtClean="0"/>
              <a:t>Introduction</a:t>
            </a:r>
          </a:p>
          <a:p>
            <a:pPr marL="342900" indent="-342900" algn="l">
              <a:buFont typeface="Arial" panose="020B0604020202020204" pitchFamily="34" charset="0"/>
              <a:buChar char="•"/>
            </a:pPr>
            <a:r>
              <a:rPr lang="en-IE" dirty="0" smtClean="0"/>
              <a:t>Exploratory Analysis</a:t>
            </a:r>
          </a:p>
          <a:p>
            <a:pPr marL="342900" indent="-342900" algn="l">
              <a:buFont typeface="Arial" panose="020B0604020202020204" pitchFamily="34" charset="0"/>
              <a:buChar char="•"/>
            </a:pPr>
            <a:r>
              <a:rPr lang="en-IE" dirty="0" smtClean="0"/>
              <a:t>The Model</a:t>
            </a:r>
          </a:p>
          <a:p>
            <a:pPr marL="342900" indent="-342900" algn="l">
              <a:buFont typeface="Arial" panose="020B0604020202020204" pitchFamily="34" charset="0"/>
              <a:buChar char="•"/>
            </a:pPr>
            <a:r>
              <a:rPr lang="en-IE" dirty="0" smtClean="0"/>
              <a:t>Comparison of different Models</a:t>
            </a:r>
            <a:endParaRPr lang="en-IE" dirty="0" smtClean="0"/>
          </a:p>
          <a:p>
            <a:pPr marL="342900" indent="-342900" algn="l">
              <a:buFont typeface="Arial" panose="020B0604020202020204" pitchFamily="34" charset="0"/>
              <a:buChar char="•"/>
            </a:pPr>
            <a:r>
              <a:rPr lang="en-IE" dirty="0" smtClean="0"/>
              <a:t>Conclusion </a:t>
            </a:r>
          </a:p>
          <a:p>
            <a:pPr marL="342900" indent="-342900" algn="l">
              <a:buFont typeface="Arial" panose="020B0604020202020204" pitchFamily="34" charset="0"/>
              <a:buChar char="•"/>
            </a:pPr>
            <a:endParaRPr lang="en-IE" dirty="0"/>
          </a:p>
        </p:txBody>
      </p:sp>
    </p:spTree>
    <p:extLst>
      <p:ext uri="{BB962C8B-B14F-4D97-AF65-F5344CB8AC3E}">
        <p14:creationId xmlns:p14="http://schemas.microsoft.com/office/powerpoint/2010/main" xmlns="" val="261415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3848" y="851907"/>
            <a:ext cx="9144000" cy="1247350"/>
          </a:xfrm>
        </p:spPr>
        <p:txBody>
          <a:bodyPr>
            <a:normAutofit/>
          </a:bodyPr>
          <a:lstStyle/>
          <a:p>
            <a:r>
              <a:rPr lang="en-IE" dirty="0" smtClean="0"/>
              <a:t>Introduction</a:t>
            </a:r>
            <a:endParaRPr lang="en-IE" dirty="0"/>
          </a:p>
        </p:txBody>
      </p:sp>
      <p:sp>
        <p:nvSpPr>
          <p:cNvPr id="3" name="Subtitle 2"/>
          <p:cNvSpPr>
            <a:spLocks noGrp="1"/>
          </p:cNvSpPr>
          <p:nvPr>
            <p:ph type="subTitle" idx="1"/>
          </p:nvPr>
        </p:nvSpPr>
        <p:spPr>
          <a:xfrm>
            <a:off x="1438141" y="2571727"/>
            <a:ext cx="9144000" cy="3094977"/>
          </a:xfrm>
        </p:spPr>
        <p:txBody>
          <a:bodyPr>
            <a:normAutofit lnSpcReduction="10000"/>
          </a:bodyPr>
          <a:lstStyle/>
          <a:p>
            <a:pPr algn="just"/>
            <a:r>
              <a:rPr lang="en-US" dirty="0" smtClean="0"/>
              <a:t>	Phishing </a:t>
            </a:r>
            <a:r>
              <a:rPr lang="en-US" dirty="0" smtClean="0"/>
              <a:t>is a form of identity theft that is usually made through emails or website in order to gain authorized access to user’s private information. Phishing websites are bogus sites, where a phishing attacker attracts victims to a spoofed website similar to a legitimate one, a so-called “phishing site”. </a:t>
            </a:r>
            <a:endParaRPr lang="en-US" dirty="0" smtClean="0"/>
          </a:p>
          <a:p>
            <a:pPr algn="just"/>
            <a:r>
              <a:rPr lang="en-US" dirty="0" smtClean="0"/>
              <a:t>	Once </a:t>
            </a:r>
            <a:r>
              <a:rPr lang="en-US" dirty="0" smtClean="0"/>
              <a:t>victims access the phishing site, then the attacker attempts to convince them to send their private information such as usernames, passwords and credit card resulting in stealing their information that might cost them over a billion dollars each year. </a:t>
            </a:r>
            <a:endParaRPr lang="en-US" dirty="0" smtClean="0"/>
          </a:p>
          <a:p>
            <a:pPr marL="342900" indent="-342900" algn="l">
              <a:buFont typeface="Arial" panose="020B0604020202020204" pitchFamily="34" charset="0"/>
              <a:buChar char="•"/>
            </a:pPr>
            <a:endParaRPr lang="en-IE" dirty="0"/>
          </a:p>
        </p:txBody>
      </p:sp>
    </p:spTree>
    <p:extLst>
      <p:ext uri="{BB962C8B-B14F-4D97-AF65-F5344CB8AC3E}">
        <p14:creationId xmlns:p14="http://schemas.microsoft.com/office/powerpoint/2010/main" xmlns="" val="4249050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454" y="0"/>
            <a:ext cx="9144000" cy="1247350"/>
          </a:xfrm>
        </p:spPr>
        <p:txBody>
          <a:bodyPr>
            <a:normAutofit/>
          </a:bodyPr>
          <a:lstStyle/>
          <a:p>
            <a:r>
              <a:rPr lang="en-IE" dirty="0" smtClean="0"/>
              <a:t>Exploratory Analysis</a:t>
            </a:r>
            <a:endParaRPr lang="en-IE" dirty="0"/>
          </a:p>
        </p:txBody>
      </p:sp>
      <p:sp>
        <p:nvSpPr>
          <p:cNvPr id="7" name="Title 1"/>
          <p:cNvSpPr txBox="1">
            <a:spLocks/>
          </p:cNvSpPr>
          <p:nvPr/>
        </p:nvSpPr>
        <p:spPr>
          <a:xfrm>
            <a:off x="1289637" y="4357203"/>
            <a:ext cx="8813442" cy="6310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buFont typeface="Arial" pitchFamily="34" charset="0"/>
              <a:buChar char="•"/>
            </a:pPr>
            <a:r>
              <a:rPr lang="en-US" sz="2000" dirty="0" smtClean="0"/>
              <a:t> Exploratory analysis will help us to </a:t>
            </a:r>
            <a:r>
              <a:rPr lang="en-US" sz="2000" dirty="0" smtClean="0"/>
              <a:t>summarizing and visualizing the important characteristics and statistical properties of </a:t>
            </a:r>
            <a:r>
              <a:rPr lang="en-US" sz="2000" dirty="0" smtClean="0"/>
              <a:t>the </a:t>
            </a:r>
            <a:r>
              <a:rPr lang="en-US" sz="2000" dirty="0" smtClean="0"/>
              <a:t>data set.</a:t>
            </a:r>
            <a:r>
              <a:rPr lang="en-US" sz="2000" dirty="0" smtClean="0"/>
              <a:t> </a:t>
            </a:r>
          </a:p>
          <a:p>
            <a:pPr algn="just">
              <a:buFont typeface="Arial" pitchFamily="34" charset="0"/>
              <a:buChar char="•"/>
            </a:pPr>
            <a:endParaRPr lang="en-US" sz="2000" dirty="0" smtClean="0"/>
          </a:p>
          <a:p>
            <a:pPr algn="just">
              <a:buFont typeface="Arial" pitchFamily="34" charset="0"/>
              <a:buChar char="•"/>
            </a:pPr>
            <a:r>
              <a:rPr lang="en-US" sz="2000" dirty="0" smtClean="0"/>
              <a:t>By using ggplot2 </a:t>
            </a:r>
            <a:r>
              <a:rPr lang="en-US" sz="2000" dirty="0" smtClean="0"/>
              <a:t>bar charts </a:t>
            </a:r>
            <a:r>
              <a:rPr lang="en-US" sz="2000" dirty="0" smtClean="0"/>
              <a:t>the highly </a:t>
            </a:r>
            <a:r>
              <a:rPr lang="en-US" sz="2000" dirty="0" smtClean="0"/>
              <a:t>important features </a:t>
            </a:r>
            <a:r>
              <a:rPr lang="en-US" sz="2000" dirty="0" smtClean="0"/>
              <a:t>were plotted </a:t>
            </a:r>
            <a:r>
              <a:rPr lang="en-US" sz="2000" dirty="0" smtClean="0"/>
              <a:t>. This would give </a:t>
            </a:r>
            <a:r>
              <a:rPr lang="en-US" sz="2000" dirty="0" smtClean="0"/>
              <a:t>us a </a:t>
            </a:r>
            <a:r>
              <a:rPr lang="en-US" sz="2000" dirty="0" smtClean="0"/>
              <a:t>fair idea which feature plays a prominent role </a:t>
            </a:r>
            <a:r>
              <a:rPr lang="en-US" sz="2000" dirty="0" smtClean="0"/>
              <a:t>in phishing </a:t>
            </a:r>
            <a:r>
              <a:rPr lang="en-US" sz="2000" dirty="0" smtClean="0"/>
              <a:t>website detection</a:t>
            </a:r>
            <a:r>
              <a:rPr lang="en-US" sz="2000" dirty="0" smtClean="0"/>
              <a:t>.</a:t>
            </a:r>
            <a:endParaRPr lang="en-US" sz="2000" dirty="0" smtClean="0"/>
          </a:p>
          <a:p>
            <a:pPr algn="just">
              <a:buFont typeface="Arial" pitchFamily="34" charset="0"/>
              <a:buChar char="•"/>
            </a:pPr>
            <a:endParaRPr lang="en-US" sz="2000" dirty="0" smtClean="0"/>
          </a:p>
          <a:p>
            <a:pPr algn="just">
              <a:buFont typeface="Arial" pitchFamily="34" charset="0"/>
              <a:buChar char="•"/>
            </a:pPr>
            <a:r>
              <a:rPr lang="en-US" sz="2000" dirty="0" smtClean="0"/>
              <a:t> By using the Bar charts, </a:t>
            </a:r>
            <a:r>
              <a:rPr lang="en-US" sz="2000" dirty="0" smtClean="0"/>
              <a:t>each feature </a:t>
            </a:r>
            <a:r>
              <a:rPr lang="en-US" sz="2000" dirty="0" smtClean="0"/>
              <a:t>was analyzed separately </a:t>
            </a:r>
            <a:r>
              <a:rPr lang="en-US" sz="2000" dirty="0" smtClean="0"/>
              <a:t>for </a:t>
            </a:r>
            <a:r>
              <a:rPr lang="en-US" sz="2000" dirty="0" smtClean="0"/>
              <a:t>detecting phishing and  legitimate </a:t>
            </a:r>
            <a:r>
              <a:rPr lang="en-US" sz="2000" dirty="0" smtClean="0"/>
              <a:t>websites. </a:t>
            </a:r>
            <a:endParaRPr lang="en-US" sz="2000" dirty="0"/>
          </a:p>
        </p:txBody>
      </p:sp>
    </p:spTree>
    <p:extLst>
      <p:ext uri="{BB962C8B-B14F-4D97-AF65-F5344CB8AC3E}">
        <p14:creationId xmlns:p14="http://schemas.microsoft.com/office/powerpoint/2010/main" xmlns="" val="219897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0628" y="1378424"/>
            <a:ext cx="10577014" cy="1247350"/>
          </a:xfrm>
        </p:spPr>
        <p:txBody>
          <a:bodyPr>
            <a:normAutofit fontScale="90000"/>
          </a:bodyPr>
          <a:lstStyle/>
          <a:p>
            <a:r>
              <a:rPr lang="en-IE" dirty="0" smtClean="0"/>
              <a:t>Exploratory </a:t>
            </a:r>
            <a:r>
              <a:rPr lang="en-IE" dirty="0" smtClean="0"/>
              <a:t>Analysis for </a:t>
            </a:r>
            <a:r>
              <a:rPr lang="en-US" dirty="0" smtClean="0"/>
              <a:t>Address Bar Based Features:</a:t>
            </a:r>
            <a:r>
              <a:rPr lang="en-US" dirty="0" smtClean="0"/>
              <a:t/>
            </a:r>
            <a:br>
              <a:rPr lang="en-US" dirty="0" smtClean="0"/>
            </a:br>
            <a:endParaRPr lang="en-IE" dirty="0"/>
          </a:p>
        </p:txBody>
      </p:sp>
      <p:sp>
        <p:nvSpPr>
          <p:cNvPr id="7" name="Title 1"/>
          <p:cNvSpPr txBox="1">
            <a:spLocks/>
          </p:cNvSpPr>
          <p:nvPr/>
        </p:nvSpPr>
        <p:spPr>
          <a:xfrm>
            <a:off x="493691" y="2687951"/>
            <a:ext cx="8813442" cy="6310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Arial" panose="020B0604020202020204" pitchFamily="34" charset="0"/>
              <a:buChar char="•"/>
            </a:pPr>
            <a:endParaRPr lang="en-IE" sz="2000" dirty="0"/>
          </a:p>
        </p:txBody>
      </p:sp>
      <p:pic>
        <p:nvPicPr>
          <p:cNvPr id="8" name="Picture 7"/>
          <p:cNvPicPr/>
          <p:nvPr/>
        </p:nvPicPr>
        <p:blipFill>
          <a:blip r:embed="rId2" cstate="print"/>
          <a:srcRect/>
          <a:stretch>
            <a:fillRect/>
          </a:stretch>
        </p:blipFill>
        <p:spPr bwMode="auto">
          <a:xfrm>
            <a:off x="6383864" y="1910688"/>
            <a:ext cx="5456583" cy="3698542"/>
          </a:xfrm>
          <a:prstGeom prst="rect">
            <a:avLst/>
          </a:prstGeom>
          <a:noFill/>
          <a:ln w="9525">
            <a:solidFill>
              <a:schemeClr val="tx1"/>
            </a:solidFill>
            <a:miter lim="800000"/>
            <a:headEnd/>
            <a:tailEnd/>
          </a:ln>
        </p:spPr>
      </p:pic>
      <p:pic>
        <p:nvPicPr>
          <p:cNvPr id="9" name="Picture 8"/>
          <p:cNvPicPr/>
          <p:nvPr/>
        </p:nvPicPr>
        <p:blipFill>
          <a:blip r:embed="rId3" cstate="print"/>
          <a:srcRect/>
          <a:stretch>
            <a:fillRect/>
          </a:stretch>
        </p:blipFill>
        <p:spPr bwMode="auto">
          <a:xfrm>
            <a:off x="391088" y="1965279"/>
            <a:ext cx="5459399" cy="3630304"/>
          </a:xfrm>
          <a:prstGeom prst="rect">
            <a:avLst/>
          </a:prstGeom>
          <a:noFill/>
          <a:ln w="9525">
            <a:solidFill>
              <a:schemeClr val="tx1"/>
            </a:solidFill>
            <a:miter lim="800000"/>
            <a:headEnd/>
            <a:tailEnd/>
          </a:ln>
        </p:spPr>
      </p:pic>
      <p:sp>
        <p:nvSpPr>
          <p:cNvPr id="13" name="TextBox 12"/>
          <p:cNvSpPr txBox="1"/>
          <p:nvPr/>
        </p:nvSpPr>
        <p:spPr>
          <a:xfrm>
            <a:off x="846161" y="6196084"/>
            <a:ext cx="9873793" cy="369332"/>
          </a:xfrm>
          <a:prstGeom prst="rect">
            <a:avLst/>
          </a:prstGeom>
          <a:noFill/>
        </p:spPr>
        <p:txBody>
          <a:bodyPr wrap="none" rtlCol="0">
            <a:spAutoFit/>
          </a:bodyPr>
          <a:lstStyle/>
          <a:p>
            <a:r>
              <a:rPr lang="en-US" dirty="0" smtClean="0"/>
              <a:t>Note: There is no significant correlation between the address bar based features and phishing websites. </a:t>
            </a:r>
            <a:endParaRPr lang="en-US" dirty="0"/>
          </a:p>
        </p:txBody>
      </p:sp>
    </p:spTree>
    <p:extLst>
      <p:ext uri="{BB962C8B-B14F-4D97-AF65-F5344CB8AC3E}">
        <p14:creationId xmlns:p14="http://schemas.microsoft.com/office/powerpoint/2010/main" xmlns="" val="3302396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0628" y="1378424"/>
            <a:ext cx="10577014" cy="1247350"/>
          </a:xfrm>
        </p:spPr>
        <p:txBody>
          <a:bodyPr>
            <a:normAutofit fontScale="90000"/>
          </a:bodyPr>
          <a:lstStyle/>
          <a:p>
            <a:r>
              <a:rPr lang="en-IE" dirty="0" smtClean="0"/>
              <a:t>Exploratory </a:t>
            </a:r>
            <a:r>
              <a:rPr lang="en-IE" dirty="0" smtClean="0"/>
              <a:t>Analysis for </a:t>
            </a:r>
            <a:r>
              <a:rPr lang="en-US" dirty="0" smtClean="0"/>
              <a:t>Abnormal Based Features :</a:t>
            </a:r>
            <a:r>
              <a:rPr lang="en-US" dirty="0" smtClean="0"/>
              <a:t/>
            </a:r>
            <a:br>
              <a:rPr lang="en-US" dirty="0" smtClean="0"/>
            </a:br>
            <a:endParaRPr lang="en-IE" dirty="0"/>
          </a:p>
        </p:txBody>
      </p:sp>
      <p:sp>
        <p:nvSpPr>
          <p:cNvPr id="7" name="Title 1"/>
          <p:cNvSpPr txBox="1">
            <a:spLocks/>
          </p:cNvSpPr>
          <p:nvPr/>
        </p:nvSpPr>
        <p:spPr>
          <a:xfrm>
            <a:off x="493691" y="2687951"/>
            <a:ext cx="8813442" cy="6310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Arial" panose="020B0604020202020204" pitchFamily="34" charset="0"/>
              <a:buChar char="•"/>
            </a:pPr>
            <a:endParaRPr lang="en-IE" sz="2000" dirty="0"/>
          </a:p>
        </p:txBody>
      </p:sp>
      <p:pic>
        <p:nvPicPr>
          <p:cNvPr id="10" name="Picture 9"/>
          <p:cNvPicPr/>
          <p:nvPr/>
        </p:nvPicPr>
        <p:blipFill>
          <a:blip r:embed="rId2" cstate="print"/>
          <a:srcRect/>
          <a:stretch>
            <a:fillRect/>
          </a:stretch>
        </p:blipFill>
        <p:spPr bwMode="auto">
          <a:xfrm>
            <a:off x="736979" y="1801504"/>
            <a:ext cx="10863618" cy="4189863"/>
          </a:xfrm>
          <a:prstGeom prst="rect">
            <a:avLst/>
          </a:prstGeom>
          <a:noFill/>
          <a:ln w="9525">
            <a:solidFill>
              <a:schemeClr val="tx1"/>
            </a:solidFill>
            <a:miter lim="800000"/>
            <a:headEnd/>
            <a:tailEnd/>
          </a:ln>
        </p:spPr>
      </p:pic>
      <p:sp>
        <p:nvSpPr>
          <p:cNvPr id="11" name="TextBox 10"/>
          <p:cNvSpPr txBox="1"/>
          <p:nvPr/>
        </p:nvSpPr>
        <p:spPr>
          <a:xfrm>
            <a:off x="846161" y="6196084"/>
            <a:ext cx="9809288" cy="369332"/>
          </a:xfrm>
          <a:prstGeom prst="rect">
            <a:avLst/>
          </a:prstGeom>
          <a:noFill/>
        </p:spPr>
        <p:txBody>
          <a:bodyPr wrap="none" rtlCol="0">
            <a:spAutoFit/>
          </a:bodyPr>
          <a:lstStyle/>
          <a:p>
            <a:r>
              <a:rPr lang="en-US" dirty="0" smtClean="0"/>
              <a:t>Note: There is one feature which exhibits significant correlation phishing websites.  “URL  OF ANCHOR”</a:t>
            </a:r>
            <a:endParaRPr lang="en-US" dirty="0"/>
          </a:p>
        </p:txBody>
      </p:sp>
    </p:spTree>
    <p:extLst>
      <p:ext uri="{BB962C8B-B14F-4D97-AF65-F5344CB8AC3E}">
        <p14:creationId xmlns:p14="http://schemas.microsoft.com/office/powerpoint/2010/main" xmlns="" val="3302396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0628" y="1378424"/>
            <a:ext cx="10577014" cy="1247350"/>
          </a:xfrm>
        </p:spPr>
        <p:txBody>
          <a:bodyPr>
            <a:normAutofit fontScale="90000"/>
          </a:bodyPr>
          <a:lstStyle/>
          <a:p>
            <a:r>
              <a:rPr lang="en-IE" dirty="0" smtClean="0"/>
              <a:t>Exploratory </a:t>
            </a:r>
            <a:r>
              <a:rPr lang="en-IE" dirty="0" smtClean="0"/>
              <a:t>Analysis for </a:t>
            </a:r>
            <a:r>
              <a:rPr lang="en-US" dirty="0" smtClean="0"/>
              <a:t>HTML and JavaScript based Features </a:t>
            </a:r>
            <a:r>
              <a:rPr lang="en-US" dirty="0" smtClean="0"/>
              <a:t>:</a:t>
            </a:r>
            <a:r>
              <a:rPr lang="en-US" dirty="0" smtClean="0"/>
              <a:t/>
            </a:r>
            <a:br>
              <a:rPr lang="en-US" dirty="0" smtClean="0"/>
            </a:br>
            <a:endParaRPr lang="en-IE" dirty="0"/>
          </a:p>
        </p:txBody>
      </p:sp>
      <p:sp>
        <p:nvSpPr>
          <p:cNvPr id="7" name="Title 1"/>
          <p:cNvSpPr txBox="1">
            <a:spLocks/>
          </p:cNvSpPr>
          <p:nvPr/>
        </p:nvSpPr>
        <p:spPr>
          <a:xfrm>
            <a:off x="493691" y="2687951"/>
            <a:ext cx="8813442" cy="6310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Arial" panose="020B0604020202020204" pitchFamily="34" charset="0"/>
              <a:buChar char="•"/>
            </a:pPr>
            <a:endParaRPr lang="en-IE" sz="2000" dirty="0"/>
          </a:p>
        </p:txBody>
      </p:sp>
      <p:pic>
        <p:nvPicPr>
          <p:cNvPr id="10" name="Picture 9"/>
          <p:cNvPicPr/>
          <p:nvPr/>
        </p:nvPicPr>
        <p:blipFill>
          <a:blip r:embed="rId2" cstate="print"/>
          <a:srcRect/>
          <a:stretch>
            <a:fillRect/>
          </a:stretch>
        </p:blipFill>
        <p:spPr bwMode="auto">
          <a:xfrm>
            <a:off x="709685" y="1937982"/>
            <a:ext cx="10549718" cy="4203511"/>
          </a:xfrm>
          <a:prstGeom prst="rect">
            <a:avLst/>
          </a:prstGeom>
          <a:noFill/>
          <a:ln w="9525">
            <a:solidFill>
              <a:schemeClr val="tx1"/>
            </a:solidFill>
            <a:miter lim="800000"/>
            <a:headEnd/>
            <a:tailEnd/>
          </a:ln>
        </p:spPr>
      </p:pic>
      <p:sp>
        <p:nvSpPr>
          <p:cNvPr id="11" name="TextBox 10"/>
          <p:cNvSpPr txBox="1"/>
          <p:nvPr/>
        </p:nvSpPr>
        <p:spPr>
          <a:xfrm>
            <a:off x="1037233" y="6264324"/>
            <a:ext cx="9873793" cy="369332"/>
          </a:xfrm>
          <a:prstGeom prst="rect">
            <a:avLst/>
          </a:prstGeom>
          <a:noFill/>
        </p:spPr>
        <p:txBody>
          <a:bodyPr wrap="none" rtlCol="0">
            <a:spAutoFit/>
          </a:bodyPr>
          <a:lstStyle/>
          <a:p>
            <a:r>
              <a:rPr lang="en-US" dirty="0" smtClean="0"/>
              <a:t>Note: There is no significant correlation between the address bar based features and phishing websites. </a:t>
            </a:r>
            <a:endParaRPr lang="en-US" dirty="0"/>
          </a:p>
        </p:txBody>
      </p:sp>
    </p:spTree>
    <p:extLst>
      <p:ext uri="{BB962C8B-B14F-4D97-AF65-F5344CB8AC3E}">
        <p14:creationId xmlns:p14="http://schemas.microsoft.com/office/powerpoint/2010/main" xmlns="" val="3302396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0628" y="1378424"/>
            <a:ext cx="10577014" cy="1247350"/>
          </a:xfrm>
        </p:spPr>
        <p:txBody>
          <a:bodyPr>
            <a:normAutofit fontScale="90000"/>
          </a:bodyPr>
          <a:lstStyle/>
          <a:p>
            <a:r>
              <a:rPr lang="en-IE" dirty="0" smtClean="0"/>
              <a:t>Exploratory </a:t>
            </a:r>
            <a:r>
              <a:rPr lang="en-IE" dirty="0" smtClean="0"/>
              <a:t>Analysis </a:t>
            </a:r>
            <a:r>
              <a:rPr lang="en-IE" dirty="0" smtClean="0"/>
              <a:t>for </a:t>
            </a:r>
            <a:r>
              <a:rPr lang="en-US" dirty="0" smtClean="0"/>
              <a:t>Domain based Features :</a:t>
            </a:r>
            <a:r>
              <a:rPr lang="en-US" dirty="0" smtClean="0"/>
              <a:t/>
            </a:r>
            <a:br>
              <a:rPr lang="en-US" dirty="0" smtClean="0"/>
            </a:br>
            <a:endParaRPr lang="en-IE" dirty="0"/>
          </a:p>
        </p:txBody>
      </p:sp>
      <p:sp>
        <p:nvSpPr>
          <p:cNvPr id="7" name="Title 1"/>
          <p:cNvSpPr txBox="1">
            <a:spLocks/>
          </p:cNvSpPr>
          <p:nvPr/>
        </p:nvSpPr>
        <p:spPr>
          <a:xfrm>
            <a:off x="493691" y="2687951"/>
            <a:ext cx="8813442" cy="6310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Arial" panose="020B0604020202020204" pitchFamily="34" charset="0"/>
              <a:buChar char="•"/>
            </a:pPr>
            <a:endParaRPr lang="en-IE" sz="2000" dirty="0"/>
          </a:p>
        </p:txBody>
      </p:sp>
      <p:pic>
        <p:nvPicPr>
          <p:cNvPr id="10" name="Picture 9"/>
          <p:cNvPicPr/>
          <p:nvPr/>
        </p:nvPicPr>
        <p:blipFill>
          <a:blip r:embed="rId2" cstate="print"/>
          <a:srcRect/>
          <a:stretch>
            <a:fillRect/>
          </a:stretch>
        </p:blipFill>
        <p:spPr bwMode="auto">
          <a:xfrm>
            <a:off x="1310184" y="1937982"/>
            <a:ext cx="10140287" cy="4026090"/>
          </a:xfrm>
          <a:prstGeom prst="rect">
            <a:avLst/>
          </a:prstGeom>
          <a:noFill/>
          <a:ln w="9525">
            <a:solidFill>
              <a:schemeClr val="tx1"/>
            </a:solidFill>
            <a:miter lim="800000"/>
            <a:headEnd/>
            <a:tailEnd/>
          </a:ln>
        </p:spPr>
      </p:pic>
      <p:sp>
        <p:nvSpPr>
          <p:cNvPr id="11" name="TextBox 10"/>
          <p:cNvSpPr txBox="1"/>
          <p:nvPr/>
        </p:nvSpPr>
        <p:spPr>
          <a:xfrm>
            <a:off x="846161" y="6196084"/>
            <a:ext cx="9691499" cy="369332"/>
          </a:xfrm>
          <a:prstGeom prst="rect">
            <a:avLst/>
          </a:prstGeom>
          <a:noFill/>
        </p:spPr>
        <p:txBody>
          <a:bodyPr wrap="none" rtlCol="0">
            <a:spAutoFit/>
          </a:bodyPr>
          <a:lstStyle/>
          <a:p>
            <a:r>
              <a:rPr lang="en-US" dirty="0" smtClean="0"/>
              <a:t>Note: There is one feature which exhibits significant correlation phishing websites.  “SSL FINAL STATE”</a:t>
            </a:r>
            <a:endParaRPr lang="en-US" dirty="0"/>
          </a:p>
        </p:txBody>
      </p:sp>
    </p:spTree>
    <p:extLst>
      <p:ext uri="{BB962C8B-B14F-4D97-AF65-F5344CB8AC3E}">
        <p14:creationId xmlns:p14="http://schemas.microsoft.com/office/powerpoint/2010/main" xmlns="" val="3302396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5958" y="136627"/>
            <a:ext cx="9144000" cy="1247350"/>
          </a:xfrm>
        </p:spPr>
        <p:txBody>
          <a:bodyPr>
            <a:normAutofit/>
          </a:bodyPr>
          <a:lstStyle/>
          <a:p>
            <a:r>
              <a:rPr lang="en-IE" dirty="0" smtClean="0"/>
              <a:t>The Model</a:t>
            </a:r>
            <a:endParaRPr lang="en-IE" dirty="0"/>
          </a:p>
        </p:txBody>
      </p:sp>
      <p:sp>
        <p:nvSpPr>
          <p:cNvPr id="7" name="Title 1"/>
          <p:cNvSpPr txBox="1">
            <a:spLocks/>
          </p:cNvSpPr>
          <p:nvPr/>
        </p:nvSpPr>
        <p:spPr>
          <a:xfrm>
            <a:off x="493691" y="2687951"/>
            <a:ext cx="8813442" cy="6310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Arial" panose="020B0604020202020204" pitchFamily="34" charset="0"/>
              <a:buChar char="•"/>
            </a:pPr>
            <a:endParaRPr lang="en-IE" sz="2000" dirty="0"/>
          </a:p>
        </p:txBody>
      </p:sp>
      <p:sp>
        <p:nvSpPr>
          <p:cNvPr id="5" name="TextBox 4"/>
          <p:cNvSpPr txBox="1"/>
          <p:nvPr/>
        </p:nvSpPr>
        <p:spPr>
          <a:xfrm>
            <a:off x="286601" y="1296537"/>
            <a:ext cx="10959153" cy="5964710"/>
          </a:xfrm>
          <a:prstGeom prst="rect">
            <a:avLst/>
          </a:prstGeom>
          <a:noFill/>
        </p:spPr>
        <p:txBody>
          <a:bodyPr wrap="square" rtlCol="0">
            <a:spAutoFit/>
          </a:bodyPr>
          <a:lstStyle/>
          <a:p>
            <a:pPr algn="just">
              <a:lnSpc>
                <a:spcPct val="90000"/>
              </a:lnSpc>
              <a:spcBef>
                <a:spcPct val="0"/>
              </a:spcBef>
              <a:buFont typeface="Arial" pitchFamily="34" charset="0"/>
              <a:buChar char="•"/>
            </a:pPr>
            <a:r>
              <a:rPr lang="en-US" sz="2000" dirty="0" smtClean="0">
                <a:latin typeface="+mj-lt"/>
                <a:ea typeface="+mj-ea"/>
                <a:cs typeface="+mj-cs"/>
              </a:rPr>
              <a:t> </a:t>
            </a:r>
            <a:r>
              <a:rPr lang="en-US" sz="2400" dirty="0" smtClean="0">
                <a:latin typeface="+mj-lt"/>
                <a:ea typeface="+mj-ea"/>
                <a:cs typeface="+mj-cs"/>
              </a:rPr>
              <a:t>A comparison  </a:t>
            </a:r>
            <a:r>
              <a:rPr lang="en-US" sz="2400" dirty="0" smtClean="0">
                <a:latin typeface="+mj-lt"/>
                <a:ea typeface="+mj-ea"/>
                <a:cs typeface="+mj-cs"/>
              </a:rPr>
              <a:t>study of three classification models:</a:t>
            </a:r>
          </a:p>
          <a:p>
            <a:pPr lvl="1" algn="just">
              <a:lnSpc>
                <a:spcPct val="90000"/>
              </a:lnSpc>
              <a:spcBef>
                <a:spcPct val="0"/>
              </a:spcBef>
              <a:buFont typeface="Arial" pitchFamily="34" charset="0"/>
              <a:buChar char="•"/>
            </a:pPr>
            <a:r>
              <a:rPr lang="en-US" sz="2400" dirty="0" smtClean="0">
                <a:latin typeface="+mj-lt"/>
                <a:ea typeface="+mj-ea"/>
                <a:cs typeface="+mj-cs"/>
              </a:rPr>
              <a:t>Logistic </a:t>
            </a:r>
            <a:r>
              <a:rPr lang="en-US" sz="2400" dirty="0" smtClean="0">
                <a:latin typeface="+mj-lt"/>
                <a:ea typeface="+mj-ea"/>
                <a:cs typeface="+mj-cs"/>
              </a:rPr>
              <a:t>Regression</a:t>
            </a:r>
          </a:p>
          <a:p>
            <a:pPr lvl="1" algn="just">
              <a:lnSpc>
                <a:spcPct val="90000"/>
              </a:lnSpc>
              <a:spcBef>
                <a:spcPct val="0"/>
              </a:spcBef>
              <a:buFont typeface="Arial" pitchFamily="34" charset="0"/>
              <a:buChar char="•"/>
            </a:pPr>
            <a:r>
              <a:rPr lang="en-US" sz="2400" dirty="0" smtClean="0">
                <a:latin typeface="+mj-lt"/>
                <a:ea typeface="+mj-ea"/>
                <a:cs typeface="+mj-cs"/>
              </a:rPr>
              <a:t>Random Forest</a:t>
            </a:r>
          </a:p>
          <a:p>
            <a:pPr lvl="1" algn="just">
              <a:lnSpc>
                <a:spcPct val="90000"/>
              </a:lnSpc>
              <a:spcBef>
                <a:spcPct val="0"/>
              </a:spcBef>
              <a:buFont typeface="Arial" pitchFamily="34" charset="0"/>
              <a:buChar char="•"/>
            </a:pPr>
            <a:r>
              <a:rPr lang="en-US" sz="2400" dirty="0" smtClean="0">
                <a:latin typeface="+mj-lt"/>
                <a:ea typeface="+mj-ea"/>
                <a:cs typeface="+mj-cs"/>
              </a:rPr>
              <a:t>Decision Trees </a:t>
            </a:r>
            <a:endParaRPr lang="en-US" sz="2400" dirty="0" smtClean="0">
              <a:latin typeface="+mj-lt"/>
              <a:ea typeface="+mj-ea"/>
              <a:cs typeface="+mj-cs"/>
            </a:endParaRPr>
          </a:p>
          <a:p>
            <a:pPr algn="just">
              <a:lnSpc>
                <a:spcPct val="90000"/>
              </a:lnSpc>
              <a:spcBef>
                <a:spcPct val="0"/>
              </a:spcBef>
              <a:buFont typeface="Arial" pitchFamily="34" charset="0"/>
              <a:buChar char="•"/>
            </a:pPr>
            <a:endParaRPr lang="en-IE" sz="2400" dirty="0" smtClean="0"/>
          </a:p>
          <a:p>
            <a:pPr algn="just">
              <a:lnSpc>
                <a:spcPct val="90000"/>
              </a:lnSpc>
              <a:spcBef>
                <a:spcPct val="0"/>
              </a:spcBef>
              <a:buFont typeface="Arial" pitchFamily="34" charset="0"/>
              <a:buChar char="•"/>
            </a:pPr>
            <a:r>
              <a:rPr lang="en-IE" sz="2400" dirty="0" smtClean="0"/>
              <a:t> </a:t>
            </a:r>
            <a:r>
              <a:rPr lang="en-IE" sz="2400" dirty="0" smtClean="0">
                <a:latin typeface="+mj-lt"/>
                <a:ea typeface="+mj-ea"/>
                <a:cs typeface="+mj-cs"/>
              </a:rPr>
              <a:t>The “Train” data set was initially used to build up the models which was made up of 50% of </a:t>
            </a:r>
            <a:r>
              <a:rPr lang="en-IE" sz="2400" dirty="0" smtClean="0">
                <a:latin typeface="+mj-lt"/>
                <a:ea typeface="+mj-ea"/>
                <a:cs typeface="+mj-cs"/>
              </a:rPr>
              <a:t>the original </a:t>
            </a:r>
            <a:r>
              <a:rPr lang="en-IE" sz="2400" dirty="0" smtClean="0">
                <a:latin typeface="+mj-lt"/>
                <a:ea typeface="+mj-ea"/>
                <a:cs typeface="+mj-cs"/>
              </a:rPr>
              <a:t>data set, the other 50% for testing. </a:t>
            </a:r>
          </a:p>
          <a:p>
            <a:pPr algn="just">
              <a:lnSpc>
                <a:spcPct val="90000"/>
              </a:lnSpc>
              <a:spcBef>
                <a:spcPct val="0"/>
              </a:spcBef>
              <a:buFont typeface="Arial" pitchFamily="34" charset="0"/>
              <a:buChar char="•"/>
            </a:pPr>
            <a:endParaRPr lang="en-IE" sz="2400" dirty="0" smtClean="0">
              <a:latin typeface="+mj-lt"/>
              <a:ea typeface="+mj-ea"/>
              <a:cs typeface="+mj-cs"/>
            </a:endParaRPr>
          </a:p>
          <a:p>
            <a:pPr algn="just">
              <a:lnSpc>
                <a:spcPct val="90000"/>
              </a:lnSpc>
              <a:spcBef>
                <a:spcPct val="0"/>
              </a:spcBef>
              <a:buFont typeface="Arial" pitchFamily="34" charset="0"/>
              <a:buChar char="•"/>
            </a:pPr>
            <a:r>
              <a:rPr lang="en-IE" sz="2400" dirty="0" smtClean="0">
                <a:latin typeface="+mj-lt"/>
                <a:ea typeface="+mj-ea"/>
                <a:cs typeface="+mj-cs"/>
              </a:rPr>
              <a:t>All attributes were initially included in the model.</a:t>
            </a:r>
          </a:p>
          <a:p>
            <a:pPr algn="just">
              <a:lnSpc>
                <a:spcPct val="90000"/>
              </a:lnSpc>
              <a:spcBef>
                <a:spcPct val="0"/>
              </a:spcBef>
              <a:buFont typeface="Arial" pitchFamily="34" charset="0"/>
              <a:buChar char="•"/>
            </a:pPr>
            <a:endParaRPr lang="en-IE" sz="2400" dirty="0" smtClean="0">
              <a:latin typeface="+mj-lt"/>
              <a:ea typeface="+mj-ea"/>
              <a:cs typeface="+mj-cs"/>
            </a:endParaRPr>
          </a:p>
          <a:p>
            <a:pPr algn="just">
              <a:lnSpc>
                <a:spcPct val="90000"/>
              </a:lnSpc>
              <a:spcBef>
                <a:spcPct val="0"/>
              </a:spcBef>
              <a:buFont typeface="Arial" pitchFamily="34" charset="0"/>
              <a:buChar char="•"/>
            </a:pPr>
            <a:r>
              <a:rPr lang="en-IE" sz="2400" dirty="0" smtClean="0">
                <a:latin typeface="+mj-lt"/>
                <a:ea typeface="+mj-ea"/>
                <a:cs typeface="+mj-cs"/>
              </a:rPr>
              <a:t>The attributes were narrowed down based on their significance until the final model was achieved.</a:t>
            </a:r>
          </a:p>
          <a:p>
            <a:pPr algn="just">
              <a:lnSpc>
                <a:spcPct val="90000"/>
              </a:lnSpc>
              <a:spcBef>
                <a:spcPct val="0"/>
              </a:spcBef>
              <a:buFont typeface="Arial" pitchFamily="34" charset="0"/>
              <a:buChar char="•"/>
            </a:pPr>
            <a:endParaRPr lang="en-IE" sz="2400" dirty="0" smtClean="0"/>
          </a:p>
          <a:p>
            <a:pPr algn="just">
              <a:lnSpc>
                <a:spcPct val="90000"/>
              </a:lnSpc>
              <a:spcBef>
                <a:spcPct val="0"/>
              </a:spcBef>
              <a:buFont typeface="Arial" pitchFamily="34" charset="0"/>
              <a:buChar char="•"/>
            </a:pPr>
            <a:endParaRPr lang="en-IE" sz="2400" dirty="0" smtClean="0"/>
          </a:p>
          <a:p>
            <a:pPr algn="just">
              <a:lnSpc>
                <a:spcPct val="90000"/>
              </a:lnSpc>
              <a:spcBef>
                <a:spcPct val="0"/>
              </a:spcBef>
            </a:pPr>
            <a:endParaRPr lang="en-IE" sz="2400" dirty="0" smtClean="0"/>
          </a:p>
          <a:p>
            <a:pPr algn="just">
              <a:lnSpc>
                <a:spcPct val="90000"/>
              </a:lnSpc>
              <a:spcBef>
                <a:spcPct val="0"/>
              </a:spcBef>
              <a:buFont typeface="Arial" pitchFamily="34" charset="0"/>
              <a:buChar char="•"/>
            </a:pPr>
            <a:endParaRPr lang="en-US" sz="2400" dirty="0" smtClean="0">
              <a:latin typeface="+mj-lt"/>
              <a:ea typeface="+mj-ea"/>
              <a:cs typeface="+mj-cs"/>
            </a:endParaRPr>
          </a:p>
          <a:p>
            <a:pPr lvl="1" algn="just">
              <a:lnSpc>
                <a:spcPct val="90000"/>
              </a:lnSpc>
              <a:spcBef>
                <a:spcPct val="0"/>
              </a:spcBef>
            </a:pPr>
            <a:endParaRPr lang="en-US" sz="2000" dirty="0" smtClean="0">
              <a:latin typeface="+mj-lt"/>
              <a:ea typeface="+mj-ea"/>
              <a:cs typeface="+mj-cs"/>
            </a:endParaRPr>
          </a:p>
          <a:p>
            <a:endParaRPr lang="en-US" dirty="0"/>
          </a:p>
        </p:txBody>
      </p:sp>
    </p:spTree>
    <p:extLst>
      <p:ext uri="{BB962C8B-B14F-4D97-AF65-F5344CB8AC3E}">
        <p14:creationId xmlns:p14="http://schemas.microsoft.com/office/powerpoint/2010/main" xmlns="" val="450668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20273</TotalTime>
  <Words>650</Words>
  <Application>Microsoft Office PowerPoint</Application>
  <PresentationFormat>Custom</PresentationFormat>
  <Paragraphs>81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PHISHING WEBSITE DETECTION</vt:lpstr>
      <vt:lpstr>Overview</vt:lpstr>
      <vt:lpstr>Introduction</vt:lpstr>
      <vt:lpstr>Exploratory Analysis</vt:lpstr>
      <vt:lpstr>Exploratory Analysis for Address Bar Based Features: </vt:lpstr>
      <vt:lpstr>Exploratory Analysis for Abnormal Based Features : </vt:lpstr>
      <vt:lpstr>Exploratory Analysis for HTML and JavaScript based Features : </vt:lpstr>
      <vt:lpstr>Exploratory Analysis for Domain based Features : </vt:lpstr>
      <vt:lpstr>The Model</vt:lpstr>
      <vt:lpstr>Model Accuracy</vt:lpstr>
      <vt:lpstr>Model Accuracy</vt:lpstr>
      <vt:lpstr>Threshold Value</vt:lpstr>
      <vt:lpstr>Threshold Value</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Loans: Predicting the probability of default</dc:title>
  <dc:creator>Pat O' Byrne</dc:creator>
  <cp:lastModifiedBy>Vamsi</cp:lastModifiedBy>
  <cp:revision>14</cp:revision>
  <dcterms:created xsi:type="dcterms:W3CDTF">2017-07-10T18:16:13Z</dcterms:created>
  <dcterms:modified xsi:type="dcterms:W3CDTF">2018-05-11T00:47:49Z</dcterms:modified>
</cp:coreProperties>
</file>