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4e3b920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59" name="Google Shape;59;g84e3b9206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e3b9206b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70" name="Google Shape;70;g84e3b9206b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4e3b9206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82" name="Google Shape;82;g84e3b9206b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4f42f3ac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92" name="Google Shape;92;g84f42f3ac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github.com/vamsipvk22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pic>
        <p:nvPicPr>
          <p:cNvPr id="62" name="Google Shape;62;p14"/>
          <p:cNvPicPr preferRelativeResize="0"/>
          <p:nvPr/>
        </p:nvPicPr>
        <p:blipFill rotWithShape="1">
          <a:blip r:embed="rId3">
            <a:alphaModFix/>
          </a:blip>
          <a:srcRect b="0" l="0" r="0" t="0"/>
          <a:stretch/>
        </p:blipFill>
        <p:spPr>
          <a:xfrm>
            <a:off x="292754" y="0"/>
            <a:ext cx="9141767" cy="5143500"/>
          </a:xfrm>
          <a:prstGeom prst="rect">
            <a:avLst/>
          </a:prstGeom>
          <a:noFill/>
          <a:ln>
            <a:noFill/>
          </a:ln>
        </p:spPr>
      </p:pic>
      <p:pic>
        <p:nvPicPr>
          <p:cNvPr descr="Red_Hat_logo_icon_2019" id="63" name="Google Shape;63;p14"/>
          <p:cNvPicPr preferRelativeResize="0"/>
          <p:nvPr>
            <p:ph idx="1" type="body"/>
          </p:nvPr>
        </p:nvPicPr>
        <p:blipFill rotWithShape="1">
          <a:blip r:embed="rId4">
            <a:alphaModFix/>
          </a:blip>
          <a:srcRect b="28186" l="28859" r="31801" t="28112"/>
          <a:stretch/>
        </p:blipFill>
        <p:spPr>
          <a:xfrm>
            <a:off x="537210" y="142399"/>
            <a:ext cx="728700" cy="480900"/>
          </a:xfrm>
          <a:prstGeom prst="roundRect">
            <a:avLst>
              <a:gd fmla="val 16667" name="adj"/>
            </a:avLst>
          </a:prstGeom>
          <a:noFill/>
          <a:ln>
            <a:noFill/>
          </a:ln>
        </p:spPr>
      </p:pic>
      <p:sp>
        <p:nvSpPr>
          <p:cNvPr id="64" name="Google Shape;64;p14"/>
          <p:cNvSpPr txBox="1"/>
          <p:nvPr/>
        </p:nvSpPr>
        <p:spPr>
          <a:xfrm>
            <a:off x="537196" y="623400"/>
            <a:ext cx="1034100" cy="299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65" name="Google Shape;65;p14"/>
          <p:cNvSpPr txBox="1"/>
          <p:nvPr/>
        </p:nvSpPr>
        <p:spPr>
          <a:xfrm>
            <a:off x="3154632" y="392406"/>
            <a:ext cx="4850100" cy="530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000">
              <a:solidFill>
                <a:srgbClr val="FF0000"/>
              </a:solidFill>
              <a:latin typeface="Georgia"/>
              <a:ea typeface="Georgia"/>
              <a:cs typeface="Georgia"/>
              <a:sym typeface="Georgia"/>
            </a:endParaRPr>
          </a:p>
        </p:txBody>
      </p:sp>
      <p:sp>
        <p:nvSpPr>
          <p:cNvPr id="66" name="Google Shape;66;p14"/>
          <p:cNvSpPr txBox="1"/>
          <p:nvPr/>
        </p:nvSpPr>
        <p:spPr>
          <a:xfrm>
            <a:off x="537188" y="1037025"/>
            <a:ext cx="8404200" cy="3353700"/>
          </a:xfrm>
          <a:prstGeom prst="rect">
            <a:avLst/>
          </a:prstGeom>
          <a:noFill/>
          <a:ln cap="flat" cmpd="sng" w="19050">
            <a:solidFill>
              <a:srgbClr val="98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800">
                <a:solidFill>
                  <a:srgbClr val="CC0000"/>
                </a:solidFill>
                <a:latin typeface="Times New Roman"/>
                <a:ea typeface="Times New Roman"/>
                <a:cs typeface="Times New Roman"/>
                <a:sym typeface="Times New Roman"/>
              </a:rPr>
              <a:t>About Me</a:t>
            </a:r>
            <a:endParaRPr b="1" sz="2500">
              <a:solidFill>
                <a:srgbClr val="CC0000"/>
              </a:solidFill>
              <a:latin typeface="Times New Roman"/>
              <a:ea typeface="Times New Roman"/>
              <a:cs typeface="Times New Roman"/>
              <a:sym typeface="Times New Roman"/>
            </a:endParaRPr>
          </a:p>
          <a:p>
            <a:pPr indent="0" lvl="0" marL="0" marR="0" rtl="0" algn="l">
              <a:spcBef>
                <a:spcPts val="0"/>
              </a:spcBef>
              <a:spcAft>
                <a:spcPts val="0"/>
              </a:spcAft>
              <a:buNone/>
            </a:pPr>
            <a:r>
              <a:rPr b="1" lang="en" sz="2500">
                <a:latin typeface="Times New Roman"/>
                <a:ea typeface="Times New Roman"/>
                <a:cs typeface="Times New Roman"/>
                <a:sym typeface="Times New Roman"/>
              </a:rPr>
              <a:t>      </a:t>
            </a:r>
            <a:endParaRPr b="1" sz="2500">
              <a:latin typeface="Times New Roman"/>
              <a:ea typeface="Times New Roman"/>
              <a:cs typeface="Times New Roman"/>
              <a:sym typeface="Times New Roman"/>
            </a:endParaRPr>
          </a:p>
          <a:p>
            <a:pPr indent="457200" lvl="0" marL="0" marR="0" rtl="0" algn="l">
              <a:spcBef>
                <a:spcPts val="0"/>
              </a:spcBef>
              <a:spcAft>
                <a:spcPts val="0"/>
              </a:spcAft>
              <a:buNone/>
            </a:pPr>
            <a:r>
              <a:t/>
            </a:r>
            <a:endParaRPr b="1" sz="2500">
              <a:latin typeface="Times New Roman"/>
              <a:ea typeface="Times New Roman"/>
              <a:cs typeface="Times New Roman"/>
              <a:sym typeface="Times New Roman"/>
            </a:endParaRPr>
          </a:p>
          <a:p>
            <a:pPr indent="457200" lvl="0" marL="0" marR="0" rtl="0" algn="l">
              <a:spcBef>
                <a:spcPts val="0"/>
              </a:spcBef>
              <a:spcAft>
                <a:spcPts val="0"/>
              </a:spcAft>
              <a:buNone/>
            </a:pPr>
            <a:r>
              <a:rPr b="1" lang="en" sz="2300">
                <a:latin typeface="Times New Roman"/>
                <a:ea typeface="Times New Roman"/>
                <a:cs typeface="Times New Roman"/>
                <a:sym typeface="Times New Roman"/>
              </a:rPr>
              <a:t>Name:P Vamsi Krishna</a:t>
            </a:r>
            <a:endParaRPr b="1" sz="2300">
              <a:latin typeface="Times New Roman"/>
              <a:ea typeface="Times New Roman"/>
              <a:cs typeface="Times New Roman"/>
              <a:sym typeface="Times New Roman"/>
            </a:endParaRPr>
          </a:p>
          <a:p>
            <a:pPr indent="0" lvl="0" marL="0" marR="0" rtl="0" algn="l">
              <a:spcBef>
                <a:spcPts val="0"/>
              </a:spcBef>
              <a:spcAft>
                <a:spcPts val="0"/>
              </a:spcAft>
              <a:buNone/>
            </a:pPr>
            <a:r>
              <a:rPr b="1" lang="en" sz="2000">
                <a:latin typeface="Times New Roman"/>
                <a:ea typeface="Times New Roman"/>
                <a:cs typeface="Times New Roman"/>
                <a:sym typeface="Times New Roman"/>
              </a:rPr>
              <a:t>       College:Amrita Vishwa Vidyapeetham, Amritapuri</a:t>
            </a:r>
            <a:endParaRPr b="1" sz="2000">
              <a:latin typeface="Times New Roman"/>
              <a:ea typeface="Times New Roman"/>
              <a:cs typeface="Times New Roman"/>
              <a:sym typeface="Times New Roman"/>
            </a:endParaRPr>
          </a:p>
          <a:p>
            <a:pPr indent="0" lvl="0" marL="0" marR="0" rtl="0" algn="l">
              <a:spcBef>
                <a:spcPts val="0"/>
              </a:spcBef>
              <a:spcAft>
                <a:spcPts val="0"/>
              </a:spcAft>
              <a:buNone/>
            </a:pPr>
            <a:r>
              <a:rPr b="1" lang="en" sz="2000">
                <a:latin typeface="Times New Roman"/>
                <a:ea typeface="Times New Roman"/>
                <a:cs typeface="Times New Roman"/>
                <a:sym typeface="Times New Roman"/>
              </a:rPr>
              <a:t>	Github : </a:t>
            </a:r>
            <a:r>
              <a:rPr lang="en" sz="1100" u="sng">
                <a:solidFill>
                  <a:schemeClr val="hlink"/>
                </a:solidFill>
                <a:hlinkClick r:id="rId5"/>
              </a:rPr>
              <a:t>https://github.com/vamsipvk2203</a:t>
            </a:r>
            <a:r>
              <a:rPr b="1" lang="en"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
        <p:nvSpPr>
          <p:cNvPr id="67" name="Google Shape;67;p14"/>
          <p:cNvSpPr txBox="1"/>
          <p:nvPr/>
        </p:nvSpPr>
        <p:spPr>
          <a:xfrm>
            <a:off x="7387100" y="1037020"/>
            <a:ext cx="1554300" cy="1440300"/>
          </a:xfrm>
          <a:prstGeom prst="rect">
            <a:avLst/>
          </a:prstGeom>
          <a:solidFill>
            <a:srgbClr val="6D9EEB"/>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a:t>      </a:t>
            </a:r>
            <a:r>
              <a:rPr b="1" lang="en" sz="1500">
                <a:solidFill>
                  <a:srgbClr val="434343"/>
                </a:solidFill>
              </a:rPr>
              <a:t>PHOTO You Liked the Most :)</a:t>
            </a:r>
            <a:endParaRPr b="1" sz="1500">
              <a:solidFill>
                <a:srgbClr val="43434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pic>
        <p:nvPicPr>
          <p:cNvPr id="73" name="Google Shape;73;p15"/>
          <p:cNvPicPr preferRelativeResize="0"/>
          <p:nvPr/>
        </p:nvPicPr>
        <p:blipFill rotWithShape="1">
          <a:blip r:embed="rId3">
            <a:alphaModFix/>
          </a:blip>
          <a:srcRect b="0" l="0" r="0" t="0"/>
          <a:stretch/>
        </p:blipFill>
        <p:spPr>
          <a:xfrm>
            <a:off x="1429" y="0"/>
            <a:ext cx="9141767" cy="5143500"/>
          </a:xfrm>
          <a:prstGeom prst="rect">
            <a:avLst/>
          </a:prstGeom>
          <a:noFill/>
          <a:ln>
            <a:noFill/>
          </a:ln>
        </p:spPr>
      </p:pic>
      <p:pic>
        <p:nvPicPr>
          <p:cNvPr descr="Red_Hat_logo_icon_2019" id="74" name="Google Shape;74;p15"/>
          <p:cNvPicPr preferRelativeResize="0"/>
          <p:nvPr>
            <p:ph idx="1" type="body"/>
          </p:nvPr>
        </p:nvPicPr>
        <p:blipFill rotWithShape="1">
          <a:blip r:embed="rId4">
            <a:alphaModFix/>
          </a:blip>
          <a:srcRect b="28186" l="28859" r="31801" t="28112"/>
          <a:stretch/>
        </p:blipFill>
        <p:spPr>
          <a:xfrm>
            <a:off x="537210" y="142399"/>
            <a:ext cx="728700" cy="480900"/>
          </a:xfrm>
          <a:prstGeom prst="roundRect">
            <a:avLst>
              <a:gd fmla="val 16667" name="adj"/>
            </a:avLst>
          </a:prstGeom>
          <a:noFill/>
          <a:ln>
            <a:noFill/>
          </a:ln>
        </p:spPr>
      </p:pic>
      <p:sp>
        <p:nvSpPr>
          <p:cNvPr id="75" name="Google Shape;75;p15"/>
          <p:cNvSpPr txBox="1"/>
          <p:nvPr/>
        </p:nvSpPr>
        <p:spPr>
          <a:xfrm>
            <a:off x="537196" y="623400"/>
            <a:ext cx="1034100" cy="299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3252870" y="273856"/>
            <a:ext cx="4850100" cy="530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FF0000"/>
                </a:solidFill>
                <a:latin typeface="Georgia"/>
                <a:ea typeface="Georgia"/>
                <a:cs typeface="Georgia"/>
                <a:sym typeface="Georgia"/>
              </a:rPr>
              <a:t>My learning : W1</a:t>
            </a:r>
            <a:endParaRPr sz="3000">
              <a:solidFill>
                <a:srgbClr val="FF0000"/>
              </a:solidFill>
              <a:latin typeface="Georgia"/>
              <a:ea typeface="Georgia"/>
              <a:cs typeface="Georgia"/>
              <a:sym typeface="Georgia"/>
            </a:endParaRPr>
          </a:p>
        </p:txBody>
      </p:sp>
      <p:sp>
        <p:nvSpPr>
          <p:cNvPr id="77" name="Google Shape;77;p15"/>
          <p:cNvSpPr txBox="1"/>
          <p:nvPr/>
        </p:nvSpPr>
        <p:spPr>
          <a:xfrm>
            <a:off x="537200" y="1061450"/>
            <a:ext cx="7691400" cy="1783200"/>
          </a:xfrm>
          <a:prstGeom prst="rect">
            <a:avLst/>
          </a:prstGeom>
          <a:solidFill>
            <a:srgbClr val="FFFFFF"/>
          </a:solidFill>
          <a:ln cap="flat" cmpd="sng" w="19050">
            <a:solidFill>
              <a:srgbClr val="98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000">
                <a:latin typeface="Times New Roman"/>
                <a:ea typeface="Times New Roman"/>
                <a:cs typeface="Times New Roman"/>
                <a:sym typeface="Times New Roman"/>
              </a:rPr>
              <a:t>Achievements</a:t>
            </a:r>
            <a:r>
              <a:rPr b="1" lang="en" sz="2000">
                <a:latin typeface="Times New Roman"/>
                <a:ea typeface="Times New Roman"/>
                <a:cs typeface="Times New Roman"/>
                <a:sym typeface="Times New Roman"/>
              </a:rPr>
              <a:t> : </a:t>
            </a:r>
            <a:endParaRPr b="1" sz="2000">
              <a:latin typeface="Times New Roman"/>
              <a:ea typeface="Times New Roman"/>
              <a:cs typeface="Times New Roman"/>
              <a:sym typeface="Times New Roman"/>
            </a:endParaRPr>
          </a:p>
          <a:p>
            <a:pPr indent="0" lvl="0" marL="0" marR="0" rtl="0" algn="l">
              <a:spcBef>
                <a:spcPts val="0"/>
              </a:spcBef>
              <a:spcAft>
                <a:spcPts val="0"/>
              </a:spcAft>
              <a:buNone/>
            </a:pPr>
            <a:r>
              <a:rPr b="1" lang="en" sz="2000">
                <a:latin typeface="Times New Roman"/>
                <a:ea typeface="Times New Roman"/>
                <a:cs typeface="Times New Roman"/>
                <a:sym typeface="Times New Roman"/>
              </a:rPr>
              <a:t>Have known about SCQ approach for problem solving and also the importance of open source project management and its advantages over traditional management, importance of proper sprint planning in achieving the project goals, importance of agile/scrum practices.  </a:t>
            </a:r>
            <a:endParaRPr b="1" sz="2000">
              <a:latin typeface="Times New Roman"/>
              <a:ea typeface="Times New Roman"/>
              <a:cs typeface="Times New Roman"/>
              <a:sym typeface="Times New Roman"/>
            </a:endParaRPr>
          </a:p>
          <a:p>
            <a:pPr indent="0" lvl="0" marL="0" marR="0" rtl="0" algn="l">
              <a:spcBef>
                <a:spcPts val="0"/>
              </a:spcBef>
              <a:spcAft>
                <a:spcPts val="0"/>
              </a:spcAft>
              <a:buNone/>
            </a:pPr>
            <a:r>
              <a:t/>
            </a:r>
            <a:endParaRPr b="1" sz="2000">
              <a:latin typeface="Times New Roman"/>
              <a:ea typeface="Times New Roman"/>
              <a:cs typeface="Times New Roman"/>
              <a:sym typeface="Times New Roman"/>
            </a:endParaRPr>
          </a:p>
        </p:txBody>
      </p:sp>
      <p:sp>
        <p:nvSpPr>
          <p:cNvPr id="78" name="Google Shape;78;p15"/>
          <p:cNvSpPr txBox="1"/>
          <p:nvPr/>
        </p:nvSpPr>
        <p:spPr>
          <a:xfrm>
            <a:off x="3841500" y="233300"/>
            <a:ext cx="12657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537200" y="2890250"/>
            <a:ext cx="7691400" cy="1957800"/>
          </a:xfrm>
          <a:prstGeom prst="rect">
            <a:avLst/>
          </a:prstGeom>
          <a:solidFill>
            <a:srgbClr val="FFFFFF"/>
          </a:solidFill>
          <a:ln cap="flat" cmpd="sng" w="19050">
            <a:solidFill>
              <a:srgbClr val="98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Learnings</a:t>
            </a:r>
            <a:r>
              <a:rPr b="1" lang="en" sz="1800">
                <a:latin typeface="Times New Roman"/>
                <a:ea typeface="Times New Roman"/>
                <a:cs typeface="Times New Roman"/>
                <a:sym typeface="Times New Roman"/>
              </a:rPr>
              <a:t> : </a:t>
            </a:r>
            <a:endParaRPr b="1" sz="18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This week I have learnt Architecture, Virtualisation, and basic commands of Linux, What is open source and its advantages and installing a linux distribution inside a Virtual box(KVM).</a:t>
            </a:r>
            <a:endParaRPr b="1"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Basic and fundamental operations in python like Datatypes, Operators, Compound data types and their operations, File Handling, Functions, Type of arguments in functions.</a:t>
            </a:r>
            <a:endParaRPr b="1"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pic>
        <p:nvPicPr>
          <p:cNvPr id="85" name="Google Shape;85;p16"/>
          <p:cNvPicPr preferRelativeResize="0"/>
          <p:nvPr/>
        </p:nvPicPr>
        <p:blipFill rotWithShape="1">
          <a:blip r:embed="rId3">
            <a:alphaModFix/>
          </a:blip>
          <a:srcRect b="0" l="0" r="0" t="0"/>
          <a:stretch/>
        </p:blipFill>
        <p:spPr>
          <a:xfrm>
            <a:off x="1429" y="0"/>
            <a:ext cx="9141767" cy="5143500"/>
          </a:xfrm>
          <a:prstGeom prst="rect">
            <a:avLst/>
          </a:prstGeom>
          <a:noFill/>
          <a:ln>
            <a:noFill/>
          </a:ln>
        </p:spPr>
      </p:pic>
      <p:pic>
        <p:nvPicPr>
          <p:cNvPr descr="Red_Hat_logo_icon_2019" id="86" name="Google Shape;86;p16"/>
          <p:cNvPicPr preferRelativeResize="0"/>
          <p:nvPr>
            <p:ph idx="1" type="body"/>
          </p:nvPr>
        </p:nvPicPr>
        <p:blipFill rotWithShape="1">
          <a:blip r:embed="rId4">
            <a:alphaModFix/>
          </a:blip>
          <a:srcRect b="28186" l="28859" r="31801" t="28112"/>
          <a:stretch/>
        </p:blipFill>
        <p:spPr>
          <a:xfrm>
            <a:off x="537210" y="142399"/>
            <a:ext cx="728700" cy="480900"/>
          </a:xfrm>
          <a:prstGeom prst="roundRect">
            <a:avLst>
              <a:gd fmla="val 16667" name="adj"/>
            </a:avLst>
          </a:prstGeom>
          <a:noFill/>
          <a:ln>
            <a:noFill/>
          </a:ln>
        </p:spPr>
      </p:pic>
      <p:sp>
        <p:nvSpPr>
          <p:cNvPr id="87" name="Google Shape;87;p16"/>
          <p:cNvSpPr txBox="1"/>
          <p:nvPr/>
        </p:nvSpPr>
        <p:spPr>
          <a:xfrm>
            <a:off x="537196" y="623400"/>
            <a:ext cx="1034100" cy="299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600">
                <a:solidFill>
                  <a:srgbClr val="FF0000"/>
                </a:solidFill>
                <a:latin typeface="Georgia"/>
                <a:ea typeface="Georgia"/>
                <a:cs typeface="Georgia"/>
                <a:sym typeface="Georgia"/>
              </a:rPr>
              <a:t>Home Sweet Home:- A Data oriented solution for comprehensive home</a:t>
            </a:r>
            <a:r>
              <a:rPr lang="en" sz="2000">
                <a:solidFill>
                  <a:srgbClr val="FF0000"/>
                </a:solidFill>
                <a:latin typeface="Georgia"/>
                <a:ea typeface="Georgia"/>
                <a:cs typeface="Georgia"/>
                <a:sym typeface="Georgia"/>
              </a:rPr>
              <a:t> </a:t>
            </a:r>
            <a:r>
              <a:rPr lang="en" sz="1600">
                <a:solidFill>
                  <a:srgbClr val="FF0000"/>
                </a:solidFill>
                <a:latin typeface="Georgia"/>
                <a:ea typeface="Georgia"/>
                <a:cs typeface="Georgia"/>
                <a:sym typeface="Georgia"/>
              </a:rPr>
              <a:t>search.</a:t>
            </a:r>
            <a:endParaRPr sz="1600">
              <a:solidFill>
                <a:srgbClr val="FF0000"/>
              </a:solidFill>
              <a:latin typeface="Georgia"/>
              <a:ea typeface="Georgia"/>
              <a:cs typeface="Georgia"/>
              <a:sym typeface="Georgia"/>
            </a:endParaRPr>
          </a:p>
        </p:txBody>
      </p:sp>
      <p:sp>
        <p:nvSpPr>
          <p:cNvPr id="89" name="Google Shape;89;p16"/>
          <p:cNvSpPr txBox="1"/>
          <p:nvPr/>
        </p:nvSpPr>
        <p:spPr>
          <a:xfrm>
            <a:off x="537200" y="1288225"/>
            <a:ext cx="7691400" cy="3398700"/>
          </a:xfrm>
          <a:prstGeom prst="rect">
            <a:avLst/>
          </a:prstGeom>
          <a:solidFill>
            <a:srgbClr val="FFFFFF"/>
          </a:solidFill>
          <a:ln cap="flat" cmpd="sng" w="19050">
            <a:solidFill>
              <a:srgbClr val="98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SCQ</a:t>
            </a:r>
            <a:r>
              <a:rPr b="1" lang="en"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marR="0" rtl="0" algn="l">
              <a:spcBef>
                <a:spcPts val="0"/>
              </a:spcBef>
              <a:spcAft>
                <a:spcPts val="0"/>
              </a:spcAft>
              <a:buNone/>
            </a:pPr>
            <a:r>
              <a:rPr b="1" lang="en" sz="1500">
                <a:latin typeface="Times New Roman"/>
                <a:ea typeface="Times New Roman"/>
                <a:cs typeface="Times New Roman"/>
                <a:sym typeface="Times New Roman"/>
              </a:rPr>
              <a:t>Situation:</a:t>
            </a:r>
            <a:r>
              <a:rPr lang="en" sz="1500">
                <a:solidFill>
                  <a:schemeClr val="dk1"/>
                </a:solidFill>
                <a:latin typeface="Times New Roman"/>
                <a:ea typeface="Times New Roman"/>
                <a:cs typeface="Times New Roman"/>
                <a:sym typeface="Times New Roman"/>
              </a:rPr>
              <a:t>Requirement of a comprehensive house searching platform based on user requirements</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300">
                <a:solidFill>
                  <a:schemeClr val="dk1"/>
                </a:solidFill>
                <a:latin typeface="Times New Roman"/>
                <a:ea typeface="Times New Roman"/>
                <a:cs typeface="Times New Roman"/>
                <a:sym typeface="Times New Roman"/>
              </a:rPr>
              <a:t>What are the factors you would pay attention when you search for your new home?</a:t>
            </a:r>
            <a:endParaRPr sz="1300">
              <a:solidFill>
                <a:schemeClr val="dk1"/>
              </a:solidFill>
              <a:latin typeface="Times New Roman"/>
              <a:ea typeface="Times New Roman"/>
              <a:cs typeface="Times New Roman"/>
              <a:sym typeface="Times New Roman"/>
            </a:endParaRPr>
          </a:p>
          <a:p>
            <a:pPr indent="-311150" lvl="0" marL="457200" marR="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Low cost, search for a location where you get land/rent for cheaper rate.</a:t>
            </a:r>
            <a:endParaRPr sz="1300">
              <a:solidFill>
                <a:schemeClr val="dk1"/>
              </a:solidFill>
              <a:latin typeface="Times New Roman"/>
              <a:ea typeface="Times New Roman"/>
              <a:cs typeface="Times New Roman"/>
              <a:sym typeface="Times New Roman"/>
            </a:endParaRPr>
          </a:p>
          <a:p>
            <a:pPr indent="-311150" lvl="0" marL="457200" marR="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Safety and Amenities, the place should be safe in the context of crimes or pollution, and also your home should be close to local amenities.</a:t>
            </a:r>
            <a:endParaRPr sz="13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500">
                <a:solidFill>
                  <a:schemeClr val="dk1"/>
                </a:solidFill>
                <a:latin typeface="Times New Roman"/>
                <a:ea typeface="Times New Roman"/>
                <a:cs typeface="Times New Roman"/>
                <a:sym typeface="Times New Roman"/>
              </a:rPr>
              <a:t>Challenges</a:t>
            </a:r>
            <a:r>
              <a:rPr lang="en" sz="1500">
                <a:solidFill>
                  <a:schemeClr val="dk1"/>
                </a:solidFill>
                <a:latin typeface="Times New Roman"/>
                <a:ea typeface="Times New Roman"/>
                <a:cs typeface="Times New Roman"/>
                <a:sym typeface="Times New Roman"/>
              </a:rPr>
              <a:t>: User has a lot of factors to consider while choosing his new home, A comprehensive search platform that can handle all user requirements to help him choose his ideal location for the home. The requirements may be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500">
                <a:solidFill>
                  <a:schemeClr val="dk1"/>
                </a:solidFill>
                <a:latin typeface="Times New Roman"/>
                <a:ea typeface="Times New Roman"/>
                <a:cs typeface="Times New Roman"/>
                <a:sym typeface="Times New Roman"/>
              </a:rPr>
              <a:t>Question:</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marR="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How to build a platform which manages user requirements efficiently and quickly?</a:t>
            </a:r>
            <a:endParaRPr sz="1500">
              <a:solidFill>
                <a:schemeClr val="dk1"/>
              </a:solidFill>
              <a:latin typeface="Times New Roman"/>
              <a:ea typeface="Times New Roman"/>
              <a:cs typeface="Times New Roman"/>
              <a:sym typeface="Times New Roman"/>
            </a:endParaRPr>
          </a:p>
          <a:p>
            <a:pPr indent="-323850" lvl="0" marL="457200" marR="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How to develop a platform which is available to everyone?</a:t>
            </a:r>
            <a:endParaRPr sz="1500">
              <a:solidFill>
                <a:schemeClr val="dk1"/>
              </a:solidFill>
              <a:latin typeface="Times New Roman"/>
              <a:ea typeface="Times New Roman"/>
              <a:cs typeface="Times New Roman"/>
              <a:sym typeface="Times New Roman"/>
            </a:endParaRPr>
          </a:p>
          <a:p>
            <a:pPr indent="-323850" lvl="0" marL="457200" marR="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How can we use all the user requirements in order to show the location?</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pic>
        <p:nvPicPr>
          <p:cNvPr id="95" name="Google Shape;95;p17"/>
          <p:cNvPicPr preferRelativeResize="0"/>
          <p:nvPr/>
        </p:nvPicPr>
        <p:blipFill rotWithShape="1">
          <a:blip r:embed="rId3">
            <a:alphaModFix/>
          </a:blip>
          <a:srcRect b="0" l="0" r="0" t="0"/>
          <a:stretch/>
        </p:blipFill>
        <p:spPr>
          <a:xfrm>
            <a:off x="1116" y="0"/>
            <a:ext cx="9141767" cy="5143500"/>
          </a:xfrm>
          <a:prstGeom prst="rect">
            <a:avLst/>
          </a:prstGeom>
          <a:noFill/>
          <a:ln>
            <a:noFill/>
          </a:ln>
        </p:spPr>
      </p:pic>
      <p:pic>
        <p:nvPicPr>
          <p:cNvPr descr="Red_Hat_logo_icon_2019" id="96" name="Google Shape;96;p17"/>
          <p:cNvPicPr preferRelativeResize="0"/>
          <p:nvPr>
            <p:ph idx="1" type="body"/>
          </p:nvPr>
        </p:nvPicPr>
        <p:blipFill rotWithShape="1">
          <a:blip r:embed="rId4">
            <a:alphaModFix/>
          </a:blip>
          <a:srcRect b="28186" l="28859" r="31801" t="28112"/>
          <a:stretch/>
        </p:blipFill>
        <p:spPr>
          <a:xfrm>
            <a:off x="537210" y="142399"/>
            <a:ext cx="728700" cy="480900"/>
          </a:xfrm>
          <a:prstGeom prst="roundRect">
            <a:avLst>
              <a:gd fmla="val 16667" name="adj"/>
            </a:avLst>
          </a:prstGeom>
          <a:noFill/>
          <a:ln>
            <a:noFill/>
          </a:ln>
        </p:spPr>
      </p:pic>
      <p:sp>
        <p:nvSpPr>
          <p:cNvPr id="97" name="Google Shape;97;p17"/>
          <p:cNvSpPr txBox="1"/>
          <p:nvPr/>
        </p:nvSpPr>
        <p:spPr>
          <a:xfrm>
            <a:off x="537196" y="623400"/>
            <a:ext cx="1034100" cy="299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98" name="Google Shape;98;p17"/>
          <p:cNvSpPr txBox="1"/>
          <p:nvPr/>
        </p:nvSpPr>
        <p:spPr>
          <a:xfrm>
            <a:off x="628650" y="808550"/>
            <a:ext cx="7691400" cy="349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600">
                <a:solidFill>
                  <a:srgbClr val="FF0000"/>
                </a:solidFill>
                <a:latin typeface="Georgia"/>
                <a:ea typeface="Georgia"/>
                <a:cs typeface="Georgia"/>
                <a:sym typeface="Georgia"/>
              </a:rPr>
              <a:t>Home Sweet Home:- A Data oriented solution for comprehensive home</a:t>
            </a:r>
            <a:r>
              <a:rPr lang="en" sz="2000">
                <a:solidFill>
                  <a:srgbClr val="FF0000"/>
                </a:solidFill>
                <a:latin typeface="Georgia"/>
                <a:ea typeface="Georgia"/>
                <a:cs typeface="Georgia"/>
                <a:sym typeface="Georgia"/>
              </a:rPr>
              <a:t> </a:t>
            </a:r>
            <a:r>
              <a:rPr lang="en" sz="1600">
                <a:solidFill>
                  <a:srgbClr val="FF0000"/>
                </a:solidFill>
                <a:latin typeface="Georgia"/>
                <a:ea typeface="Georgia"/>
                <a:cs typeface="Georgia"/>
                <a:sym typeface="Georgia"/>
              </a:rPr>
              <a:t>search.</a:t>
            </a:r>
            <a:endParaRPr sz="1600">
              <a:solidFill>
                <a:srgbClr val="FF0000"/>
              </a:solidFill>
              <a:latin typeface="Georgia"/>
              <a:ea typeface="Georgia"/>
              <a:cs typeface="Georgia"/>
              <a:sym typeface="Georgia"/>
            </a:endParaRPr>
          </a:p>
        </p:txBody>
      </p:sp>
      <p:sp>
        <p:nvSpPr>
          <p:cNvPr id="99" name="Google Shape;99;p17"/>
          <p:cNvSpPr txBox="1"/>
          <p:nvPr/>
        </p:nvSpPr>
        <p:spPr>
          <a:xfrm>
            <a:off x="537200" y="1288225"/>
            <a:ext cx="7691400" cy="3519600"/>
          </a:xfrm>
          <a:prstGeom prst="rect">
            <a:avLst/>
          </a:prstGeom>
          <a:solidFill>
            <a:srgbClr val="FFFFFF"/>
          </a:solidFill>
          <a:ln cap="flat" cmpd="sng" w="19050">
            <a:solidFill>
              <a:srgbClr val="98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600">
                <a:solidFill>
                  <a:schemeClr val="dk1"/>
                </a:solidFill>
                <a:latin typeface="Times New Roman"/>
                <a:ea typeface="Times New Roman"/>
                <a:cs typeface="Times New Roman"/>
                <a:sym typeface="Times New Roman"/>
              </a:rPr>
              <a:t>User Stories</a:t>
            </a:r>
            <a:r>
              <a:rPr b="1" lang="en"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336550" lvl="0" marL="457200" marR="0" rtl="0" algn="l">
              <a:spcBef>
                <a:spcPts val="0"/>
              </a:spcBef>
              <a:spcAft>
                <a:spcPts val="0"/>
              </a:spcAft>
              <a:buClr>
                <a:schemeClr val="dk1"/>
              </a:buClr>
              <a:buSzPts val="1700"/>
              <a:buFont typeface="Times New Roman"/>
              <a:buAutoNum type="arabicPeriod"/>
            </a:pPr>
            <a:r>
              <a:rPr b="1" lang="en" sz="1500">
                <a:latin typeface="Times New Roman"/>
                <a:ea typeface="Times New Roman"/>
                <a:cs typeface="Times New Roman"/>
                <a:sym typeface="Times New Roman"/>
              </a:rPr>
              <a:t>As a data scientist, I want a database service, so that I can store all the data for the application.</a:t>
            </a:r>
            <a:endParaRPr b="1" sz="1500">
              <a:latin typeface="Times New Roman"/>
              <a:ea typeface="Times New Roman"/>
              <a:cs typeface="Times New Roman"/>
              <a:sym typeface="Times New Roman"/>
            </a:endParaRPr>
          </a:p>
          <a:p>
            <a:pPr indent="-336550" lvl="0" marL="457200" marR="0" rtl="0" algn="l">
              <a:spcBef>
                <a:spcPts val="0"/>
              </a:spcBef>
              <a:spcAft>
                <a:spcPts val="0"/>
              </a:spcAft>
              <a:buClr>
                <a:schemeClr val="dk1"/>
              </a:buClr>
              <a:buSzPts val="1700"/>
              <a:buFont typeface="Times New Roman"/>
              <a:buAutoNum type="arabicPeriod"/>
            </a:pPr>
            <a:r>
              <a:rPr b="1" lang="en" sz="1500">
                <a:latin typeface="Times New Roman"/>
                <a:ea typeface="Times New Roman"/>
                <a:cs typeface="Times New Roman"/>
                <a:sym typeface="Times New Roman"/>
              </a:rPr>
              <a:t>As a data scientist, I need a quick data processing platform by just filling the required fields.</a:t>
            </a:r>
            <a:endParaRPr b="1" sz="1500">
              <a:latin typeface="Times New Roman"/>
              <a:ea typeface="Times New Roman"/>
              <a:cs typeface="Times New Roman"/>
              <a:sym typeface="Times New Roman"/>
            </a:endParaRPr>
          </a:p>
          <a:p>
            <a:pPr indent="-323850" lvl="0" marL="457200" marR="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As a developer, I want to develop a website/app , so that a user can search his requirements.</a:t>
            </a:r>
            <a:endParaRPr b="1" sz="1500">
              <a:latin typeface="Times New Roman"/>
              <a:ea typeface="Times New Roman"/>
              <a:cs typeface="Times New Roman"/>
              <a:sym typeface="Times New Roman"/>
            </a:endParaRPr>
          </a:p>
          <a:p>
            <a:pPr indent="-323850" lvl="0" marL="457200" marR="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As a data scientist, I want an environment with all required data processing, modelling libraries installed, so that I can work without additional overhead.</a:t>
            </a:r>
            <a:endParaRPr b="1" sz="1500">
              <a:latin typeface="Times New Roman"/>
              <a:ea typeface="Times New Roman"/>
              <a:cs typeface="Times New Roman"/>
              <a:sym typeface="Times New Roman"/>
            </a:endParaRPr>
          </a:p>
          <a:p>
            <a:pPr indent="-323850" lvl="0" marL="457200" marR="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As a data scientist, I want the particular environment to be available within my budget.</a:t>
            </a:r>
            <a:endParaRPr b="1" sz="1500">
              <a:latin typeface="Times New Roman"/>
              <a:ea typeface="Times New Roman"/>
              <a:cs typeface="Times New Roman"/>
              <a:sym typeface="Times New Roman"/>
            </a:endParaRPr>
          </a:p>
          <a:p>
            <a:pPr indent="-323850" lvl="0" marL="457200" marR="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As an administrator, I want to be able to connect to servers, to manage all the users using the website</a:t>
            </a:r>
            <a:endParaRPr b="1" sz="1500">
              <a:latin typeface="Times New Roman"/>
              <a:ea typeface="Times New Roman"/>
              <a:cs typeface="Times New Roman"/>
              <a:sym typeface="Times New Roman"/>
            </a:endParaRPr>
          </a:p>
          <a:p>
            <a:pPr indent="-323850" lvl="0" marL="457200" marR="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As an administrator, I have to be able to send cookies to user, so that they can customize their experience.</a:t>
            </a:r>
            <a:endParaRPr b="1"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