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90bf78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90bf78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398b24d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398b24d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98b24d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98b24d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98b24d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98b24d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390bf781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90bf781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90bf781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90bf781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390bf78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90bf78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90bf78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90bf78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98b24d5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98b24d5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navoneel/brain-mri-images-for-brain-tumor-de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 AND DEEP LEARNING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15CSE380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400"/>
              <a:t>NISHANTH S 		    U4CSE17149</a:t>
            </a:r>
            <a:endParaRPr sz="1400"/>
          </a:p>
          <a:p>
            <a:pPr indent="0" lvl="0" marL="0" rtl="0" algn="l">
              <a:spcBef>
                <a:spcPts val="0"/>
              </a:spcBef>
              <a:spcAft>
                <a:spcPts val="0"/>
              </a:spcAft>
              <a:buNone/>
            </a:pPr>
            <a:r>
              <a:rPr lang="en" sz="1400"/>
              <a:t>PVS SRI ALAVANDAR       U4CSE17150</a:t>
            </a:r>
            <a:endParaRPr sz="1400"/>
          </a:p>
          <a:p>
            <a:pPr indent="0" lvl="0" marL="0" rtl="0" algn="l">
              <a:spcBef>
                <a:spcPts val="0"/>
              </a:spcBef>
              <a:spcAft>
                <a:spcPts val="0"/>
              </a:spcAft>
              <a:buNone/>
            </a:pPr>
            <a:r>
              <a:rPr lang="en" sz="1400"/>
              <a:t>P VAMSI KRISHNA 	    U4CSE17152</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Developing a VGG-16 Model</a:t>
            </a:r>
            <a:endParaRPr/>
          </a:p>
        </p:txBody>
      </p:sp>
      <p:sp>
        <p:nvSpPr>
          <p:cNvPr id="126" name="Google Shape;126;p22"/>
          <p:cNvSpPr txBox="1"/>
          <p:nvPr>
            <p:ph idx="1" type="body"/>
          </p:nvPr>
        </p:nvSpPr>
        <p:spPr>
          <a:xfrm>
            <a:off x="471900" y="2352800"/>
            <a:ext cx="8222100" cy="1641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VGG-16 is the previous version of the VGG-19 model.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is also as powerful and accurate as VGG-19.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preprocessing and data augmentation were done using vgg16 preprocess function and the model was fit to the training data.</a:t>
            </a:r>
            <a:endParaRPr sz="1500">
              <a:solidFill>
                <a:srgbClr val="000000"/>
              </a:solidFill>
              <a:latin typeface="Times New Roman"/>
              <a:ea typeface="Times New Roman"/>
              <a:cs typeface="Times New Roman"/>
              <a:sym typeface="Times New Roman"/>
            </a:endParaRPr>
          </a:p>
        </p:txBody>
      </p:sp>
      <p:sp>
        <p:nvSpPr>
          <p:cNvPr id="127" name="Google Shape;127;p22"/>
          <p:cNvSpPr txBox="1"/>
          <p:nvPr>
            <p:ph type="title"/>
          </p:nvPr>
        </p:nvSpPr>
        <p:spPr>
          <a:xfrm>
            <a:off x="5227675" y="3800100"/>
            <a:ext cx="3807900" cy="134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1500">
              <a:solidFill>
                <a:srgbClr val="000000"/>
              </a:solidFill>
            </a:endParaRPr>
          </a:p>
        </p:txBody>
      </p:sp>
      <p:sp>
        <p:nvSpPr>
          <p:cNvPr id="128" name="Google Shape;128;p22"/>
          <p:cNvSpPr txBox="1"/>
          <p:nvPr/>
        </p:nvSpPr>
        <p:spPr>
          <a:xfrm>
            <a:off x="4404778" y="1506425"/>
            <a:ext cx="4630800" cy="668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12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242850" y="1197925"/>
            <a:ext cx="4247313" cy="2439725"/>
          </a:xfrm>
          <a:prstGeom prst="rect">
            <a:avLst/>
          </a:prstGeom>
          <a:noFill/>
          <a:ln>
            <a:noFill/>
          </a:ln>
        </p:spPr>
      </p:pic>
      <p:pic>
        <p:nvPicPr>
          <p:cNvPr id="135" name="Google Shape;135;p23"/>
          <p:cNvPicPr preferRelativeResize="0"/>
          <p:nvPr/>
        </p:nvPicPr>
        <p:blipFill>
          <a:blip r:embed="rId4">
            <a:alphaModFix/>
          </a:blip>
          <a:stretch>
            <a:fillRect/>
          </a:stretch>
        </p:blipFill>
        <p:spPr>
          <a:xfrm>
            <a:off x="4753400" y="1275450"/>
            <a:ext cx="4112350" cy="2362200"/>
          </a:xfrm>
          <a:prstGeom prst="rect">
            <a:avLst/>
          </a:prstGeom>
          <a:noFill/>
          <a:ln>
            <a:noFill/>
          </a:ln>
        </p:spPr>
      </p:pic>
      <p:sp>
        <p:nvSpPr>
          <p:cNvPr id="136" name="Google Shape;136;p23"/>
          <p:cNvSpPr txBox="1"/>
          <p:nvPr/>
        </p:nvSpPr>
        <p:spPr>
          <a:xfrm>
            <a:off x="904950" y="4239975"/>
            <a:ext cx="7146600" cy="516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accuracy obtained for VGG -16 model after testing the TEST data set is 93%</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Developing a RESNET 50 Model</a:t>
            </a:r>
            <a:endParaRPr/>
          </a:p>
        </p:txBody>
      </p:sp>
      <p:sp>
        <p:nvSpPr>
          <p:cNvPr id="142" name="Google Shape;142;p24"/>
          <p:cNvSpPr txBox="1"/>
          <p:nvPr>
            <p:ph idx="1" type="body"/>
          </p:nvPr>
        </p:nvSpPr>
        <p:spPr>
          <a:xfrm>
            <a:off x="460950" y="2487700"/>
            <a:ext cx="8222100" cy="1545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Resnets are one another such CNN which gives good results with image classification.</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preprocessing and data augmentation were done using Resnet50 preprocess function and the model was fit to the training data</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5"/>
          <p:cNvPicPr preferRelativeResize="0"/>
          <p:nvPr/>
        </p:nvPicPr>
        <p:blipFill>
          <a:blip r:embed="rId3">
            <a:alphaModFix/>
          </a:blip>
          <a:stretch>
            <a:fillRect/>
          </a:stretch>
        </p:blipFill>
        <p:spPr>
          <a:xfrm>
            <a:off x="381850" y="1197207"/>
            <a:ext cx="4190150" cy="2749093"/>
          </a:xfrm>
          <a:prstGeom prst="rect">
            <a:avLst/>
          </a:prstGeom>
          <a:noFill/>
          <a:ln>
            <a:noFill/>
          </a:ln>
        </p:spPr>
      </p:pic>
      <p:pic>
        <p:nvPicPr>
          <p:cNvPr id="149" name="Google Shape;149;p25"/>
          <p:cNvPicPr preferRelativeResize="0"/>
          <p:nvPr/>
        </p:nvPicPr>
        <p:blipFill>
          <a:blip r:embed="rId4">
            <a:alphaModFix/>
          </a:blip>
          <a:stretch>
            <a:fillRect/>
          </a:stretch>
        </p:blipFill>
        <p:spPr>
          <a:xfrm>
            <a:off x="5008700" y="1275450"/>
            <a:ext cx="3818275" cy="2545517"/>
          </a:xfrm>
          <a:prstGeom prst="rect">
            <a:avLst/>
          </a:prstGeom>
          <a:noFill/>
          <a:ln>
            <a:noFill/>
          </a:ln>
        </p:spPr>
      </p:pic>
      <p:sp>
        <p:nvSpPr>
          <p:cNvPr id="150" name="Google Shape;150;p25"/>
          <p:cNvSpPr txBox="1"/>
          <p:nvPr/>
        </p:nvSpPr>
        <p:spPr>
          <a:xfrm>
            <a:off x="892025" y="4291675"/>
            <a:ext cx="7676400" cy="38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accuracy obtained for RESNET 50 model after testing the TEST data set is 75%</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69875" y="547200"/>
            <a:ext cx="7439100" cy="37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KEY FINDINGS</a:t>
            </a:r>
            <a:endParaRPr sz="4800"/>
          </a:p>
          <a:p>
            <a:pPr indent="-317500" lvl="0" marL="457200" rtl="0" algn="l">
              <a:lnSpc>
                <a:spcPct val="150000"/>
              </a:lnSpc>
              <a:spcBef>
                <a:spcPts val="120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 VGG-16 model has the best accuracy value for the test dataset which around 93%.</a:t>
            </a:r>
            <a:endParaRPr sz="1400">
              <a:solidFill>
                <a:srgbClr val="FFFFF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Followed by VGG-19 which gave an accuracy of 81% Followed by RESNET50 which gave an accuracy 75% i.e, given a new image the VGG-19, VGG-16 models are more likely to classify it correctly.</a:t>
            </a:r>
            <a:endParaRPr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07475" y="672375"/>
            <a:ext cx="4045200" cy="3607200"/>
          </a:xfrm>
          <a:prstGeom prst="rect">
            <a:avLst/>
          </a:prstGeom>
        </p:spPr>
        <p:txBody>
          <a:bodyPr anchorCtr="0" anchor="b" bIns="91425" lIns="91425" spcFirstLastPara="1" rIns="91425" wrap="square" tIns="91425">
            <a:noAutofit/>
          </a:bodyPr>
          <a:lstStyle/>
          <a:p>
            <a:pPr indent="-323850" lvl="0" marL="457200" rtl="0" algn="l">
              <a:lnSpc>
                <a:spcPct val="150000"/>
              </a:lnSpc>
              <a:spcBef>
                <a:spcPts val="120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This project was a combination of the CNN model classification problem (to predict whether the image has a brain tumor or not) &amp; Computer Vision problem (image processing and image augmentation).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final accuracy is much higher than the 50% baseline.  However, it could be increased by a larger number of train images or through model hyperparameters tuning.</a:t>
            </a:r>
            <a:endParaRPr sz="1500"/>
          </a:p>
        </p:txBody>
      </p:sp>
      <p:sp>
        <p:nvSpPr>
          <p:cNvPr id="161" name="Google Shape;161;p27"/>
          <p:cNvSpPr txBox="1"/>
          <p:nvPr/>
        </p:nvSpPr>
        <p:spPr>
          <a:xfrm>
            <a:off x="5652750" y="2037025"/>
            <a:ext cx="3000000" cy="123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3000">
                <a:solidFill>
                  <a:srgbClr val="FFFFFF"/>
                </a:solidFill>
                <a:latin typeface="Times New Roman"/>
                <a:ea typeface="Times New Roman"/>
                <a:cs typeface="Times New Roman"/>
                <a:sym typeface="Times New Roman"/>
              </a:rPr>
              <a:t>CONCLUSION</a:t>
            </a:r>
            <a:endParaRPr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FINAL PROJECT</a:t>
            </a:r>
            <a:endParaRPr sz="2400"/>
          </a:p>
          <a:p>
            <a:pPr indent="0" lvl="0" marL="0" rtl="0" algn="ctr">
              <a:spcBef>
                <a:spcPts val="0"/>
              </a:spcBef>
              <a:spcAft>
                <a:spcPts val="0"/>
              </a:spcAft>
              <a:buNone/>
            </a:pPr>
            <a:r>
              <a:rPr lang="en"/>
              <a:t>BRAIN TUMOR CLASSIFICATION</a:t>
            </a:r>
            <a:endParaRPr/>
          </a:p>
          <a:p>
            <a:pPr indent="0" lvl="0" marL="0" rtl="0" algn="ctr">
              <a:spcBef>
                <a:spcPts val="0"/>
              </a:spcBef>
              <a:spcAft>
                <a:spcPts val="0"/>
              </a:spcAft>
              <a:buNone/>
            </a:pPr>
            <a:r>
              <a:rPr lang="en" sz="3000"/>
              <a:t>GROUP - 5</a:t>
            </a:r>
            <a:endParaRPr sz="3000"/>
          </a:p>
          <a:p>
            <a:pPr indent="0" lvl="0" marL="0" rtl="0" algn="ctr">
              <a:spcBef>
                <a:spcPts val="0"/>
              </a:spcBef>
              <a:spcAft>
                <a:spcPts val="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500">
                <a:solidFill>
                  <a:srgbClr val="000000"/>
                </a:solidFill>
                <a:latin typeface="Times New Roman"/>
                <a:ea typeface="Times New Roman"/>
                <a:cs typeface="Times New Roman"/>
                <a:sym typeface="Times New Roman"/>
              </a:rPr>
              <a:t>This project is done as a solution to the dataset which is provided by Kaggle. This project is an image classification problem using deep Convolutional Neural Networks to classify whether the image of a brain MRI has a tumor or not. Better performance of this model would help the medical professionals to detect tumors in MRI scans where the number of images is very high and manual processing is time taking.</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solidFill>
                  <a:srgbClr val="000000"/>
                </a:solidFill>
                <a:latin typeface="Times New Roman"/>
                <a:ea typeface="Times New Roman"/>
                <a:cs typeface="Times New Roman"/>
                <a:sym typeface="Times New Roman"/>
              </a:rPr>
              <a:t>The problem is to classify an MRI scan image of a brain, based upon whether it has a tumor or not. There are two classes in which the images have been classified i.e, ‘yes’ and ‘no’, we need to build a deep learning model such that, given a new image of brain MRI, the model should be able to classify it to a class ‘yes’ or ‘no’ with reasonably high accuracy measures.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1" name="Google Shape;91;p17"/>
          <p:cNvSpPr txBox="1"/>
          <p:nvPr>
            <p:ph idx="1" type="body"/>
          </p:nvPr>
        </p:nvSpPr>
        <p:spPr>
          <a:xfrm>
            <a:off x="471900" y="2433300"/>
            <a:ext cx="39999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500">
                <a:solidFill>
                  <a:srgbClr val="000000"/>
                </a:solidFill>
                <a:latin typeface="Times New Roman"/>
                <a:ea typeface="Times New Roman"/>
                <a:cs typeface="Times New Roman"/>
                <a:sym typeface="Times New Roman"/>
              </a:rPr>
              <a:t>The dataset was available in Kaggle in the datasets section. There are 253 images in total, out of which 168 images were in the ‘yes’ class, and the rest were classified as ‘no’. The dataset is 15 MB in size and the images were of jpg and jpeg formats.</a:t>
            </a:r>
            <a:endParaRPr sz="1500"/>
          </a:p>
        </p:txBody>
      </p:sp>
      <p:sp>
        <p:nvSpPr>
          <p:cNvPr id="92" name="Google Shape;92;p17"/>
          <p:cNvSpPr txBox="1"/>
          <p:nvPr>
            <p:ph idx="2" type="body"/>
          </p:nvPr>
        </p:nvSpPr>
        <p:spPr>
          <a:xfrm>
            <a:off x="4694100" y="2635475"/>
            <a:ext cx="39999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500">
                <a:solidFill>
                  <a:srgbClr val="000000"/>
                </a:solidFill>
                <a:latin typeface="Times New Roman"/>
                <a:ea typeface="Times New Roman"/>
                <a:cs typeface="Times New Roman"/>
                <a:sym typeface="Times New Roman"/>
              </a:rPr>
              <a:t>Here is a link to it </a:t>
            </a:r>
            <a:r>
              <a:rPr lang="en" sz="1500" u="sng">
                <a:solidFill>
                  <a:srgbClr val="1155CC"/>
                </a:solidFill>
                <a:latin typeface="Times New Roman"/>
                <a:ea typeface="Times New Roman"/>
                <a:cs typeface="Times New Roman"/>
                <a:sym typeface="Times New Roman"/>
                <a:hlinkClick r:id="rId3"/>
              </a:rPr>
              <a:t>https://www.kaggle.com/navoneel/brain-mri-images-for-brain-tumor-detection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Approach</a:t>
            </a:r>
            <a:endParaRPr/>
          </a:p>
        </p:txBody>
      </p:sp>
      <p:sp>
        <p:nvSpPr>
          <p:cNvPr id="98" name="Google Shape;98;p18"/>
          <p:cNvSpPr txBox="1"/>
          <p:nvPr/>
        </p:nvSpPr>
        <p:spPr>
          <a:xfrm>
            <a:off x="98250" y="830675"/>
            <a:ext cx="8295900" cy="4017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A VGG model is one of the most powerful and complex Convolutional Neural Network(CNN) which can give highly accurate results in image classification.</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 We used a concept called transfer learning, through which we can use a pre-trained model(which was previously trained on another dataset) and can add more layers to it, and then fit the model training data. But before we can do this we need a properly preprocessed dataset to work with.</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Steps taken in the preprocessing step are :</a:t>
            </a:r>
            <a:endParaRPr sz="1500">
              <a:latin typeface="Times New Roman"/>
              <a:ea typeface="Times New Roman"/>
              <a:cs typeface="Times New Roman"/>
              <a:sym typeface="Times New Roman"/>
            </a:endParaRPr>
          </a:p>
          <a:p>
            <a:pPr indent="-323850" lvl="0" marL="914400" rtl="0" algn="l">
              <a:lnSpc>
                <a:spcPct val="150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Create three directories named ‘TRAIN’, ‘VAL’, ‘TEST’ in order to partition the dataset.</a:t>
            </a:r>
            <a:endParaRPr sz="1500">
              <a:latin typeface="Times New Roman"/>
              <a:ea typeface="Times New Roman"/>
              <a:cs typeface="Times New Roman"/>
              <a:sym typeface="Times New Roman"/>
            </a:endParaRPr>
          </a:p>
          <a:p>
            <a:pPr indent="-323850" lvl="0" marL="914400" rtl="0" algn="l">
              <a:lnSpc>
                <a:spcPct val="150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Split the dataset 80% of the data for training(‘TRAIN’), 5 data points for testing(‘TEST’), and the remaining for validation (‘VAL’).</a:t>
            </a:r>
            <a:endParaRPr sz="15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104" name="Google Shape;104;p19"/>
          <p:cNvSpPr txBox="1"/>
          <p:nvPr>
            <p:ph idx="1" type="body"/>
          </p:nvPr>
        </p:nvSpPr>
        <p:spPr>
          <a:xfrm>
            <a:off x="471900" y="1919075"/>
            <a:ext cx="8222100" cy="30546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rgbClr val="000000"/>
                </a:solidFill>
                <a:latin typeface="Times New Roman"/>
                <a:ea typeface="Times New Roman"/>
                <a:cs typeface="Times New Roman"/>
                <a:sym typeface="Times New Roman"/>
              </a:rPr>
              <a:t>Other than using the traditional VGG-19 to solve the problem we have also considered alternatives for the existing approach and chose the model with the best test accuracy. </a:t>
            </a:r>
            <a:endParaRPr sz="1500">
              <a:solidFill>
                <a:srgbClr val="000000"/>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solidFill>
                  <a:srgbClr val="000000"/>
                </a:solidFill>
                <a:latin typeface="Times New Roman"/>
                <a:ea typeface="Times New Roman"/>
                <a:cs typeface="Times New Roman"/>
                <a:sym typeface="Times New Roman"/>
              </a:rPr>
              <a:t>Models Used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VGG-19</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VGG-16</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RESNET50</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Developing a VGG-19 Model</a:t>
            </a:r>
            <a:endParaRPr/>
          </a:p>
        </p:txBody>
      </p:sp>
      <p:sp>
        <p:nvSpPr>
          <p:cNvPr id="110" name="Google Shape;110;p20"/>
          <p:cNvSpPr txBox="1"/>
          <p:nvPr>
            <p:ph idx="1" type="body"/>
          </p:nvPr>
        </p:nvSpPr>
        <p:spPr>
          <a:xfrm>
            <a:off x="633850" y="2344388"/>
            <a:ext cx="7723500" cy="1211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import that base model of VGG-19 and input images that are resized to (227,227), but before inputting, we added fully connected layers and the output layer is of size two for classification</a:t>
            </a:r>
            <a:endParaRPr sz="1500">
              <a:solidFill>
                <a:srgbClr val="000000"/>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
        <p:nvSpPr>
          <p:cNvPr id="111" name="Google Shape;111;p20"/>
          <p:cNvSpPr txBox="1"/>
          <p:nvPr>
            <p:ph type="title"/>
          </p:nvPr>
        </p:nvSpPr>
        <p:spPr>
          <a:xfrm>
            <a:off x="4435450" y="3618350"/>
            <a:ext cx="4585800" cy="134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sp>
        <p:nvSpPr>
          <p:cNvPr id="112" name="Google Shape;112;p20"/>
          <p:cNvSpPr txBox="1"/>
          <p:nvPr/>
        </p:nvSpPr>
        <p:spPr>
          <a:xfrm>
            <a:off x="4281678" y="1823300"/>
            <a:ext cx="4630800" cy="668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1"/>
          <p:cNvPicPr preferRelativeResize="0"/>
          <p:nvPr/>
        </p:nvPicPr>
        <p:blipFill>
          <a:blip r:embed="rId3">
            <a:alphaModFix/>
          </a:blip>
          <a:stretch>
            <a:fillRect/>
          </a:stretch>
        </p:blipFill>
        <p:spPr>
          <a:xfrm>
            <a:off x="217000" y="997613"/>
            <a:ext cx="4099700" cy="26802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753400" y="1029925"/>
            <a:ext cx="4171450" cy="2615575"/>
          </a:xfrm>
          <a:prstGeom prst="rect">
            <a:avLst/>
          </a:prstGeom>
          <a:noFill/>
          <a:ln>
            <a:noFill/>
          </a:ln>
        </p:spPr>
      </p:pic>
      <p:sp>
        <p:nvSpPr>
          <p:cNvPr id="120" name="Google Shape;120;p21"/>
          <p:cNvSpPr txBox="1"/>
          <p:nvPr/>
        </p:nvSpPr>
        <p:spPr>
          <a:xfrm>
            <a:off x="917875" y="4162450"/>
            <a:ext cx="7263000" cy="602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accuracy obtained for VGG -19 model after testing the TEST data set is 81.2%</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