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295" r:id="rId3"/>
    <p:sldId id="296" r:id="rId4"/>
    <p:sldId id="294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20" r:id="rId21"/>
    <p:sldId id="315" r:id="rId22"/>
    <p:sldId id="322" r:id="rId23"/>
    <p:sldId id="323" r:id="rId24"/>
    <p:sldId id="324" r:id="rId25"/>
    <p:sldId id="325" r:id="rId26"/>
    <p:sldId id="326" r:id="rId27"/>
    <p:sldId id="316" r:id="rId28"/>
    <p:sldId id="32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CFAB-4F5D-4794-9FC3-C3201E265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963B7-0BB6-4524-A45F-0016335D4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928CD-5F5A-4FE6-93B7-04306E09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3D4-B8CE-4A7B-8ED5-A00868E924E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3F101-B028-4C2B-A4A1-B204CACE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2FED6-6887-4473-9974-1467A9B5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B3AB-692A-4BCE-B15D-0118FC76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7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C490-86F8-4B14-8384-03904CD8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2A6F5-4666-46AC-95E8-E910C6156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504F8-E26A-40E8-95DA-29B70A62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3D4-B8CE-4A7B-8ED5-A00868E924E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76EF2-A819-4602-B2B0-AF3BE2C5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BD344-A2DA-43E2-A160-4973216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B3AB-692A-4BCE-B15D-0118FC76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8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5155A-DAB7-4CAE-B5B3-10F76FC8B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45BE9-C01E-4B26-810B-9E48B6D6A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70A68-BD7A-48C6-A8DE-8BDDB856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3D4-B8CE-4A7B-8ED5-A00868E924E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43914-3E84-42BC-BC95-B1892B40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6D7F3-1564-4113-8B0C-96FB49BE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B3AB-692A-4BCE-B15D-0118FC76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9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4108-85F9-4996-A845-83CB127C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1B513-E355-4ED8-921F-CDC5773CA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AC103-AA52-4945-9970-05CAC96E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3D4-B8CE-4A7B-8ED5-A00868E924E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45858-3697-40CB-8286-05DC546A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E05DF-6857-4ACB-B8F1-A6123383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B3AB-692A-4BCE-B15D-0118FC76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F244-CCAE-4F78-9B2E-5A63EB8E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C352D-B5AA-4B92-8256-BA0354CF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F1B58-AF8F-4198-804F-9A12237C1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3D4-B8CE-4A7B-8ED5-A00868E924E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9034D-076D-4034-8725-CDBB7AE8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11B96-9A18-43ED-A88C-37BE4FD6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B3AB-692A-4BCE-B15D-0118FC76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4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76C3-DA3F-4254-8056-46602A16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E7219-B9F2-40D0-B51A-FE0C488B1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1D001-39A7-486C-9FC0-81C777D3D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AE0B2-2519-47DC-A999-2F3579DF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3D4-B8CE-4A7B-8ED5-A00868E924E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EB648-24CA-45D4-A8DA-C878A256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0D532-DB99-4EBF-931A-A5814900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B3AB-692A-4BCE-B15D-0118FC76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D827-1059-40D4-B844-36358110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DBE97-05BD-4FDC-BF0E-E6A506708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6FD6E-5C51-45E3-9EC5-59BB2FDA7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FA658-0CA5-4DC6-A974-3A47E5BE8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389D7-4661-4015-8337-AD83B3C5C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2751F-3DBD-40A4-BAAB-CFFF46F6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3D4-B8CE-4A7B-8ED5-A00868E924E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E740B-0C9D-4EC1-B97F-F52A5F6B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2AEF7-0C3A-4DC2-897C-B9EC4B83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B3AB-692A-4BCE-B15D-0118FC76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8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0818-884B-4F03-A63A-904AD2AC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A9667-D5B0-402A-B98B-F858449A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3D4-B8CE-4A7B-8ED5-A00868E924E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FBDE8-0501-4A90-980B-EBB4714C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E757F-83AA-423C-A112-2D1F4B0D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B3AB-692A-4BCE-B15D-0118FC76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39CBD-4F5E-4675-8046-7C2C6913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3D4-B8CE-4A7B-8ED5-A00868E924E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EFD4E-9D7A-4364-8644-9B1F1504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00C1A-49E9-44E7-8F12-C6C87B7B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B3AB-692A-4BCE-B15D-0118FC76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BBE5-3E05-4BE6-933C-6E02040CB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2076-006B-4266-A453-569C8C24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10074-6582-4C84-B179-0EED904CC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D5322-7881-4B10-9687-DF4D552C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3D4-B8CE-4A7B-8ED5-A00868E924E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F38D8-21D2-4CEE-AAFA-F97438DF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26B0A-985A-4FE0-A3EB-266D1BB1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B3AB-692A-4BCE-B15D-0118FC76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1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9B14-AB31-4977-8998-53128B59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6CDDE-17D6-4CAF-8C2E-D4ED0A9BB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66999-EA7B-4E82-B5CE-2A455981E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F3744-7986-49E3-984D-32006E5E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3D4-B8CE-4A7B-8ED5-A00868E924E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66FE2-340E-496C-9D3B-D8A28DDF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7CE99-818B-428D-BB7D-D6BDEF53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B3AB-692A-4BCE-B15D-0118FC76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314B4-958E-41E0-B951-6AE9314B9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61173-4239-4AD9-A88A-6CDBD33E0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2D1CC-752A-4AD9-9D54-AFFFB4932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9A3D4-B8CE-4A7B-8ED5-A00868E924E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68895-E088-415E-8A43-47197CB89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AD38A-253B-4AA7-8B2A-DB357AABA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DB3AB-692A-4BCE-B15D-0118FC76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1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Python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Django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Django Project, Apps and do settings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Templates and do settings </a:t>
            </a:r>
          </a:p>
        </p:txBody>
      </p:sp>
    </p:spTree>
    <p:extLst>
      <p:ext uri="{BB962C8B-B14F-4D97-AF65-F5344CB8AC3E}">
        <p14:creationId xmlns:p14="http://schemas.microsoft.com/office/powerpoint/2010/main" val="414269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11F557-C8DA-41FA-8322-CD150DFC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64"/>
            <a:ext cx="10515600" cy="99796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7EA22C-F428-4BE2-AA5A-EEA792D1F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480412"/>
              </p:ext>
            </p:extLst>
          </p:nvPr>
        </p:nvGraphicFramePr>
        <p:xfrm>
          <a:off x="838200" y="1090325"/>
          <a:ext cx="105156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4309">
                  <a:extLst>
                    <a:ext uri="{9D8B030D-6E8A-4147-A177-3AD203B41FA5}">
                      <a16:colId xmlns:a16="http://schemas.microsoft.com/office/drawing/2014/main" val="1553375923"/>
                    </a:ext>
                  </a:extLst>
                </a:gridCol>
                <a:gridCol w="5560291">
                  <a:extLst>
                    <a:ext uri="{9D8B030D-6E8A-4147-A177-3AD203B41FA5}">
                      <a16:colId xmlns:a16="http://schemas.microsoft.com/office/drawing/2014/main" val="2268964545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849335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Character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54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ISO-8601 week number of year, with weeks starting on 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85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30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11F557-C8DA-41FA-8322-CD150DFC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64"/>
            <a:ext cx="10515600" cy="99796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7EA22C-F428-4BE2-AA5A-EEA792D1F63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090325"/>
          <a:ext cx="10515600" cy="387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4309">
                  <a:extLst>
                    <a:ext uri="{9D8B030D-6E8A-4147-A177-3AD203B41FA5}">
                      <a16:colId xmlns:a16="http://schemas.microsoft.com/office/drawing/2014/main" val="1553375923"/>
                    </a:ext>
                  </a:extLst>
                </a:gridCol>
                <a:gridCol w="5560291">
                  <a:extLst>
                    <a:ext uri="{9D8B030D-6E8A-4147-A177-3AD203B41FA5}">
                      <a16:colId xmlns:a16="http://schemas.microsoft.com/office/drawing/2014/main" val="2268964545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849335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Character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54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Month, 2 digits with leading zeros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 to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8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without leading zeros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to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3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Month, textual, 3 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5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Month, textual, 3 letters, lowercase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9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Month, locale specific alternative representation usually used for long date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listopada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 (for Polish locale, as opposed to '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Listopad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Month, textual,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January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16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abbreviation in Associated Press style. Proprietary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Jan., Feb., March, May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6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days in the given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 to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72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16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11F557-C8DA-41FA-8322-CD150DFC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64"/>
            <a:ext cx="10515600" cy="99796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7EA22C-F428-4BE2-AA5A-EEA792D1F63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090325"/>
          <a:ext cx="10515600" cy="239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4309">
                  <a:extLst>
                    <a:ext uri="{9D8B030D-6E8A-4147-A177-3AD203B41FA5}">
                      <a16:colId xmlns:a16="http://schemas.microsoft.com/office/drawing/2014/main" val="1553375923"/>
                    </a:ext>
                  </a:extLst>
                </a:gridCol>
                <a:gridCol w="5560291">
                  <a:extLst>
                    <a:ext uri="{9D8B030D-6E8A-4147-A177-3AD203B41FA5}">
                      <a16:colId xmlns:a16="http://schemas.microsoft.com/office/drawing/2014/main" val="2268964545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849335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Character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54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Year, 2 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8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Year, 4 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3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 for whether it’s a leap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or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5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ISO-8601 week-numbering year, corresponding to the ISO-8601 week number (W) which uses leap weeks. See Y for the more common year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95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3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11F557-C8DA-41FA-8322-CD150DFC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64"/>
            <a:ext cx="10515600" cy="99796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7EA22C-F428-4BE2-AA5A-EEA792D1F63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59196"/>
          <a:ext cx="10515600" cy="580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4309">
                  <a:extLst>
                    <a:ext uri="{9D8B030D-6E8A-4147-A177-3AD203B41FA5}">
                      <a16:colId xmlns:a16="http://schemas.microsoft.com/office/drawing/2014/main" val="1553375923"/>
                    </a:ext>
                  </a:extLst>
                </a:gridCol>
                <a:gridCol w="5560291">
                  <a:extLst>
                    <a:ext uri="{9D8B030D-6E8A-4147-A177-3AD203B41FA5}">
                      <a16:colId xmlns:a16="http://schemas.microsoft.com/office/drawing/2014/main" val="2268964545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849335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Character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54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Hour, 12-hour format without leading zeros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to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8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Hour, 24-hour format without leading zeros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3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Hour, 12-hour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 to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5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Hour, 24-hour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 to 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9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 to 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Seconds, 2 digits with leading zeros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 to 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16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 to 999999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6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'a.m.' or 'p.m.' (Note that this is slightly different than PHP’s output, because this includes periods to match Associated Press style.)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72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'AM' or 'PM'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18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Time, in 12-hour hours and minutes, with minutes left off if they’re zero. Proprietary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1:30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83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Time, in 12-hour hours, minutes and ‘a.m.’/’p.m.’, with minutes left off if they’re zero and the special-case strings ‘midnight’ and ‘noon’ if appropriate. Proprietary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a.m., 1:30 p.m., midnight, noon, 12:30 p.m.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129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32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11F557-C8DA-41FA-8322-CD150DFC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64"/>
            <a:ext cx="10515600" cy="997961"/>
          </a:xfrm>
        </p:spPr>
        <p:txBody>
          <a:bodyPr/>
          <a:lstStyle/>
          <a:p>
            <a:pPr algn="ctr"/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Timezone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7EA22C-F428-4BE2-AA5A-EEA792D1F63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090325"/>
          <a:ext cx="10515600" cy="303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4309">
                  <a:extLst>
                    <a:ext uri="{9D8B030D-6E8A-4147-A177-3AD203B41FA5}">
                      <a16:colId xmlns:a16="http://schemas.microsoft.com/office/drawing/2014/main" val="1553375923"/>
                    </a:ext>
                  </a:extLst>
                </a:gridCol>
                <a:gridCol w="5560291">
                  <a:extLst>
                    <a:ext uri="{9D8B030D-6E8A-4147-A177-3AD203B41FA5}">
                      <a16:colId xmlns:a16="http://schemas.microsoft.com/office/drawing/2014/main" val="2268964545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849335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Character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54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Timezone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name. Could be in any format, or might return an empty string, depending on the 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'', 'GMT', '-500', 'US/Eastern',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8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Daylight Savings Time, whether it’s in effect or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or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3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Difference to Greenwich time in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+0200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5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zone of this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EST, MDT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9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zone offset in seconds. The offset for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timezones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west of UTC is always negative, and for those east of UTC is always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-43200 to 43200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29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28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11F557-C8DA-41FA-8322-CD150DFC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64"/>
            <a:ext cx="10515600" cy="99796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Date/Time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7EA22C-F428-4BE2-AA5A-EEA792D1F63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090325"/>
          <a:ext cx="10515600" cy="229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4309">
                  <a:extLst>
                    <a:ext uri="{9D8B030D-6E8A-4147-A177-3AD203B41FA5}">
                      <a16:colId xmlns:a16="http://schemas.microsoft.com/office/drawing/2014/main" val="1553375923"/>
                    </a:ext>
                  </a:extLst>
                </a:gridCol>
                <a:gridCol w="4747491">
                  <a:extLst>
                    <a:ext uri="{9D8B030D-6E8A-4147-A177-3AD203B41FA5}">
                      <a16:colId xmlns:a16="http://schemas.microsoft.com/office/drawing/2014/main" val="2268964545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3849335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Character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54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 8601 format. (Note: unlike others formatters, such as “Z”, “O” or “r”, the “c” formatter will not add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timezone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offset if value is a naive 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2008-01-02T10:30:00.000123+02:00, or 2008-01-02T10:30:00.000123 if the datetime is naive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8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RFC 5322 formatted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'Thu, 21 Dec 2000 16:01:07 +0200'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5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Seconds since the Unix Epoch (January 1 1970 00:00:00 UTC)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95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48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11F557-C8DA-41FA-8322-CD150DFC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64"/>
            <a:ext cx="10515600" cy="99796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Formats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7EA22C-F428-4BE2-AA5A-EEA792D1F63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0903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8382">
                  <a:extLst>
                    <a:ext uri="{9D8B030D-6E8A-4147-A177-3AD203B41FA5}">
                      <a16:colId xmlns:a16="http://schemas.microsoft.com/office/drawing/2014/main" val="1553375923"/>
                    </a:ext>
                  </a:extLst>
                </a:gridCol>
                <a:gridCol w="3916218">
                  <a:extLst>
                    <a:ext uri="{9D8B030D-6E8A-4147-A177-3AD203B41FA5}">
                      <a16:colId xmlns:a16="http://schemas.microsoft.com/office/drawing/2014/main" val="2268964545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849335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54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DATE_FORMAT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Default: 'N j, Y'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Feb. 9,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8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DATETIME_FORMAT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Default: 'N j, Y, P'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Feb. 9, 2020, 10 p.m.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3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SHORT_DATE_FORMAT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Default: 'm/d/Y'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12/31/2020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5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SHORT_DATETIME_FORMAT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Default: 'm/d/Y P'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12/31/2020 4 p.m.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9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TIME_FORMAT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Default: "H:i"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“01:24”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6820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F12F5AE-E411-48DF-BB04-5C13B98F3C8D}"/>
              </a:ext>
            </a:extLst>
          </p:cNvPr>
          <p:cNvSpPr/>
          <p:nvPr/>
        </p:nvSpPr>
        <p:spPr>
          <a:xfrm>
            <a:off x="838200" y="3597565"/>
            <a:ext cx="67263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value|date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:"SHORT_DATE_FORMAT" }}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value|time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:“TIME_FORMAT" }}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3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floatformat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used without an argument, rounds a floating-point number to one decimal place but only if there’s a decimal part to be displayed.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used with a numeric integer argument,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floatformat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rounds a number to that many decimal places.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5E2233-30F2-4B68-9740-A8F780280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61076"/>
              </p:ext>
            </p:extLst>
          </p:nvPr>
        </p:nvGraphicFramePr>
        <p:xfrm>
          <a:off x="1921163" y="2319805"/>
          <a:ext cx="7352146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4982">
                  <a:extLst>
                    <a:ext uri="{9D8B030D-6E8A-4147-A177-3AD203B41FA5}">
                      <a16:colId xmlns:a16="http://schemas.microsoft.com/office/drawing/2014/main" val="2913794751"/>
                    </a:ext>
                  </a:extLst>
                </a:gridCol>
                <a:gridCol w="3195782">
                  <a:extLst>
                    <a:ext uri="{9D8B030D-6E8A-4147-A177-3AD203B41FA5}">
                      <a16:colId xmlns:a16="http://schemas.microsoft.com/office/drawing/2014/main" val="2852796031"/>
                    </a:ext>
                  </a:extLst>
                </a:gridCol>
                <a:gridCol w="2281382">
                  <a:extLst>
                    <a:ext uri="{9D8B030D-6E8A-4147-A177-3AD203B41FA5}">
                      <a16:colId xmlns:a16="http://schemas.microsoft.com/office/drawing/2014/main" val="3477740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56.24321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value|floatformat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5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value|floatformat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23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56.37000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value|floatformat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50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9C6FEB-19AD-44E6-851A-0F560B35B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852884"/>
              </p:ext>
            </p:extLst>
          </p:nvPr>
        </p:nvGraphicFramePr>
        <p:xfrm>
          <a:off x="1921163" y="4781296"/>
          <a:ext cx="7352146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4982">
                  <a:extLst>
                    <a:ext uri="{9D8B030D-6E8A-4147-A177-3AD203B41FA5}">
                      <a16:colId xmlns:a16="http://schemas.microsoft.com/office/drawing/2014/main" val="2913794751"/>
                    </a:ext>
                  </a:extLst>
                </a:gridCol>
                <a:gridCol w="3195782">
                  <a:extLst>
                    <a:ext uri="{9D8B030D-6E8A-4147-A177-3AD203B41FA5}">
                      <a16:colId xmlns:a16="http://schemas.microsoft.com/office/drawing/2014/main" val="2852796031"/>
                    </a:ext>
                  </a:extLst>
                </a:gridCol>
                <a:gridCol w="2281382">
                  <a:extLst>
                    <a:ext uri="{9D8B030D-6E8A-4147-A177-3AD203B41FA5}">
                      <a16:colId xmlns:a16="http://schemas.microsoft.com/office/drawing/2014/main" val="3477740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56.24321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{{value|floatformat:3}}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56.243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5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{{value|floatformat:3}}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23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56.37000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{{value|floatformat:3}}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56.370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5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19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floatformat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Particularly useful is passing 0 (zero) as the argument which will round the float to the nearest integer.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argument passed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floatformat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negative, it will round a number to that many decimal places but only if there’s a decimal part to be displayed.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5E2233-30F2-4B68-9740-A8F780280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07359"/>
              </p:ext>
            </p:extLst>
          </p:nvPr>
        </p:nvGraphicFramePr>
        <p:xfrm>
          <a:off x="1921163" y="2033471"/>
          <a:ext cx="7352146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4982">
                  <a:extLst>
                    <a:ext uri="{9D8B030D-6E8A-4147-A177-3AD203B41FA5}">
                      <a16:colId xmlns:a16="http://schemas.microsoft.com/office/drawing/2014/main" val="2913794751"/>
                    </a:ext>
                  </a:extLst>
                </a:gridCol>
                <a:gridCol w="3195782">
                  <a:extLst>
                    <a:ext uri="{9D8B030D-6E8A-4147-A177-3AD203B41FA5}">
                      <a16:colId xmlns:a16="http://schemas.microsoft.com/office/drawing/2014/main" val="2852796031"/>
                    </a:ext>
                  </a:extLst>
                </a:gridCol>
                <a:gridCol w="2281382">
                  <a:extLst>
                    <a:ext uri="{9D8B030D-6E8A-4147-A177-3AD203B41FA5}">
                      <a16:colId xmlns:a16="http://schemas.microsoft.com/office/drawing/2014/main" val="3477740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56.24321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{{value|floatformat:“0”}}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5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{{value|floatformat:“0”}}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23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56.37000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{{value|floatformat:“0”}}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50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9C6FEB-19AD-44E6-851A-0F560B35B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992065"/>
              </p:ext>
            </p:extLst>
          </p:nvPr>
        </p:nvGraphicFramePr>
        <p:xfrm>
          <a:off x="1921163" y="4651981"/>
          <a:ext cx="7352146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4982">
                  <a:extLst>
                    <a:ext uri="{9D8B030D-6E8A-4147-A177-3AD203B41FA5}">
                      <a16:colId xmlns:a16="http://schemas.microsoft.com/office/drawing/2014/main" val="2913794751"/>
                    </a:ext>
                  </a:extLst>
                </a:gridCol>
                <a:gridCol w="3195782">
                  <a:extLst>
                    <a:ext uri="{9D8B030D-6E8A-4147-A177-3AD203B41FA5}">
                      <a16:colId xmlns:a16="http://schemas.microsoft.com/office/drawing/2014/main" val="2852796031"/>
                    </a:ext>
                  </a:extLst>
                </a:gridCol>
                <a:gridCol w="2281382">
                  <a:extLst>
                    <a:ext uri="{9D8B030D-6E8A-4147-A177-3AD203B41FA5}">
                      <a16:colId xmlns:a16="http://schemas.microsoft.com/office/drawing/2014/main" val="3477740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56.24321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value|floatformat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:“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”}}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56.243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5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value|floatformat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:“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”}}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23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56.37000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value|floatformat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:“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”}}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56.370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5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67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%} tag - The {% if %} tag evaluates a variable, and if that variable is “true” (i.e. exists, is not empty, and is not a false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value).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variable %}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…………..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nm %}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&lt;/h1&gt;Hello {{nm}}&lt;/h1&gt;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nm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&lt;/h1&gt; For Course{{nm}} {{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 Seat Available&lt;/h1&gt;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C8FAD5-2925-498A-A201-96E0D0A8C2BC}"/>
              </a:ext>
            </a:extLst>
          </p:cNvPr>
          <p:cNvSpPr/>
          <p:nvPr/>
        </p:nvSpPr>
        <p:spPr>
          <a:xfrm>
            <a:off x="5381896" y="175684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nm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&lt;/h1&gt;Seat Available&lt;/h1&gt;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not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&lt;/h1&gt;Seat Not Available&lt;/h1&gt;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</a:p>
        </p:txBody>
      </p:sp>
    </p:spTree>
    <p:extLst>
      <p:ext uri="{BB962C8B-B14F-4D97-AF65-F5344CB8AC3E}">
        <p14:creationId xmlns:p14="http://schemas.microsoft.com/office/powerpoint/2010/main" val="364970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Template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Django’s template language is designed to strike a balance between power and ease. It’s designed to feel comfortable to those used to working with HTML.</a:t>
            </a:r>
          </a:p>
          <a:p>
            <a:pPr marL="0" indent="0">
              <a:buNone/>
            </a:pPr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courseone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.html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&lt;body&gt;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&lt;h2&gt; Course Name: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Total Seats: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&lt;/body&gt;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Jinja2 - Jinja is a modern and designer-friendly templating language for Python, modelled after Django’s templates. It is fast, widely used and secure with the optional sandboxed template execution environment.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pip install jinja2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'BACKEND': 'django.template.backends.jinja2.Jinja2',</a:t>
            </a:r>
          </a:p>
        </p:txBody>
      </p:sp>
    </p:spTree>
    <p:extLst>
      <p:ext uri="{BB962C8B-B14F-4D97-AF65-F5344CB8AC3E}">
        <p14:creationId xmlns:p14="http://schemas.microsoft.com/office/powerpoint/2010/main" val="296617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Tag with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condition %}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…………..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nm == ‘Django’  %}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&lt;/h1&gt;Hello {{nm}}&lt;/h1&gt;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nm == ‘Django’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==5 %}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&lt;/h1&gt;{{nm}} Seat Available&lt;/h1&gt;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tags may also use the operators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==, !=, &lt;, &gt;, &lt;=, &gt;=, in, not in, is,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C8FAD5-2925-498A-A201-96E0D0A8C2BC}"/>
              </a:ext>
            </a:extLst>
          </p:cNvPr>
          <p:cNvSpPr/>
          <p:nvPr/>
        </p:nvSpPr>
        <p:spPr>
          <a:xfrm>
            <a:off x="5381896" y="175684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nm == ‘Django’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5 %}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&lt;/h1&gt;{{nm}} Seat Available&lt;/h1&gt;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not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5 %}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&lt;/h1&gt;Seat Not Available&lt;/h1&gt;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</a:p>
        </p:txBody>
      </p:sp>
    </p:spTree>
    <p:extLst>
      <p:ext uri="{BB962C8B-B14F-4D97-AF65-F5344CB8AC3E}">
        <p14:creationId xmlns:p14="http://schemas.microsoft.com/office/powerpoint/2010/main" val="102988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5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Tag with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variable|filter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…………..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nm|length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6 %}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&lt;/h1&gt;Hello {{nm}}&lt;/h1&gt;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45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else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variable %}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…………..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else %}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…………..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nm %}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&lt;/h1&gt;Hello {{nm}}&lt;/h1&gt;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else}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&lt;h1&gt;No Course Available&lt;/h1&gt;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</a:p>
        </p:txBody>
      </p:sp>
    </p:spTree>
    <p:extLst>
      <p:ext uri="{BB962C8B-B14F-4D97-AF65-F5344CB8AC3E}">
        <p14:creationId xmlns:p14="http://schemas.microsoft.com/office/powerpoint/2010/main" val="157628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else Tag with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condition %}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…………..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else %}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…………..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nm ==‘Django’ %}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&lt;/h1&gt;Hello {{nm}}&lt;/h1&gt;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else}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&lt;h1&gt;No Course Available&lt;/h1&gt;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</a:p>
        </p:txBody>
      </p:sp>
    </p:spTree>
    <p:extLst>
      <p:ext uri="{BB962C8B-B14F-4D97-AF65-F5344CB8AC3E}">
        <p14:creationId xmlns:p14="http://schemas.microsoft.com/office/powerpoint/2010/main" val="38676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4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variable %}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…………..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%}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…………..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else %}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…………..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39AA69-E75C-4DCF-A726-E33EB37D13A9}"/>
              </a:ext>
            </a:extLst>
          </p:cNvPr>
          <p:cNvSpPr/>
          <p:nvPr/>
        </p:nvSpPr>
        <p:spPr>
          <a:xfrm>
            <a:off x="4423954" y="1241707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nm %}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&lt;/h1&gt;Hello {{nm}}&lt;/h1&gt;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&lt;/h1&gt;Seats {{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}}&lt;/h1&gt;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else}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&lt;h1&gt;No Course Available&lt;/h1&gt;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</a:p>
        </p:txBody>
      </p:sp>
    </p:spTree>
    <p:extLst>
      <p:ext uri="{BB962C8B-B14F-4D97-AF65-F5344CB8AC3E}">
        <p14:creationId xmlns:p14="http://schemas.microsoft.com/office/powerpoint/2010/main" val="230797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5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4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with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condition %}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…………..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 %}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…………..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else %}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…………..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39AA69-E75C-4DCF-A726-E33EB37D13A9}"/>
              </a:ext>
            </a:extLst>
          </p:cNvPr>
          <p:cNvSpPr/>
          <p:nvPr/>
        </p:nvSpPr>
        <p:spPr>
          <a:xfrm>
            <a:off x="4423954" y="1241707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nm==‘Django’ %}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&lt;/h1&gt;Hello {{nm}}&lt;/h1&gt;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==5 %}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&lt;/h1&gt;Seats {{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}}&lt;/h1&gt;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else}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&lt;h1&gt;No Course Available&lt;/h1&gt;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</a:p>
        </p:txBody>
      </p:sp>
    </p:spTree>
    <p:extLst>
      <p:ext uri="{BB962C8B-B14F-4D97-AF65-F5344CB8AC3E}">
        <p14:creationId xmlns:p14="http://schemas.microsoft.com/office/powerpoint/2010/main" val="60973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5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Technically, when the template system encounters a dot, it tries the following lookups, in this order: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lookup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or method lookup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index lookup</a:t>
            </a:r>
          </a:p>
        </p:txBody>
      </p:sp>
    </p:spTree>
    <p:extLst>
      <p:ext uri="{BB962C8B-B14F-4D97-AF65-F5344CB8AC3E}">
        <p14:creationId xmlns:p14="http://schemas.microsoft.com/office/powerpoint/2010/main" val="278251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4415246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for variable in variables %}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{{ variable }}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&lt;ul&gt;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student %}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&lt;li&gt;{{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}}&lt;/li&gt;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&lt;/ul&gt;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E54B14-1AF6-4CEC-9E95-58E2412F6ABD}"/>
              </a:ext>
            </a:extLst>
          </p:cNvPr>
          <p:cNvSpPr/>
          <p:nvPr/>
        </p:nvSpPr>
        <p:spPr>
          <a:xfrm>
            <a:off x="5024846" y="1295290"/>
            <a:ext cx="48158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for variable in variables %}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{{ variable }}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empty %}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Empty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for key, value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data.items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{{ key }}: {{ value }}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26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5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11F557-C8DA-41FA-8322-CD150DFC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64"/>
            <a:ext cx="10515600" cy="99796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</a:t>
            </a:r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forloop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7EA22C-F428-4BE2-AA5A-EEA792D1F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068589"/>
              </p:ext>
            </p:extLst>
          </p:nvPr>
        </p:nvGraphicFramePr>
        <p:xfrm>
          <a:off x="838200" y="1219199"/>
          <a:ext cx="105156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8440">
                  <a:extLst>
                    <a:ext uri="{9D8B030D-6E8A-4147-A177-3AD203B41FA5}">
                      <a16:colId xmlns:a16="http://schemas.microsoft.com/office/drawing/2014/main" val="1553375923"/>
                    </a:ext>
                  </a:extLst>
                </a:gridCol>
                <a:gridCol w="7757160">
                  <a:extLst>
                    <a:ext uri="{9D8B030D-6E8A-4147-A177-3AD203B41FA5}">
                      <a16:colId xmlns:a16="http://schemas.microsoft.com/office/drawing/2014/main" val="2268964545"/>
                    </a:ext>
                  </a:extLst>
                </a:gridCol>
              </a:tblGrid>
              <a:tr h="27949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546071"/>
                  </a:ext>
                </a:extLst>
              </a:tr>
              <a:tr h="279491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forloop.counter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current iteration of the loop (1-indexed)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85394"/>
                  </a:ext>
                </a:extLst>
              </a:tr>
              <a:tr h="279491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forloop.counter0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current iteration of the loop (0-indexed)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33386"/>
                  </a:ext>
                </a:extLst>
              </a:tr>
              <a:tr h="279491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forloop.revcounter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number of iterations from the end of the loop (1-indexed)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59151"/>
                  </a:ext>
                </a:extLst>
              </a:tr>
              <a:tr h="279491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forloop.revcounter0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number of iterations from the end of the loop (0-indexed)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95378"/>
                  </a:ext>
                </a:extLst>
              </a:tr>
              <a:tr h="279491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forloop.first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if this is the first time through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68207"/>
                  </a:ext>
                </a:extLst>
              </a:tr>
              <a:tr h="279491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forloop.last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if this is the last time through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7440"/>
                  </a:ext>
                </a:extLst>
              </a:tr>
              <a:tr h="279491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forloop.parentloop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nested loops, this is the loop surrounding the current 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88096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F12F5AE-E411-48DF-BB04-5C13B98F3C8D}"/>
              </a:ext>
            </a:extLst>
          </p:cNvPr>
          <p:cNvSpPr/>
          <p:nvPr/>
        </p:nvSpPr>
        <p:spPr>
          <a:xfrm>
            <a:off x="716280" y="4416171"/>
            <a:ext cx="672638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student %}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forloop.counter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}}{{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97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look like this: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variable }}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template engine encounters a variable, it evaluates that variable and replaces it with the result.</a:t>
            </a: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Rules:-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names consist of any combination of alphanumeric characters and the underscore.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 should not start with underscore.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 can not have spaces or punctuation characters.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{{variable}}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{{nm}}, {{name1}}, {{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04209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Template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95399"/>
            <a:ext cx="8717281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django.shortcuts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render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learn_django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‘Django’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duration = ‘4 Months’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seats = 10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django_details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{‘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’: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’:duration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’:seats}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render(request, ‘course/courseone.html’,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django_details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templates/course</a:t>
            </a:r>
          </a:p>
          <a:p>
            <a:pPr marL="0" indent="0">
              <a:buNone/>
            </a:pPr>
            <a:r>
              <a:rPr lang="en-US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courseone</a:t>
            </a: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.html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&lt;body&gt;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&lt;h2&gt; Course Name: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Total Seats: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&lt;/body&gt;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E9030-C81A-42F8-BF93-BBA16B8F4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872" y="687647"/>
            <a:ext cx="1574296" cy="5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2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need to modify variable before displaying we can use filters.  Pipe ‘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is used to apply filter.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{{variable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filter}}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filters take arguments.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{{variable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argument}}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{{article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truncateword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40}}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can be chained.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{{variable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filter}}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article|upper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{{article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truncateword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40}}</a:t>
            </a:r>
          </a:p>
        </p:txBody>
      </p:sp>
    </p:spTree>
    <p:extLst>
      <p:ext uri="{BB962C8B-B14F-4D97-AF65-F5344CB8AC3E}">
        <p14:creationId xmlns:p14="http://schemas.microsoft.com/office/powerpoint/2010/main" val="393881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capfirst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It capitalizes the first character of the value. If the first character is not a letter, this filter has no effect.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value|capfirst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- If value evaluates to False, uses the given default. Otherwise, uses the value.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value|default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:"nothing" }}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value is "" (the empty string), the output will be nothing.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- It returns the length of the value. This works for both strings and lists. The filter returns 0 for an undefined variable.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value|length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- It converts a string into all lowercase.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value|lower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30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- It converts a string into all uppercase.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value|upper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 - It returns a slice of the list. Uses the same syntax as Python’s list slicing.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some_list|slice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:":2" }}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truncatechars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It truncates a string if it is longer than the specified number of characters. Truncated strings will end with a translatable ellipsis character (“…”).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Argument: Number of characters to truncate to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 value|truncatechars:7 }}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truncatewords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It truncates a string after a certain number of words. Newlines within the string will be removed.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Argument: Number of words to truncate after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 value|truncatewords:2 }}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7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– It formats a date according to the given format.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value|date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:“D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Y”}}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– It formats a time according to the given format.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value|time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”}}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9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11F557-C8DA-41FA-8322-CD150DFC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64"/>
            <a:ext cx="10515600" cy="99796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7EA22C-F428-4BE2-AA5A-EEA792D1F63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0903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4309">
                  <a:extLst>
                    <a:ext uri="{9D8B030D-6E8A-4147-A177-3AD203B41FA5}">
                      <a16:colId xmlns:a16="http://schemas.microsoft.com/office/drawing/2014/main" val="1553375923"/>
                    </a:ext>
                  </a:extLst>
                </a:gridCol>
                <a:gridCol w="5560291">
                  <a:extLst>
                    <a:ext uri="{9D8B030D-6E8A-4147-A177-3AD203B41FA5}">
                      <a16:colId xmlns:a16="http://schemas.microsoft.com/office/drawing/2014/main" val="2268964545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849335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Character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54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of the month, 2 digits with leading zeros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 to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8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of the month without leading zeros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to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3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of the week, textual, 3 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5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of the week, textual,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9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English ordinal suffix for day of the month, 2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of the week, digits without leading zeros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(Sunday) to 6 (Saturday)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16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of the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to 366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65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48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1915</Words>
  <Application>Microsoft Office PowerPoint</Application>
  <PresentationFormat>Widescreen</PresentationFormat>
  <Paragraphs>481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Requirements</vt:lpstr>
      <vt:lpstr>Django Template Language</vt:lpstr>
      <vt:lpstr>Variables</vt:lpstr>
      <vt:lpstr>Dynamic Template Files</vt:lpstr>
      <vt:lpstr>Filters</vt:lpstr>
      <vt:lpstr>Filters</vt:lpstr>
      <vt:lpstr>Filters</vt:lpstr>
      <vt:lpstr>Filters</vt:lpstr>
      <vt:lpstr>Day</vt:lpstr>
      <vt:lpstr>Week</vt:lpstr>
      <vt:lpstr>Month</vt:lpstr>
      <vt:lpstr>Year</vt:lpstr>
      <vt:lpstr>Time</vt:lpstr>
      <vt:lpstr>Timezone</vt:lpstr>
      <vt:lpstr>Date/Time</vt:lpstr>
      <vt:lpstr>Predefined Formats</vt:lpstr>
      <vt:lpstr>Filters</vt:lpstr>
      <vt:lpstr>Filters</vt:lpstr>
      <vt:lpstr>if Tag</vt:lpstr>
      <vt:lpstr>if Tag with condition</vt:lpstr>
      <vt:lpstr>if Tag with filter</vt:lpstr>
      <vt:lpstr>if else Tag</vt:lpstr>
      <vt:lpstr>if else Tag with Condition</vt:lpstr>
      <vt:lpstr>if elif Tag</vt:lpstr>
      <vt:lpstr>if elif Tag with condition</vt:lpstr>
      <vt:lpstr>Dot Lookup</vt:lpstr>
      <vt:lpstr>for loop Tag</vt:lpstr>
      <vt:lpstr>Predefined forloop Variable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Template Files</dc:title>
  <dc:creator>RK</dc:creator>
  <cp:lastModifiedBy>RK</cp:lastModifiedBy>
  <cp:revision>47</cp:revision>
  <dcterms:created xsi:type="dcterms:W3CDTF">2020-02-12T10:16:02Z</dcterms:created>
  <dcterms:modified xsi:type="dcterms:W3CDTF">2020-02-14T18:42:00Z</dcterms:modified>
</cp:coreProperties>
</file>