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86" r:id="rId3"/>
    <p:sldId id="290" r:id="rId4"/>
    <p:sldId id="291" r:id="rId5"/>
    <p:sldId id="296" r:id="rId6"/>
    <p:sldId id="292" r:id="rId7"/>
    <p:sldId id="294" r:id="rId8"/>
    <p:sldId id="293" r:id="rId9"/>
    <p:sldId id="305" r:id="rId10"/>
    <p:sldId id="304" r:id="rId11"/>
    <p:sldId id="297" r:id="rId12"/>
    <p:sldId id="298" r:id="rId13"/>
    <p:sldId id="299" r:id="rId14"/>
    <p:sldId id="300" r:id="rId15"/>
    <p:sldId id="301" r:id="rId16"/>
    <p:sldId id="302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68CB-5B00-434F-B95D-612033E80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4B5F3-1A72-4ED3-8761-01788E3FD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5B2C-6336-4058-8B1F-D3808213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30E1-7EDF-482A-B147-E24AA181E78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A4DA7-F431-4170-A277-A73722C5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997B0-3D8B-43DB-A2FE-D44D619A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4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F218-A592-42B1-A45F-F403BAF1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F1849-9416-490A-A060-5F50D740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1E2EB-1C85-4B17-996A-40F64D7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30E1-7EDF-482A-B147-E24AA181E78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7D95-FE45-47B3-B966-89DC544C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5A035-A94F-4FA4-8F4D-0832062C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E6494-9859-4817-97C6-FEBA0601F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D7CA5-70C4-4FE7-A05B-71B8C1867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C191E-6D74-4CA7-9855-B82C2EA9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30E1-7EDF-482A-B147-E24AA181E78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EAB43-E67C-49BD-BC76-13FBAEFE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5F5B9-BD30-48F8-8A75-1709BA5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77E3-E54C-4057-AEA1-25D5B64C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BB901-F790-433E-BA7D-DD53F0FD2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01A83-031C-437D-B4C4-C4D6513E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30E1-7EDF-482A-B147-E24AA181E78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0BB0-9DD3-4B41-92BA-34690248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5D75F-EEE5-477A-85DD-6735B4CA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CE2A-3E6B-452E-BB63-471AFE7F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704D-E3BA-43EC-8D7B-0143F675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9F0ED-4DCE-4BCA-8E94-1711BE14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30E1-7EDF-482A-B147-E24AA181E78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8F808-9D5A-41F3-A177-C4F656A0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67D0-20FF-49EF-A89D-471BF1EB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8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2042-6C61-4514-8E6A-BBA0A7FF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B0B8-34F1-4A0B-ABCF-730D1604E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CE312-7BD5-4B06-9FE1-6A9F5CD3E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F0ABB-8EEE-4F28-B8FD-6F174EA6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30E1-7EDF-482A-B147-E24AA181E78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4E9B5-3E8F-4090-93C5-26038A76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4AC64-ADB6-42B0-9F40-088E129B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2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BEFC-FB40-402A-B404-5189E03A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D6E4C-E751-4A5D-B122-7891EAD27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A8BE6-CC16-447C-B3CD-8B94083B8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9E228-A7F7-4F2A-84FE-FBF1FB98F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50F39-6F43-400F-8109-BDF60589B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65AC0-B97C-4563-BD05-B71B5573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30E1-7EDF-482A-B147-E24AA181E78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35F9D-D313-417D-8B6E-271D3D47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FF133-3866-43B1-8045-1ACCCA3A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5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0350-D15C-48AE-9279-6D97EB0A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FBC2D-7C08-4C27-9A9D-C7AA77AC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30E1-7EDF-482A-B147-E24AA181E78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74974-0CB4-4227-A66E-C2E4A8F0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82AC5-A46E-4DA9-A52C-F3034FD0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20835-EE19-4FE6-BB72-CC44FFD1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30E1-7EDF-482A-B147-E24AA181E78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DDCA5-3DA6-4488-8458-B54B933C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54F2F-ADC3-4F91-BEAF-65A3B799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0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3868-A9DD-497A-A912-4A28DD851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F112-B729-46F2-B274-A101793D0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C4958-7AC3-48D2-B9A2-4E236B8CB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E31C1-5143-4B74-BED1-1E8247D5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30E1-7EDF-482A-B147-E24AA181E78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39F0F-F0E4-46F0-983B-3DA7D22B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EAB4C-2184-4FEB-8C8E-664382CA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4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93A0-32CA-4FA2-A4FE-33B8DB6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9D9BE-BED1-4D49-929B-A2AB22260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190DA-04D1-4BFB-88E6-A2787CEA5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5E504-E193-49B5-B47A-371AC896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30E1-7EDF-482A-B147-E24AA181E78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6B6DC-4583-4B7F-8882-4867C3CB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B4F17-ACD9-4EF2-91B5-3FC8A823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0AF86-258F-4A15-ABAE-FBEF907B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DC6E0-B79A-4EA4-BA94-4DDDF70E1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B5A7F-F8E6-4314-A097-251A9A71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230E1-7EDF-482A-B147-E24AA181E78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4C3C4-9250-45FE-954E-3A2753577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5B76-9203-4BFA-B5F5-129E551FD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7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Files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files,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Files, image files, video files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considered as static files in Django.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provides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django.contrib.staticfiles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help you manage them.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django.contrib.staticfiles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collects static files from each of your applications (and any other places you specify) into a single location that can easily be served in production.</a:t>
            </a:r>
          </a:p>
        </p:txBody>
      </p:sp>
    </p:spTree>
    <p:extLst>
      <p:ext uri="{BB962C8B-B14F-4D97-AF65-F5344CB8AC3E}">
        <p14:creationId xmlns:p14="http://schemas.microsoft.com/office/powerpoint/2010/main" val="50080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8807670" cy="5467835"/>
          </a:xfrm>
        </p:spPr>
        <p:txBody>
          <a:bodyPr>
            <a:noAutofit/>
          </a:bodyPr>
          <a:lstStyle/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Project: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Application1: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Application2: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fees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Add/Install Applications to Django Project (course and fees to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settings.py INSTALLED_APPS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inside each application and inside Root Project Folder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‘APP_DIRS’ : True in settings.py 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which is inside Root Project Folder, in settings.py 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app/templates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for template files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template files inside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app/templates/folder 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template files inside templates folder which is inside Root Project Folder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inside Root Project Folder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images, video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inside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static files inside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images, video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folder.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View Function inside views.py file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view function of application using urls.py file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Template files code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Static file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114C4-801F-4DE2-9CC7-4F19ACA3A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862" y="33805"/>
            <a:ext cx="1677554" cy="65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6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Static Folder and Files inside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948969"/>
            <a:ext cx="11111346" cy="5582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inside Application Folder then inside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we create required folders which will contain all static files respectively like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will contain all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files, image folder will contain all images and so 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B1848F-6B79-4ABB-8D93-C85A0FC94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6" y="1629324"/>
            <a:ext cx="2122632" cy="52263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37FF2E-C85A-47FB-832F-90FA08C1E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3" y="1819564"/>
            <a:ext cx="1845195" cy="50384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59D6CE-9B19-4809-AD62-55E6A9852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86" y="3224024"/>
            <a:ext cx="2182295" cy="36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1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Static in settings.py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CDD08-8D86-4F98-B847-29F8F19F5ADD}"/>
              </a:ext>
            </a:extLst>
          </p:cNvPr>
          <p:cNvSpPr/>
          <p:nvPr/>
        </p:nvSpPr>
        <p:spPr>
          <a:xfrm>
            <a:off x="609601" y="1176805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TEMPLATES_DIR = BASE_DIR / ‘templates’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STATIC_DIR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BASE_DIR / ‘static’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‘course’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= [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‘DIRS’: [TEMPLATES_DIR]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STATIC_URL = ‘/static/’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STATICFILES_DIRS = [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STATIC_DIR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FF335-FCF0-45EB-B664-85EB4797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44" y="986565"/>
            <a:ext cx="2122632" cy="5226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1FB5A-C9AC-4CA1-B855-9612E4658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433" y="1175663"/>
            <a:ext cx="1845195" cy="5038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CA4AB1-BB1D-4936-AB77-73F5B5027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628" y="3101505"/>
            <a:ext cx="1886050" cy="31114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E32231-4128-4360-9DF0-2DA2F0E9E1BD}"/>
              </a:ext>
            </a:extLst>
          </p:cNvPr>
          <p:cNvSpPr/>
          <p:nvPr/>
        </p:nvSpPr>
        <p:spPr>
          <a:xfrm>
            <a:off x="609600" y="1547838"/>
            <a:ext cx="5347057" cy="8617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Django Version 3.0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TEMPLATES_DIR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‘templates’)</a:t>
            </a:r>
          </a:p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STATIC_DIR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‘static’)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CB71D1-2F59-4ACA-8D2D-522E59483C0A}"/>
              </a:ext>
            </a:extLst>
          </p:cNvPr>
          <p:cNvSpPr/>
          <p:nvPr/>
        </p:nvSpPr>
        <p:spPr>
          <a:xfrm>
            <a:off x="3881912" y="3429000"/>
            <a:ext cx="2166619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Version 3.1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C455395-4B4A-49DD-8C11-49B2C1B21A5B}"/>
              </a:ext>
            </a:extLst>
          </p:cNvPr>
          <p:cNvSpPr/>
          <p:nvPr/>
        </p:nvSpPr>
        <p:spPr>
          <a:xfrm rot="1599917">
            <a:off x="4457627" y="3040261"/>
            <a:ext cx="779889" cy="316636"/>
          </a:xfrm>
          <a:prstGeom prst="rightBrac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5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Static Files in Template </a:t>
            </a:r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10972800" cy="5392783"/>
          </a:xfrm>
        </p:spPr>
        <p:txBody>
          <a:bodyPr>
            <a:normAutofit/>
          </a:bodyPr>
          <a:lstStyle/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Load Static Files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Static Files</a:t>
            </a:r>
          </a:p>
          <a:p>
            <a:pPr marL="0" indent="0" defTabSz="45720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templates/course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courseone.html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{%load static %}		// Loading Static Files 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&lt;link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=‘{%static “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/style.css”}’&gt;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&lt;body&gt;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&lt;h1&gt;Fees {{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 &lt;/h1&gt;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=‘{%static “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/images/pic1.jpg”}’&gt;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&lt;/body&gt;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B80D3-480D-4248-B7C0-B5D14B690C77}"/>
              </a:ext>
            </a:extLst>
          </p:cNvPr>
          <p:cNvSpPr txBox="1"/>
          <p:nvPr/>
        </p:nvSpPr>
        <p:spPr>
          <a:xfrm>
            <a:off x="4754881" y="4649764"/>
            <a:ext cx="1341119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Referencing static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25895F-7AFD-455B-92C7-281E5EA5DFBF}"/>
              </a:ext>
            </a:extLst>
          </p:cNvPr>
          <p:cNvCxnSpPr/>
          <p:nvPr/>
        </p:nvCxnSpPr>
        <p:spPr>
          <a:xfrm flipH="1" flipV="1">
            <a:off x="4058195" y="4667795"/>
            <a:ext cx="679268" cy="3135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FE7FC2-4E59-4EA9-8B00-799ACA5700B7}"/>
              </a:ext>
            </a:extLst>
          </p:cNvPr>
          <p:cNvCxnSpPr/>
          <p:nvPr/>
        </p:nvCxnSpPr>
        <p:spPr>
          <a:xfrm flipH="1">
            <a:off x="4171406" y="4974073"/>
            <a:ext cx="583475" cy="433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4A5C91E-CE94-4726-AC66-C6F9FDE48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56" y="986565"/>
            <a:ext cx="2122632" cy="5226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24E68F-DE22-414F-A873-F5CE59BDB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145" y="1175663"/>
            <a:ext cx="1845195" cy="50384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66FD31-C2AF-49B6-95C2-41F7E8617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340" y="3094038"/>
            <a:ext cx="1886050" cy="31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1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Static Folder and Files inside Project &amp; Application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B1848F-6B79-4ABB-8D93-C85A0FC94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8" y="1019724"/>
            <a:ext cx="2122632" cy="52263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37FF2E-C85A-47FB-832F-90FA08C1E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35" y="1209964"/>
            <a:ext cx="1845195" cy="50384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59D6CE-9B19-4809-AD62-55E6A9852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77" y="1499916"/>
            <a:ext cx="1845195" cy="47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4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Static in settings.py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CDD08-8D86-4F98-B847-29F8F19F5ADD}"/>
              </a:ext>
            </a:extLst>
          </p:cNvPr>
          <p:cNvSpPr/>
          <p:nvPr/>
        </p:nvSpPr>
        <p:spPr>
          <a:xfrm>
            <a:off x="609601" y="1176805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TEMPLATES_DIR = BASE_DIR / ‘templates’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STATIC_DIR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BASE_DIR / ‘static’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‘course’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= [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‘DIRS’: [TEMPLATES_DIR]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STATIC_URL = ‘/static/’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STATICFILES_DIRS = [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STATIC_DIR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FF335-FCF0-45EB-B664-85EB4797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61" y="1039117"/>
            <a:ext cx="2122632" cy="5226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1FB5A-C9AC-4CA1-B855-9612E4658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850" y="1228215"/>
            <a:ext cx="1845195" cy="5038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CA4AB1-BB1D-4936-AB77-73F5B5027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45" y="1519309"/>
            <a:ext cx="1845195" cy="47461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B8494E-3612-413F-B861-EAFB724C21D7}"/>
              </a:ext>
            </a:extLst>
          </p:cNvPr>
          <p:cNvSpPr/>
          <p:nvPr/>
        </p:nvSpPr>
        <p:spPr>
          <a:xfrm>
            <a:off x="609600" y="1547838"/>
            <a:ext cx="5347057" cy="8617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Django Version 3.0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TEMPLATES_DIR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‘templates’)</a:t>
            </a:r>
          </a:p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STATIC_DIR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‘static’)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27AD35-B060-4C70-91B1-F268522DC7CF}"/>
              </a:ext>
            </a:extLst>
          </p:cNvPr>
          <p:cNvSpPr/>
          <p:nvPr/>
        </p:nvSpPr>
        <p:spPr>
          <a:xfrm>
            <a:off x="3881912" y="3429000"/>
            <a:ext cx="2166619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Version 3.1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8E821C2-F7EE-47F1-9E1B-65E04D98F2F1}"/>
              </a:ext>
            </a:extLst>
          </p:cNvPr>
          <p:cNvSpPr/>
          <p:nvPr/>
        </p:nvSpPr>
        <p:spPr>
          <a:xfrm rot="1599917">
            <a:off x="4457627" y="3040261"/>
            <a:ext cx="779889" cy="316636"/>
          </a:xfrm>
          <a:prstGeom prst="rightBrac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5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Static Files in Template </a:t>
            </a:r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5990898" cy="5392783"/>
          </a:xfrm>
        </p:spPr>
        <p:txBody>
          <a:bodyPr>
            <a:normAutofit/>
          </a:bodyPr>
          <a:lstStyle/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Load Static Files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Static Files</a:t>
            </a:r>
          </a:p>
          <a:p>
            <a:pPr marL="0" indent="0" defTabSz="45720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{%load static %}		// Loading Static Files 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&lt;link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=‘{%static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/some.css”}’&gt;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&lt;body&gt;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&lt;h1&gt;Fees {{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 &lt;/h1&gt;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=‘{%static “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/images/pic1.jpg”}’&gt;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&lt;/body&gt;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A5C91E-CE94-4726-AC66-C6F9FDE48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56" y="986565"/>
            <a:ext cx="2122632" cy="5226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24E68F-DE22-414F-A873-F5CE59BDB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145" y="1175663"/>
            <a:ext cx="1845195" cy="50384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66FD31-C2AF-49B6-95C2-41F7E8617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340" y="1466757"/>
            <a:ext cx="1845195" cy="47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1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Template Tag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get_media_prefix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Similar to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get_static_prefix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get_media_prefix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populates a template variable with the media prefix MEDIA_URL, e.g.: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load static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 data-media-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get_media_prefix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%}"&gt;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storing the value in a data attribute, we ensure it’s escaped appropriately if we want to use it in a JavaScript context.</a:t>
            </a:r>
          </a:p>
        </p:txBody>
      </p:sp>
    </p:spTree>
    <p:extLst>
      <p:ext uri="{BB962C8B-B14F-4D97-AF65-F5344CB8AC3E}">
        <p14:creationId xmlns:p14="http://schemas.microsoft.com/office/powerpoint/2010/main" val="31755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Static Folder and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05989"/>
            <a:ext cx="9418320" cy="5582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inside Root Project Folder then inside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we create required folders which will contain all static files respectively like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will contain all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files, image folder will contain all images and so on.</a:t>
            </a:r>
          </a:p>
          <a:p>
            <a:pPr marL="0" indent="0" defTabSz="45720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  <a:tabLst>
                <a:tab pos="457200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static</a:t>
            </a:r>
          </a:p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style.css</a:t>
            </a:r>
          </a:p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custom.css</a:t>
            </a:r>
          </a:p>
          <a:p>
            <a:pPr marL="0" indent="0" defTabSz="457200">
              <a:buNone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images</a:t>
            </a:r>
          </a:p>
          <a:p>
            <a:pPr marL="0" indent="0" defTabSz="457200">
              <a:buNone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love.jpg</a:t>
            </a:r>
          </a:p>
          <a:p>
            <a:pPr marL="0" indent="0" defTabSz="457200">
              <a:buNone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pic1.jpg</a:t>
            </a:r>
          </a:p>
          <a:p>
            <a:pPr marL="0" indent="0" defTabSz="457200">
              <a:buNone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templates</a:t>
            </a:r>
          </a:p>
          <a:p>
            <a:pPr marL="0" indent="0" defTabSz="457200">
              <a:buNone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manage.py</a:t>
            </a:r>
          </a:p>
          <a:p>
            <a:pPr marL="0" indent="0" defTabSz="457200">
              <a:buNone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4E3364-DBCE-4396-9AFE-0D428C54D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913" y="169818"/>
            <a:ext cx="1988705" cy="596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6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Static in settings.py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CDD08-8D86-4F98-B847-29F8F19F5ADD}"/>
              </a:ext>
            </a:extLst>
          </p:cNvPr>
          <p:cNvSpPr/>
          <p:nvPr/>
        </p:nvSpPr>
        <p:spPr>
          <a:xfrm>
            <a:off x="609600" y="1176805"/>
            <a:ext cx="798281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TEMPLATES_DIR = BASE_DIR / ‘templates’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STATIC_DIR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BASE_DIR / ‘static’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‘course’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= [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‘DIRS’: [TEMPLATES_DIR]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STATIC_URL = ‘/static/’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STATICFILES_DIRS = [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STATIC_DIR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2377E-8F99-4D54-A737-060E4C633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28" y="141793"/>
            <a:ext cx="1677554" cy="65744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17268A-C865-484E-810C-2D5EF7C72072}"/>
              </a:ext>
            </a:extLst>
          </p:cNvPr>
          <p:cNvSpPr/>
          <p:nvPr/>
        </p:nvSpPr>
        <p:spPr>
          <a:xfrm>
            <a:off x="609600" y="1547838"/>
            <a:ext cx="6096000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Django Version 3.0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TEMPLATES_DIR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‘templates’)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STATIC_DIR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‘static’)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D7D85-7F03-4EC7-A388-89E38ED9AFE9}"/>
              </a:ext>
            </a:extLst>
          </p:cNvPr>
          <p:cNvSpPr/>
          <p:nvPr/>
        </p:nvSpPr>
        <p:spPr>
          <a:xfrm>
            <a:off x="5448597" y="2691631"/>
            <a:ext cx="2166619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Version 3.1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AA7BED2-FC7E-485D-A553-F73E76A2B95B}"/>
              </a:ext>
            </a:extLst>
          </p:cNvPr>
          <p:cNvSpPr/>
          <p:nvPr/>
        </p:nvSpPr>
        <p:spPr>
          <a:xfrm>
            <a:off x="5132439" y="2733368"/>
            <a:ext cx="216309" cy="316636"/>
          </a:xfrm>
          <a:prstGeom prst="rightBrac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3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Static Files in Template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7819698" cy="5392783"/>
          </a:xfrm>
        </p:spPr>
        <p:txBody>
          <a:bodyPr>
            <a:normAutofit/>
          </a:bodyPr>
          <a:lstStyle/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Load Static Files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Static Files</a:t>
            </a:r>
          </a:p>
          <a:p>
            <a:pPr marL="0" indent="0" defTabSz="45720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templates/course</a:t>
            </a:r>
          </a:p>
          <a:p>
            <a:pPr marL="0" indent="0" defTabSz="45720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courseone.html</a:t>
            </a:r>
          </a:p>
          <a:p>
            <a:pPr marL="0" indent="0" defTabSz="457200">
              <a:buNone/>
            </a:pPr>
            <a:r>
              <a:rPr lang="en-US" sz="1800" dirty="0">
                <a:cs typeface="Times New Roman" panose="02020603050405020304" pitchFamily="18" charset="0"/>
              </a:rPr>
              <a:t>&lt;!DOCTYPE html&gt;</a:t>
            </a:r>
          </a:p>
          <a:p>
            <a:pPr marL="0" indent="0" defTabSz="457200">
              <a:buNone/>
            </a:pPr>
            <a:r>
              <a:rPr lang="en-US" sz="1800" dirty="0">
                <a:cs typeface="Times New Roman" panose="02020603050405020304" pitchFamily="18" charset="0"/>
              </a:rPr>
              <a:t>{% load static %}		// Loading Static Files </a:t>
            </a:r>
          </a:p>
          <a:p>
            <a:pPr marL="0" indent="0" defTabSz="457200">
              <a:buNone/>
            </a:pPr>
            <a:r>
              <a:rPr lang="en-US" sz="1800" dirty="0">
                <a:cs typeface="Times New Roman" panose="02020603050405020304" pitchFamily="18" charset="0"/>
              </a:rPr>
              <a:t>&lt;html&gt; </a:t>
            </a:r>
          </a:p>
          <a:p>
            <a:pPr marL="0" indent="0" defTabSz="457200">
              <a:buNone/>
            </a:pPr>
            <a:r>
              <a:rPr lang="en-US" sz="1800" dirty="0">
                <a:cs typeface="Times New Roman" panose="02020603050405020304" pitchFamily="18" charset="0"/>
              </a:rPr>
              <a:t>	&lt;link </a:t>
            </a:r>
            <a:r>
              <a:rPr lang="en-US" sz="1800" dirty="0" err="1">
                <a:cs typeface="Times New Roman" panose="02020603050405020304" pitchFamily="18" charset="0"/>
              </a:rPr>
              <a:t>href</a:t>
            </a:r>
            <a:r>
              <a:rPr lang="en-US" sz="1800" dirty="0">
                <a:cs typeface="Times New Roman" panose="02020603050405020304" pitchFamily="18" charset="0"/>
              </a:rPr>
              <a:t>=‘{% static “</a:t>
            </a:r>
            <a:r>
              <a:rPr lang="en-US" sz="1800" dirty="0" err="1">
                <a:cs typeface="Times New Roman" panose="02020603050405020304" pitchFamily="18" charset="0"/>
              </a:rPr>
              <a:t>css</a:t>
            </a:r>
            <a:r>
              <a:rPr lang="en-US" sz="1800" dirty="0">
                <a:cs typeface="Times New Roman" panose="02020603050405020304" pitchFamily="18" charset="0"/>
              </a:rPr>
              <a:t>/style.css” %}’&gt;</a:t>
            </a:r>
          </a:p>
          <a:p>
            <a:pPr marL="0" indent="0" defTabSz="457200">
              <a:buNone/>
            </a:pPr>
            <a:r>
              <a:rPr lang="en-US" sz="1800" dirty="0">
                <a:cs typeface="Times New Roman" panose="02020603050405020304" pitchFamily="18" charset="0"/>
              </a:rPr>
              <a:t>	&lt;body&gt;</a:t>
            </a:r>
          </a:p>
          <a:p>
            <a:pPr marL="0" indent="0" defTabSz="457200">
              <a:buNone/>
            </a:pPr>
            <a:r>
              <a:rPr lang="en-US" sz="1800" dirty="0">
                <a:cs typeface="Times New Roman" panose="02020603050405020304" pitchFamily="18" charset="0"/>
              </a:rPr>
              <a:t>		&lt;h1&gt;Fees {{</a:t>
            </a:r>
            <a:r>
              <a:rPr lang="en-US" sz="1800" dirty="0" err="1">
                <a:cs typeface="Times New Roman" panose="02020603050405020304" pitchFamily="18" charset="0"/>
              </a:rPr>
              <a:t>fe</a:t>
            </a:r>
            <a:r>
              <a:rPr lang="en-US" sz="1800" dirty="0">
                <a:cs typeface="Times New Roman" panose="02020603050405020304" pitchFamily="18" charset="0"/>
              </a:rPr>
              <a:t>}} &lt;/h1&gt;</a:t>
            </a:r>
          </a:p>
          <a:p>
            <a:pPr marL="0" indent="0" defTabSz="457200">
              <a:buNone/>
            </a:pPr>
            <a:r>
              <a:rPr lang="en-US" sz="1800" dirty="0">
                <a:cs typeface="Times New Roman" panose="02020603050405020304" pitchFamily="18" charset="0"/>
              </a:rPr>
              <a:t>		&lt;</a:t>
            </a:r>
            <a:r>
              <a:rPr lang="en-US" sz="1800" dirty="0" err="1">
                <a:cs typeface="Times New Roman" panose="02020603050405020304" pitchFamily="18" charset="0"/>
              </a:rPr>
              <a:t>img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src</a:t>
            </a:r>
            <a:r>
              <a:rPr lang="en-US" sz="1800" dirty="0">
                <a:cs typeface="Times New Roman" panose="02020603050405020304" pitchFamily="18" charset="0"/>
              </a:rPr>
              <a:t>=‘{% static “images/love.jpg” %}’&gt;</a:t>
            </a:r>
          </a:p>
          <a:p>
            <a:pPr marL="0" indent="0" defTabSz="457200">
              <a:buNone/>
            </a:pPr>
            <a:r>
              <a:rPr lang="en-US" sz="1800" dirty="0">
                <a:cs typeface="Times New Roman" panose="02020603050405020304" pitchFamily="18" charset="0"/>
              </a:rPr>
              <a:t>	&lt;/body&gt;</a:t>
            </a:r>
          </a:p>
          <a:p>
            <a:pPr marL="0" indent="0" defTabSz="457200">
              <a:buNone/>
            </a:pPr>
            <a:r>
              <a:rPr lang="en-US" sz="1800" dirty="0"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B80D3-480D-4248-B7C0-B5D14B690C77}"/>
              </a:ext>
            </a:extLst>
          </p:cNvPr>
          <p:cNvSpPr txBox="1"/>
          <p:nvPr/>
        </p:nvSpPr>
        <p:spPr>
          <a:xfrm>
            <a:off x="4754881" y="4789407"/>
            <a:ext cx="237116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Referencing static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25895F-7AFD-455B-92C7-281E5EA5DFBF}"/>
              </a:ext>
            </a:extLst>
          </p:cNvPr>
          <p:cNvCxnSpPr/>
          <p:nvPr/>
        </p:nvCxnSpPr>
        <p:spPr>
          <a:xfrm flipH="1" flipV="1">
            <a:off x="4058195" y="4667795"/>
            <a:ext cx="679268" cy="3135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FE7FC2-4E59-4EA9-8B00-799ACA5700B7}"/>
              </a:ext>
            </a:extLst>
          </p:cNvPr>
          <p:cNvCxnSpPr/>
          <p:nvPr/>
        </p:nvCxnSpPr>
        <p:spPr>
          <a:xfrm flipH="1">
            <a:off x="4171406" y="4974073"/>
            <a:ext cx="583475" cy="433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7251AC4-A1CB-4F00-B897-66C6DA47F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862" y="33805"/>
            <a:ext cx="1677554" cy="65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7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Template Tag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load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 – It loads a custom template tag set.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{% load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{% load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geek.mytags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{% load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geek.mytags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would load all the tags and filters registered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located in package geek.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selectively load individual filters or tags from a library or module, using the from argument. Example - {% load cry lol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template tags/filters named cry and lol will be loaded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88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Template Tag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static filename %} – This tag is used to link to static files that are saved in STATIC_ROOT. If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django.contrib.staticfiles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is installed, the tag will serve files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of the storage specified by STATICFILES_STORAGE.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1800" i="1" dirty="0">
                <a:cs typeface="Times New Roman" panose="02020603050405020304" pitchFamily="18" charset="0"/>
              </a:rPr>
              <a:t>{% load static %}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{% static filename %}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{% static path/filename %}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{% static path/filename as variable %}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&lt;link </a:t>
            </a:r>
            <a:r>
              <a:rPr lang="en-US" sz="1800" dirty="0" err="1">
                <a:cs typeface="Times New Roman" panose="02020603050405020304" pitchFamily="18" charset="0"/>
              </a:rPr>
              <a:t>rel</a:t>
            </a:r>
            <a:r>
              <a:rPr lang="en-US" sz="1800" dirty="0">
                <a:cs typeface="Times New Roman" panose="02020603050405020304" pitchFamily="18" charset="0"/>
              </a:rPr>
              <a:t>="stylesheet" </a:t>
            </a:r>
            <a:r>
              <a:rPr lang="en-US" sz="1800" dirty="0" err="1">
                <a:cs typeface="Times New Roman" panose="02020603050405020304" pitchFamily="18" charset="0"/>
              </a:rPr>
              <a:t>href</a:t>
            </a:r>
            <a:r>
              <a:rPr lang="en-US" sz="1800" dirty="0">
                <a:cs typeface="Times New Roman" panose="02020603050405020304" pitchFamily="18" charset="0"/>
              </a:rPr>
              <a:t>="{% static ‘style.css’ %}" &gt;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&lt;link </a:t>
            </a:r>
            <a:r>
              <a:rPr lang="en-US" sz="1800" dirty="0" err="1">
                <a:cs typeface="Times New Roman" panose="02020603050405020304" pitchFamily="18" charset="0"/>
              </a:rPr>
              <a:t>rel</a:t>
            </a:r>
            <a:r>
              <a:rPr lang="en-US" sz="1800" dirty="0">
                <a:cs typeface="Times New Roman" panose="02020603050405020304" pitchFamily="18" charset="0"/>
              </a:rPr>
              <a:t>="stylesheet" </a:t>
            </a:r>
            <a:r>
              <a:rPr lang="en-US" sz="1800" dirty="0" err="1">
                <a:cs typeface="Times New Roman" panose="02020603050405020304" pitchFamily="18" charset="0"/>
              </a:rPr>
              <a:t>href</a:t>
            </a:r>
            <a:r>
              <a:rPr lang="en-US" sz="1800" dirty="0">
                <a:cs typeface="Times New Roman" panose="02020603050405020304" pitchFamily="18" charset="0"/>
              </a:rPr>
              <a:t>="{% static ‘</a:t>
            </a:r>
            <a:r>
              <a:rPr lang="en-US" sz="1800" dirty="0" err="1">
                <a:cs typeface="Times New Roman" panose="02020603050405020304" pitchFamily="18" charset="0"/>
              </a:rPr>
              <a:t>css</a:t>
            </a:r>
            <a:r>
              <a:rPr lang="en-US" sz="1800" dirty="0">
                <a:cs typeface="Times New Roman" panose="02020603050405020304" pitchFamily="18" charset="0"/>
              </a:rPr>
              <a:t>/style.css’ %}" &gt;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cs typeface="Times New Roman" panose="02020603050405020304" pitchFamily="18" charset="0"/>
              </a:rPr>
              <a:t>img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src</a:t>
            </a:r>
            <a:r>
              <a:rPr lang="en-US" sz="1800" dirty="0">
                <a:cs typeface="Times New Roman" panose="02020603050405020304" pitchFamily="18" charset="0"/>
              </a:rPr>
              <a:t>="{% static ‘images/love.jpg’ %}"&gt;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{% static "images/love.jpg" as </a:t>
            </a:r>
            <a:r>
              <a:rPr lang="en-US" sz="1800" dirty="0" err="1">
                <a:cs typeface="Times New Roman" panose="02020603050405020304" pitchFamily="18" charset="0"/>
              </a:rPr>
              <a:t>mylove</a:t>
            </a:r>
            <a:r>
              <a:rPr lang="en-US" sz="1800" dirty="0">
                <a:cs typeface="Times New Roman" panose="02020603050405020304" pitchFamily="18" charset="0"/>
              </a:rPr>
              <a:t> %}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cs typeface="Times New Roman" panose="02020603050405020304" pitchFamily="18" charset="0"/>
              </a:rPr>
              <a:t>img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src</a:t>
            </a:r>
            <a:r>
              <a:rPr lang="en-US" sz="1800" dirty="0">
                <a:cs typeface="Times New Roman" panose="02020603050405020304" pitchFamily="18" charset="0"/>
              </a:rPr>
              <a:t>="{{ </a:t>
            </a:r>
            <a:r>
              <a:rPr lang="en-US" sz="1800" dirty="0" err="1">
                <a:cs typeface="Times New Roman" panose="02020603050405020304" pitchFamily="18" charset="0"/>
              </a:rPr>
              <a:t>mylove</a:t>
            </a:r>
            <a:r>
              <a:rPr lang="en-US" sz="1800" dirty="0">
                <a:cs typeface="Times New Roman" panose="02020603050405020304" pitchFamily="18" charset="0"/>
              </a:rPr>
              <a:t> }}"&gt;</a:t>
            </a:r>
          </a:p>
        </p:txBody>
      </p:sp>
    </p:spTree>
    <p:extLst>
      <p:ext uri="{BB962C8B-B14F-4D97-AF65-F5344CB8AC3E}">
        <p14:creationId xmlns:p14="http://schemas.microsoft.com/office/powerpoint/2010/main" val="152559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get_static_prefix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Tag</a:t>
            </a:r>
            <a:endParaRPr lang="en-US" sz="53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get_static_prefix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 should prefer the static template tag, but if you need more control over exactly where and how STATIC_URL is injected into the template, you can use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get_static_prefix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tag.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load static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get_static_prefix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%}images/love.jpg“ &gt;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There’s also a second form you can use to avoid extra processing if you need the value multiple times.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load static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get_static_prefix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STATIC_PREFIX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="{{ STATIC_PREFIX }}images/love.jpg"&gt;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="{{ STATIC_PREFIX }}images/pic1.jpg"&gt;</a:t>
            </a:r>
          </a:p>
        </p:txBody>
      </p:sp>
    </p:spTree>
    <p:extLst>
      <p:ext uri="{BB962C8B-B14F-4D97-AF65-F5344CB8AC3E}">
        <p14:creationId xmlns:p14="http://schemas.microsoft.com/office/powerpoint/2010/main" val="418853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85204"/>
            <a:ext cx="10972800" cy="6411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STATIC_URL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the URL to use when referring to static file located in STATIC_ROOT. It must end in a slash if set to a non-empty value.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“/static/”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“http://static.example.com/”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STATIC_ROOT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absolute path to the directory where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collectstatic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collect static files for deployment. It is by default None.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“/var/www/example.com/static/”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‘static/')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STATICFILES_DIRS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setting defines the additional locations the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staticfiles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will traverse if the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FileSystemFinder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finder is enabled, e.g. if you use the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collectstatic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findstatic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command or use the static file serving view. It is by default an empty list.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STATICFILES_DIRS = [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"/home/special.geek.com/geek/static",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"/home/geek.com/geek/static",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"/opt/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webfiles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/common",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005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73131"/>
            <a:ext cx="10972800" cy="5081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STATICFILES_STORAGE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file storage engine to use when collecting static files with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collectstatic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command.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'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django.contrib.staticfiles.storage.StaticFilesStorage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ready-to-use instance of the storage backend defined in this setting can be found at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django.contrib.staticfiles.storage.staticfiles_storage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7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1391</Words>
  <Application>Microsoft Office PowerPoint</Application>
  <PresentationFormat>Widescreen</PresentationFormat>
  <Paragraphs>214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Static Files</vt:lpstr>
      <vt:lpstr>How to Create Static Folder and Files</vt:lpstr>
      <vt:lpstr>Add Static in settings.py</vt:lpstr>
      <vt:lpstr>Use Static Files in Template Files</vt:lpstr>
      <vt:lpstr>load Template Tag</vt:lpstr>
      <vt:lpstr>static Template Tag</vt:lpstr>
      <vt:lpstr>get_static_prefix Template Tag</vt:lpstr>
      <vt:lpstr>PowerPoint Presentation</vt:lpstr>
      <vt:lpstr>PowerPoint Presentation</vt:lpstr>
      <vt:lpstr>Geeky Steps</vt:lpstr>
      <vt:lpstr>How to Create Static Folder and Files inside Application</vt:lpstr>
      <vt:lpstr>Add Static in settings.py</vt:lpstr>
      <vt:lpstr>Use Static Files in Template Files</vt:lpstr>
      <vt:lpstr>How to Create Static Folder and Files inside Project &amp; Application</vt:lpstr>
      <vt:lpstr>Add Static in settings.py</vt:lpstr>
      <vt:lpstr>Use Static Files in Template Files</vt:lpstr>
      <vt:lpstr>static Template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Files</dc:title>
  <dc:creator>RK</dc:creator>
  <cp:lastModifiedBy>RK</cp:lastModifiedBy>
  <cp:revision>117</cp:revision>
  <dcterms:created xsi:type="dcterms:W3CDTF">2020-01-21T11:07:52Z</dcterms:created>
  <dcterms:modified xsi:type="dcterms:W3CDTF">2020-08-23T14:10:17Z</dcterms:modified>
</cp:coreProperties>
</file>