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03" r:id="rId3"/>
    <p:sldId id="289" r:id="rId4"/>
    <p:sldId id="286" r:id="rId5"/>
    <p:sldId id="287" r:id="rId6"/>
    <p:sldId id="291" r:id="rId7"/>
    <p:sldId id="292" r:id="rId8"/>
    <p:sldId id="297" r:id="rId9"/>
    <p:sldId id="295" r:id="rId10"/>
    <p:sldId id="298" r:id="rId11"/>
    <p:sldId id="299" r:id="rId12"/>
    <p:sldId id="301" r:id="rId13"/>
    <p:sldId id="30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573F-C326-45A7-8A24-4343962C6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85844-313A-4FA6-898A-163017A85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DB722-B39F-49C5-B179-F76D6EE3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B379-4379-4760-AD8F-204D0EA8A65F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9EDA8-C35B-4622-8771-4F7B5A55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70A1B-3A39-4764-8DAB-C4D5E871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3783-6587-4C3F-8751-D71E3667A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2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CBC7-009A-4988-BBDB-67882982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5F1CC-9311-427E-86F7-618BB7CCD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C6B21-E812-4388-A3C1-A3304FDE8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B379-4379-4760-AD8F-204D0EA8A65F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3B5F8-5BB2-44D9-BE71-A9C9F799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21FF3-E6E5-40A8-AD1A-42BBD0A6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3783-6587-4C3F-8751-D71E3667A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8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B85DF-8112-46CC-9B7D-1B5B43117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D6FD5-214D-4885-B439-8076CAF93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74CC9-F278-45E6-B615-365F179C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B379-4379-4760-AD8F-204D0EA8A65F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43757-F5F3-4CE1-8BE4-C778ADB8D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898B1-5D3A-4044-9FFB-201FC89D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3783-6587-4C3F-8751-D71E3667A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92879-AD63-4C17-AC1A-1EB11C3D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0BD48-5156-45C0-A52A-62146D865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ED53C-8A84-497A-A3CB-7F32056F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B379-4379-4760-AD8F-204D0EA8A65F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108D-6F66-4737-BA47-463C59E5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1B3DE-B327-43F6-9F36-9FA4A85A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3783-6587-4C3F-8751-D71E3667A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2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B7FE-B076-4DB9-9D83-3F04A8958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62608-17C9-436E-8AA5-F84C97C82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EE9F9-6811-4878-A5C2-A07F31AE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B379-4379-4760-AD8F-204D0EA8A65F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B0DF7-EF56-4318-851D-D1F8634D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F634F-9F70-4D1D-8B42-9AD282E3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3783-6587-4C3F-8751-D71E3667A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9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8691-FD6A-4603-8C63-CAF77A28E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FF911-27F7-4F81-A582-9C2DF5220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1854D-DBAF-4369-80F7-789721069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55E18-54A7-451D-98F8-A7CC4D06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B379-4379-4760-AD8F-204D0EA8A65F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36893-7FC2-410E-9C17-41CD6294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AFF2D-1D01-46E2-8D2E-CF977871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3783-6587-4C3F-8751-D71E3667A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0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C8D4-6FC9-42BB-AD61-D782B2A01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EBCC7-4AE9-4E3C-B3E6-619057EAF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72234-AEE4-4BFC-B9DE-B9F971170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12EA8-BD3E-41CD-82BF-75FE05C10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44BD5-EFA0-451B-A436-5610AA0E9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276BB3-D108-4BCC-882C-78CA0953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B379-4379-4760-AD8F-204D0EA8A65F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3C623-8DAA-4A6F-9DA9-846CA68A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128791-731A-4C99-A815-37C3A46F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3783-6587-4C3F-8751-D71E3667A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1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9554-6181-41C2-9A5A-BB2D9922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C225A3-A8F1-4EDD-973D-F46D47C27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B379-4379-4760-AD8F-204D0EA8A65F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DBF7B-3E4C-4CB1-AF44-AA1753E5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401F0-E080-4841-A04B-629FD3E76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3783-6587-4C3F-8751-D71E3667A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5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4A9DEB-CFE5-4F44-A67B-2D6AE842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B379-4379-4760-AD8F-204D0EA8A65F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E4B11-AD2E-481C-82CA-D387A0B5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603FE-0434-48AF-A6CC-1AC538877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3783-6587-4C3F-8751-D71E3667A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73A6-6B46-42FC-8C30-36E5AA3A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B310C-2EBE-46CE-9682-8B9280EE1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D9925-64F7-446F-885B-F41AD8085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4581F-8657-47C8-A8D4-68856B97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B379-4379-4760-AD8F-204D0EA8A65F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30860-4555-4004-BACA-BD0D88E1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AAAFA-E3B9-4183-85E9-FB8F717A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3783-6587-4C3F-8751-D71E3667A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3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6E17-356B-46C4-9FDD-5B1AA186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87863-38D3-400D-9140-9E351E37A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EA22F-66C1-4BC4-96B6-F18CCD931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A7875-FA42-4646-B433-804CC8D0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B379-4379-4760-AD8F-204D0EA8A65F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C62E4-8E2E-491B-A180-4A8CC142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D0B6D-32FF-40DC-9B52-E2FE5850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3783-6587-4C3F-8751-D71E3667A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7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9ED7EB-2B1C-4B4F-A090-99BB07E6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0CA44-3C10-4AAB-A06D-0528975B7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A80E3-5B4D-4812-8D2B-41C3B637C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AB379-4379-4760-AD8F-204D0EA8A65F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06878-2F3F-4CD8-A374-4BD2B3FFC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038AE-9027-4F8B-853B-9BD9F058D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E3783-6587-4C3F-8751-D71E3667A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2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Django Form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86393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Django’s form functionality can simplify and automate vast portions of work like data prepared for display in a form, rendered as HTML, edit using a convenient interface, returned to the server, validated and cleaned up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can also do it more securely than most programmers would be able to do in code they wrote themselves.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handles three distinct parts of the work involved in forms: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preparing and restructuring data to make it ready for rendering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HTML forms for the data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receiving and processing submitted forms and data from the client</a:t>
            </a:r>
          </a:p>
        </p:txBody>
      </p:sp>
    </p:spTree>
    <p:extLst>
      <p:ext uri="{BB962C8B-B14F-4D97-AF65-F5344CB8AC3E}">
        <p14:creationId xmlns:p14="http://schemas.microsoft.com/office/powerpoint/2010/main" val="241549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id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10972800" cy="5392783"/>
          </a:xfrm>
        </p:spPr>
        <p:txBody>
          <a:bodyPr>
            <a:normAutofit/>
          </a:bodyPr>
          <a:lstStyle/>
          <a:p>
            <a:pPr marL="0" indent="0" defTabSz="45720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id attribute values are generated by prepending id_ to the form field names. This behavior is configurable, though, if you want to change the id convention or remove HTML id attributes and &lt;label&gt; tags entirely.</a:t>
            </a:r>
          </a:p>
          <a:p>
            <a:pPr marL="0" indent="0" defTabSz="4572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 to the Form constructor to control the id and label behavior. This argument must be True, False or a string. By default,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set to the string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id_%s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'.</a:t>
            </a:r>
          </a:p>
          <a:p>
            <a:pPr marL="0" indent="0" defTabSz="4572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 defTabSz="45720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StudentRegistration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=False)</a:t>
            </a:r>
          </a:p>
          <a:p>
            <a:pPr marL="0" indent="0" defTabSz="45720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StudentRegistration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=‘geeky’)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set to a string containing the format character '%s', then the form output will include &lt;label&gt; tags, and will generate id attributes based on the format string.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set to True, then the form output will include &lt;label&gt; tags and will use the field name as its id for each form field.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False, then the form output will not include &lt;label&gt; tags nor id attributes.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set to any other true value – such as a string that doesn’t include %s – then the library will act as if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auto_id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True.</a:t>
            </a:r>
          </a:p>
        </p:txBody>
      </p:sp>
    </p:spTree>
    <p:extLst>
      <p:ext uri="{BB962C8B-B14F-4D97-AF65-F5344CB8AC3E}">
        <p14:creationId xmlns:p14="http://schemas.microsoft.com/office/powerpoint/2010/main" val="305705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label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10972800" cy="5392783"/>
          </a:xfrm>
        </p:spPr>
        <p:txBody>
          <a:bodyPr>
            <a:normAutofit/>
          </a:bodyPr>
          <a:lstStyle/>
          <a:p>
            <a:pPr marL="0" indent="0" defTabSz="45720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label_suffix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 translatable string (defaults to a colon (:) in English) that will be appended after any label name when a form is rendered.</a:t>
            </a:r>
          </a:p>
          <a:p>
            <a:pPr marL="0" indent="0" defTabSz="4572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possible to customize that character, or omit it entirely, using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label_suffix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parameter.</a:t>
            </a:r>
          </a:p>
          <a:p>
            <a:pPr marL="0" indent="0" defTabSz="4572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label suffix is added only if the last character of the label isn’t a punctuation character (in English, those are ., !, ? or :)</a:t>
            </a:r>
          </a:p>
          <a:p>
            <a:pPr marL="0" indent="0" defTabSz="45720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StudentRegistration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label_suffix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 ’)</a:t>
            </a:r>
          </a:p>
        </p:txBody>
      </p:sp>
    </p:spTree>
    <p:extLst>
      <p:ext uri="{BB962C8B-B14F-4D97-AF65-F5344CB8AC3E}">
        <p14:creationId xmlns:p14="http://schemas.microsoft.com/office/powerpoint/2010/main" val="219845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initial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10972800" cy="5392783"/>
          </a:xfrm>
        </p:spPr>
        <p:txBody>
          <a:bodyPr>
            <a:normAutofit/>
          </a:bodyPr>
          <a:lstStyle/>
          <a:p>
            <a:pPr marL="0" indent="0" defTabSz="4572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- initial is used to declare the initial value of form fields at runtime.</a:t>
            </a:r>
          </a:p>
          <a:p>
            <a:pPr marL="0" indent="0" defTabSz="4572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accomplish this, use the initial argument to a Form. This argument, if given, should be a dictionary mapping field names to initial values. Only include the fields for which you’re specifying an initial value; it’s not necessary to include every field in your form.</a:t>
            </a:r>
          </a:p>
          <a:p>
            <a:pPr marL="0" indent="0" defTabSz="4572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Field defines initial and you include initial when instantiating the Form, then the latter initial will have precedence.</a:t>
            </a:r>
          </a:p>
          <a:p>
            <a:pPr marL="0" indent="0" defTabSz="45720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40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Ordering Form Field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10972800" cy="5392783"/>
          </a:xfrm>
        </p:spPr>
        <p:txBody>
          <a:bodyPr>
            <a:normAutofit/>
          </a:bodyPr>
          <a:lstStyle/>
          <a:p>
            <a:pPr marL="0" indent="0" defTabSz="45720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order_fields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This method is used to rearrange the fields any time with a list of field names as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By default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Form.field_order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=None, which retains the order in which you define the fields in your form class. </a:t>
            </a:r>
          </a:p>
          <a:p>
            <a:pPr marL="0" indent="0" defTabSz="4572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list of field names, the fields are ordered as specified by the list and remaining fields are appended according to the default order. </a:t>
            </a:r>
          </a:p>
          <a:p>
            <a:pPr marL="0" indent="0" defTabSz="4572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Unknown field names in the list are ignored. </a:t>
            </a:r>
          </a:p>
          <a:p>
            <a:pPr marL="0" indent="0" defTabSz="45720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StudentRegistration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defTabSz="45720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fm.order_fields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field_order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=[‘email’, ‘name’ ])</a:t>
            </a:r>
          </a:p>
          <a:p>
            <a:pPr marL="0" indent="0" defTabSz="45720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45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 and Unbound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86393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it’s bound to a set of data, it’s capable of validating that data and rendering the form as HTML with the data displayed in the HTML.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it’s unbound, it cannot do validation (because there’s no data to validate!), but it can still render the blank form as HTML.</a:t>
            </a:r>
          </a:p>
        </p:txBody>
      </p:sp>
    </p:spTree>
    <p:extLst>
      <p:ext uri="{BB962C8B-B14F-4D97-AF65-F5344CB8AC3E}">
        <p14:creationId xmlns:p14="http://schemas.microsoft.com/office/powerpoint/2010/main" val="386073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Django Form using Form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86393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Django form we have to create a new file inside application folder lets say file name is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forms.py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Now we can write below code inside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forms.py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a form:-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forms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FormClassName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forms.Form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label=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forms.FieldType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label=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forms.FieldType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(label=‘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display_label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		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forms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StudentRegistration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forms.Form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name=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forms.CharField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	# Here length is not required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email=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forms.EmailField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9BEB30-9A06-4164-91D3-6DE9D84B124C}"/>
              </a:ext>
            </a:extLst>
          </p:cNvPr>
          <p:cNvSpPr/>
          <p:nvPr/>
        </p:nvSpPr>
        <p:spPr>
          <a:xfrm>
            <a:off x="6096000" y="1471091"/>
            <a:ext cx="564341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&lt;tr&gt; </a:t>
            </a:r>
          </a:p>
          <a:p>
            <a:r>
              <a:rPr lang="en-US" sz="2000" dirty="0"/>
              <a:t>   &lt;</a:t>
            </a:r>
            <a:r>
              <a:rPr lang="en-US" sz="2000" dirty="0" err="1"/>
              <a:t>th</a:t>
            </a:r>
            <a:r>
              <a:rPr lang="en-US" sz="2000" dirty="0"/>
              <a:t>&gt; &lt;label for="</a:t>
            </a:r>
            <a:r>
              <a:rPr lang="en-US" sz="2000" dirty="0" err="1"/>
              <a:t>id_name</a:t>
            </a:r>
            <a:r>
              <a:rPr lang="en-US" sz="2000" dirty="0"/>
              <a:t>"&gt;Name:&lt;/label&gt;&lt;/</a:t>
            </a:r>
            <a:r>
              <a:rPr lang="en-US" sz="2000" dirty="0" err="1"/>
              <a:t>th</a:t>
            </a:r>
            <a:r>
              <a:rPr lang="en-US" sz="2000" dirty="0"/>
              <a:t>&gt;</a:t>
            </a:r>
          </a:p>
          <a:p>
            <a:r>
              <a:rPr lang="en-US" sz="2000" dirty="0"/>
              <a:t>   &lt;td&gt; &lt;input type="text" name="name" required    </a:t>
            </a:r>
            <a:br>
              <a:rPr lang="en-US" sz="2000" dirty="0"/>
            </a:br>
            <a:r>
              <a:rPr lang="en-US" sz="2000" dirty="0"/>
              <a:t>               id="</a:t>
            </a:r>
            <a:r>
              <a:rPr lang="en-US" sz="2000" dirty="0" err="1"/>
              <a:t>id_name</a:t>
            </a:r>
            <a:r>
              <a:rPr lang="en-US" sz="2000" dirty="0"/>
              <a:t>"&gt; &lt;/td&gt;</a:t>
            </a:r>
          </a:p>
          <a:p>
            <a:r>
              <a:rPr lang="en-US" sz="2000" dirty="0"/>
              <a:t>&lt;/tr&gt;</a:t>
            </a:r>
          </a:p>
          <a:p>
            <a:r>
              <a:rPr lang="en-US" sz="2000" dirty="0"/>
              <a:t>&lt;tr&gt;</a:t>
            </a:r>
          </a:p>
          <a:p>
            <a:r>
              <a:rPr lang="en-US" sz="2000" dirty="0"/>
              <a:t>   &lt;</a:t>
            </a:r>
            <a:r>
              <a:rPr lang="en-US" sz="2000" dirty="0" err="1"/>
              <a:t>th</a:t>
            </a:r>
            <a:r>
              <a:rPr lang="en-US" sz="2000" dirty="0"/>
              <a:t>&gt; &lt;label for="</a:t>
            </a:r>
            <a:r>
              <a:rPr lang="en-US" sz="2000" dirty="0" err="1"/>
              <a:t>id_email</a:t>
            </a:r>
            <a:r>
              <a:rPr lang="en-US" sz="2000" dirty="0"/>
              <a:t>"&gt;Email:&lt;/label&gt;&lt;/</a:t>
            </a:r>
            <a:r>
              <a:rPr lang="en-US" sz="2000" dirty="0" err="1"/>
              <a:t>th</a:t>
            </a:r>
            <a:r>
              <a:rPr lang="en-US" sz="2000" dirty="0"/>
              <a:t>&gt;</a:t>
            </a:r>
          </a:p>
          <a:p>
            <a:r>
              <a:rPr lang="en-US" sz="2000" dirty="0"/>
              <a:t>   &lt;td&gt;&lt;input type=“email" name="email" required </a:t>
            </a:r>
            <a:br>
              <a:rPr lang="en-US" sz="2000" dirty="0"/>
            </a:br>
            <a:r>
              <a:rPr lang="en-US" sz="2000" dirty="0"/>
              <a:t>              id="</a:t>
            </a:r>
            <a:r>
              <a:rPr lang="en-US" sz="2000" dirty="0" err="1"/>
              <a:t>id_email</a:t>
            </a:r>
            <a:r>
              <a:rPr lang="en-US" sz="2000" dirty="0"/>
              <a:t>"&gt;&lt;/td&gt;</a:t>
            </a:r>
          </a:p>
          <a:p>
            <a:r>
              <a:rPr lang="en-US" sz="2000" dirty="0"/>
              <a:t>&lt;/tr&gt;</a:t>
            </a:r>
          </a:p>
        </p:txBody>
      </p:sp>
    </p:spTree>
    <p:extLst>
      <p:ext uri="{BB962C8B-B14F-4D97-AF65-F5344CB8AC3E}">
        <p14:creationId xmlns:p14="http://schemas.microsoft.com/office/powerpoint/2010/main" val="385270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Display Form </a:t>
            </a:r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User</a:t>
            </a:r>
            <a:endParaRPr lang="en-US" sz="5333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399"/>
            <a:ext cx="10972800" cy="539278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object of Form class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pass object to template files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Form object in template file</a:t>
            </a:r>
          </a:p>
        </p:txBody>
      </p:sp>
    </p:spTree>
    <p:extLst>
      <p:ext uri="{BB962C8B-B14F-4D97-AF65-F5344CB8AC3E}">
        <p14:creationId xmlns:p14="http://schemas.microsoft.com/office/powerpoint/2010/main" val="317100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Creating Form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in views.py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399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of all create form object inside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then pass this object to template file as a dict.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.forms import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StudentRegistration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showformdata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StudentRegistration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render(request, ‘enroll/userregistration.html’, {‘form’: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7267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object from views.py in template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399"/>
            <a:ext cx="10972800" cy="5392783"/>
          </a:xfrm>
        </p:spPr>
        <p:txBody>
          <a:bodyPr>
            <a:normAutofit/>
          </a:bodyPr>
          <a:lstStyle/>
          <a:p>
            <a:pPr marL="0" indent="0" defTabSz="4572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templates/enroll / userregistration.html</a:t>
            </a:r>
          </a:p>
          <a:p>
            <a:pPr marL="0" indent="0" defTabSz="457200">
              <a:buNone/>
            </a:pPr>
            <a:r>
              <a:rPr lang="en-US" sz="2000" dirty="0">
                <a:cs typeface="Times New Roman" panose="02020603050405020304" pitchFamily="18" charset="0"/>
              </a:rPr>
              <a:t>&lt;!DOCTYPE html&gt;</a:t>
            </a:r>
          </a:p>
          <a:p>
            <a:pPr marL="0" indent="0" defTabSz="457200">
              <a:buNone/>
            </a:pPr>
            <a:r>
              <a:rPr lang="en-US" sz="2000" dirty="0">
                <a:cs typeface="Times New Roman" panose="02020603050405020304" pitchFamily="18" charset="0"/>
              </a:rPr>
              <a:t>&lt;html&gt; </a:t>
            </a:r>
          </a:p>
          <a:p>
            <a:pPr marL="0" indent="0" defTabSz="457200">
              <a:buNone/>
            </a:pPr>
            <a:r>
              <a:rPr lang="en-US" sz="2000" dirty="0">
                <a:cs typeface="Times New Roman" panose="02020603050405020304" pitchFamily="18" charset="0"/>
              </a:rPr>
              <a:t>	&lt;body&gt;</a:t>
            </a:r>
          </a:p>
          <a:p>
            <a:pPr marL="0" indent="0" defTabSz="457200">
              <a:buNone/>
            </a:pPr>
            <a:r>
              <a:rPr lang="en-US" sz="2000" dirty="0">
                <a:cs typeface="Times New Roman" panose="02020603050405020304" pitchFamily="18" charset="0"/>
              </a:rPr>
              <a:t>		{{form}}</a:t>
            </a:r>
          </a:p>
          <a:p>
            <a:pPr marL="0" indent="0" defTabSz="457200">
              <a:buNone/>
            </a:pPr>
            <a:r>
              <a:rPr lang="en-US" sz="2000" dirty="0">
                <a:cs typeface="Times New Roman" panose="02020603050405020304" pitchFamily="18" charset="0"/>
              </a:rPr>
              <a:t>	&lt;/body&gt;</a:t>
            </a:r>
          </a:p>
          <a:p>
            <a:pPr marL="0" indent="0" defTabSz="457200">
              <a:buNone/>
            </a:pPr>
            <a:r>
              <a:rPr lang="en-US" sz="2000" dirty="0">
                <a:cs typeface="Times New Roman" panose="02020603050405020304" pitchFamily="18" charset="0"/>
              </a:rPr>
              <a:t>&lt;/html&gt;</a:t>
            </a:r>
          </a:p>
          <a:p>
            <a:pPr marL="0" indent="0" defTabSz="45720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4572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- Form object won’t provide form tag and button you have to write them manually in template file.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6F76C2-11CF-4A00-88A8-B8E9E2822658}"/>
              </a:ext>
            </a:extLst>
          </p:cNvPr>
          <p:cNvSpPr/>
          <p:nvPr/>
        </p:nvSpPr>
        <p:spPr>
          <a:xfrm>
            <a:off x="5809673" y="1176805"/>
            <a:ext cx="564341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&lt;tr&gt; </a:t>
            </a:r>
          </a:p>
          <a:p>
            <a:r>
              <a:rPr lang="en-US" sz="2000" dirty="0"/>
              <a:t>   &lt;</a:t>
            </a:r>
            <a:r>
              <a:rPr lang="en-US" sz="2000" dirty="0" err="1"/>
              <a:t>th</a:t>
            </a:r>
            <a:r>
              <a:rPr lang="en-US" sz="2000" dirty="0"/>
              <a:t>&gt; &lt;label for="</a:t>
            </a:r>
            <a:r>
              <a:rPr lang="en-US" sz="2000" dirty="0" err="1"/>
              <a:t>id_name</a:t>
            </a:r>
            <a:r>
              <a:rPr lang="en-US" sz="2000" dirty="0"/>
              <a:t>"&gt;Name:&lt;/label&gt;&lt;/</a:t>
            </a:r>
            <a:r>
              <a:rPr lang="en-US" sz="2000" dirty="0" err="1"/>
              <a:t>th</a:t>
            </a:r>
            <a:r>
              <a:rPr lang="en-US" sz="2000" dirty="0"/>
              <a:t>&gt;</a:t>
            </a:r>
          </a:p>
          <a:p>
            <a:r>
              <a:rPr lang="en-US" sz="2000" dirty="0"/>
              <a:t>   &lt;td&gt; &lt;input type="text" name="name" required    </a:t>
            </a:r>
            <a:br>
              <a:rPr lang="en-US" sz="2000" dirty="0"/>
            </a:br>
            <a:r>
              <a:rPr lang="en-US" sz="2000" dirty="0"/>
              <a:t>               id="</a:t>
            </a:r>
            <a:r>
              <a:rPr lang="en-US" sz="2000" dirty="0" err="1"/>
              <a:t>id_name</a:t>
            </a:r>
            <a:r>
              <a:rPr lang="en-US" sz="2000" dirty="0"/>
              <a:t>"&gt; &lt;/td&gt;</a:t>
            </a:r>
          </a:p>
          <a:p>
            <a:r>
              <a:rPr lang="en-US" sz="2000" dirty="0"/>
              <a:t>&lt;/tr&gt;</a:t>
            </a:r>
          </a:p>
          <a:p>
            <a:r>
              <a:rPr lang="en-US" sz="2000" dirty="0"/>
              <a:t>&lt;tr&gt;</a:t>
            </a:r>
          </a:p>
          <a:p>
            <a:r>
              <a:rPr lang="en-US" sz="2000" dirty="0"/>
              <a:t>   &lt;</a:t>
            </a:r>
            <a:r>
              <a:rPr lang="en-US" sz="2000" dirty="0" err="1"/>
              <a:t>th</a:t>
            </a:r>
            <a:r>
              <a:rPr lang="en-US" sz="2000" dirty="0"/>
              <a:t>&gt; &lt;label for="</a:t>
            </a:r>
            <a:r>
              <a:rPr lang="en-US" sz="2000" dirty="0" err="1"/>
              <a:t>id_email</a:t>
            </a:r>
            <a:r>
              <a:rPr lang="en-US" sz="2000" dirty="0"/>
              <a:t>"&gt;Email:&lt;/label&gt;&lt;/</a:t>
            </a:r>
            <a:r>
              <a:rPr lang="en-US" sz="2000" dirty="0" err="1"/>
              <a:t>th</a:t>
            </a:r>
            <a:r>
              <a:rPr lang="en-US" sz="2000" dirty="0"/>
              <a:t>&gt;</a:t>
            </a:r>
          </a:p>
          <a:p>
            <a:r>
              <a:rPr lang="en-US" sz="2000" dirty="0"/>
              <a:t>   &lt;td&gt;&lt;input type=“email" name="email" required </a:t>
            </a:r>
            <a:br>
              <a:rPr lang="en-US" sz="2000" dirty="0"/>
            </a:br>
            <a:r>
              <a:rPr lang="en-US" sz="2000" dirty="0"/>
              <a:t>              id="</a:t>
            </a:r>
            <a:r>
              <a:rPr lang="en-US" sz="2000" dirty="0" err="1"/>
              <a:t>id_email</a:t>
            </a:r>
            <a:r>
              <a:rPr lang="en-US" sz="2000" dirty="0"/>
              <a:t>"&gt;&lt;/td&gt;</a:t>
            </a:r>
          </a:p>
          <a:p>
            <a:r>
              <a:rPr lang="en-US" sz="2000" dirty="0"/>
              <a:t>&lt;/tr&gt;</a:t>
            </a:r>
          </a:p>
        </p:txBody>
      </p:sp>
    </p:spTree>
    <p:extLst>
      <p:ext uri="{BB962C8B-B14F-4D97-AF65-F5344CB8AC3E}">
        <p14:creationId xmlns:p14="http://schemas.microsoft.com/office/powerpoint/2010/main" val="162408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object from views.py in template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399"/>
            <a:ext cx="10972800" cy="5392783"/>
          </a:xfrm>
        </p:spPr>
        <p:txBody>
          <a:bodyPr>
            <a:normAutofit/>
          </a:bodyPr>
          <a:lstStyle/>
          <a:p>
            <a:pPr marL="0" indent="0" defTabSz="4572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{{form}} doesn’t add form tag and button so we have to add them manually.</a:t>
            </a:r>
          </a:p>
          <a:p>
            <a:pPr marL="0" indent="0" defTabSz="45720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4572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templates/enroll / userregistration.html</a:t>
            </a:r>
          </a:p>
          <a:p>
            <a:pPr marL="0" indent="0" defTabSz="457200">
              <a:buNone/>
            </a:pPr>
            <a:r>
              <a:rPr lang="en-US" sz="2000" dirty="0">
                <a:cs typeface="Times New Roman" panose="02020603050405020304" pitchFamily="18" charset="0"/>
              </a:rPr>
              <a:t>&lt;!DOCTYPE html&gt;</a:t>
            </a:r>
          </a:p>
          <a:p>
            <a:pPr marL="0" indent="0" defTabSz="457200">
              <a:buNone/>
            </a:pPr>
            <a:r>
              <a:rPr lang="en-US" sz="2000" dirty="0">
                <a:cs typeface="Times New Roman" panose="02020603050405020304" pitchFamily="18" charset="0"/>
              </a:rPr>
              <a:t>&lt;html&gt; </a:t>
            </a:r>
          </a:p>
          <a:p>
            <a:pPr marL="0" indent="0" defTabSz="457200">
              <a:buNone/>
            </a:pPr>
            <a:r>
              <a:rPr lang="en-US" sz="2000" dirty="0">
                <a:cs typeface="Times New Roman" panose="02020603050405020304" pitchFamily="18" charset="0"/>
              </a:rPr>
              <a:t>	&lt;body&gt;</a:t>
            </a:r>
          </a:p>
          <a:p>
            <a:pPr marL="0" indent="0" defTabSz="457200">
              <a:buNone/>
            </a:pPr>
            <a:r>
              <a:rPr lang="en-US" sz="2000" dirty="0">
                <a:cs typeface="Times New Roman" panose="02020603050405020304" pitchFamily="18" charset="0"/>
              </a:rPr>
              <a:t>		&lt;form action =“” method=“get”&gt;</a:t>
            </a:r>
          </a:p>
          <a:p>
            <a:pPr marL="0" indent="0" defTabSz="457200">
              <a:buNone/>
            </a:pPr>
            <a:r>
              <a:rPr lang="en-US" sz="2000" dirty="0">
                <a:cs typeface="Times New Roman" panose="02020603050405020304" pitchFamily="18" charset="0"/>
              </a:rPr>
              <a:t>			{{form}}</a:t>
            </a:r>
          </a:p>
          <a:p>
            <a:pPr marL="0" indent="0" defTabSz="457200">
              <a:buNone/>
            </a:pPr>
            <a:r>
              <a:rPr lang="en-US" sz="2000" dirty="0">
                <a:cs typeface="Times New Roman" panose="02020603050405020304" pitchFamily="18" charset="0"/>
              </a:rPr>
              <a:t>			&lt;input type=“submit” value=“Submit”&gt;</a:t>
            </a:r>
          </a:p>
          <a:p>
            <a:pPr marL="0" indent="0" defTabSz="457200">
              <a:buNone/>
            </a:pPr>
            <a:r>
              <a:rPr lang="en-US" sz="2000" dirty="0">
                <a:cs typeface="Times New Roman" panose="02020603050405020304" pitchFamily="18" charset="0"/>
              </a:rPr>
              <a:t>		&lt;/form&gt;</a:t>
            </a:r>
          </a:p>
          <a:p>
            <a:pPr marL="0" indent="0" defTabSz="457200">
              <a:buNone/>
            </a:pPr>
            <a:r>
              <a:rPr lang="en-US" sz="2000" dirty="0">
                <a:cs typeface="Times New Roman" panose="02020603050405020304" pitchFamily="18" charset="0"/>
              </a:rPr>
              <a:t>	&lt;/body&gt;</a:t>
            </a:r>
          </a:p>
          <a:p>
            <a:pPr marL="0" indent="0" defTabSz="457200">
              <a:buNone/>
            </a:pPr>
            <a:r>
              <a:rPr lang="en-US" sz="2000" dirty="0">
                <a:cs typeface="Times New Roman" panose="02020603050405020304" pitchFamily="18" charset="0"/>
              </a:rPr>
              <a:t>&lt;/html&gt;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FE43C8-718B-4C45-A276-2260974A649E}"/>
              </a:ext>
            </a:extLst>
          </p:cNvPr>
          <p:cNvSpPr/>
          <p:nvPr/>
        </p:nvSpPr>
        <p:spPr>
          <a:xfrm>
            <a:off x="6453051" y="206424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&lt;form action =“” method=“get”&gt;</a:t>
            </a:r>
            <a:endParaRPr lang="en-US" dirty="0"/>
          </a:p>
          <a:p>
            <a:pPr lvl="1"/>
            <a:r>
              <a:rPr lang="en-US" dirty="0"/>
              <a:t>&lt;tr&gt; </a:t>
            </a:r>
          </a:p>
          <a:p>
            <a:pPr lvl="1"/>
            <a:r>
              <a:rPr lang="en-US" dirty="0"/>
              <a:t>   &lt;</a:t>
            </a:r>
            <a:r>
              <a:rPr lang="en-US" dirty="0" err="1"/>
              <a:t>th</a:t>
            </a:r>
            <a:r>
              <a:rPr lang="en-US" dirty="0"/>
              <a:t>&gt; &lt;label for="</a:t>
            </a:r>
            <a:r>
              <a:rPr lang="en-US" dirty="0" err="1"/>
              <a:t>id_name</a:t>
            </a:r>
            <a:r>
              <a:rPr lang="en-US" dirty="0"/>
              <a:t>"&gt;Name:&lt;/label&gt;&lt;/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   &lt;td&gt; &lt;input type="text" name="name" required    </a:t>
            </a:r>
            <a:br>
              <a:rPr lang="en-US" dirty="0"/>
            </a:br>
            <a:r>
              <a:rPr lang="en-US" dirty="0"/>
              <a:t>               id="</a:t>
            </a:r>
            <a:r>
              <a:rPr lang="en-US" dirty="0" err="1"/>
              <a:t>id_name</a:t>
            </a:r>
            <a:r>
              <a:rPr lang="en-US" dirty="0"/>
              <a:t>"&gt; &lt;/td&gt;</a:t>
            </a:r>
          </a:p>
          <a:p>
            <a:pPr lvl="1"/>
            <a:r>
              <a:rPr lang="en-US" dirty="0"/>
              <a:t>&lt;/tr&gt;</a:t>
            </a:r>
          </a:p>
          <a:p>
            <a:pPr lvl="1"/>
            <a:r>
              <a:rPr lang="en-US" dirty="0"/>
              <a:t>&lt;tr&gt;</a:t>
            </a:r>
          </a:p>
          <a:p>
            <a:pPr lvl="1"/>
            <a:r>
              <a:rPr lang="en-US" dirty="0"/>
              <a:t>   &lt;</a:t>
            </a:r>
            <a:r>
              <a:rPr lang="en-US" dirty="0" err="1"/>
              <a:t>th</a:t>
            </a:r>
            <a:r>
              <a:rPr lang="en-US" dirty="0"/>
              <a:t>&gt; &lt;label for="</a:t>
            </a:r>
            <a:r>
              <a:rPr lang="en-US" dirty="0" err="1"/>
              <a:t>id_email</a:t>
            </a:r>
            <a:r>
              <a:rPr lang="en-US" dirty="0"/>
              <a:t>"&gt;Email:&lt;/label&gt;&lt;/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   &lt;td&gt;&lt;input type=“email" name="email" required </a:t>
            </a:r>
            <a:br>
              <a:rPr lang="en-US" dirty="0"/>
            </a:br>
            <a:r>
              <a:rPr lang="en-US" dirty="0"/>
              <a:t>              id="</a:t>
            </a:r>
            <a:r>
              <a:rPr lang="en-US" dirty="0" err="1"/>
              <a:t>id_email</a:t>
            </a:r>
            <a:r>
              <a:rPr lang="en-US" dirty="0"/>
              <a:t>"&gt;&lt;/td&gt;</a:t>
            </a:r>
          </a:p>
          <a:p>
            <a:pPr lvl="1"/>
            <a:r>
              <a:rPr lang="en-US" dirty="0"/>
              <a:t>&lt;/tr&gt;</a:t>
            </a:r>
          </a:p>
          <a:p>
            <a:pPr lvl="1" defTabSz="457200"/>
            <a:r>
              <a:rPr lang="en-US" dirty="0">
                <a:cs typeface="Times New Roman" panose="02020603050405020304" pitchFamily="18" charset="0"/>
              </a:rPr>
              <a:t>&lt;input type=“submit” value=“Submit”&gt;</a:t>
            </a:r>
          </a:p>
          <a:p>
            <a:pPr defTabSz="457200"/>
            <a:r>
              <a:rPr lang="en-US" dirty="0">
                <a:cs typeface="Times New Roman" panose="02020603050405020304" pitchFamily="18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40185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06166"/>
            <a:ext cx="10972800" cy="5445668"/>
          </a:xfrm>
        </p:spPr>
        <p:txBody>
          <a:bodyPr>
            <a:normAutofit/>
          </a:bodyPr>
          <a:lstStyle/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does not include the &lt;table&gt; and &lt;/table&gt; tags, nor does it include the &lt;form&gt; and &lt;/form&gt; tags or an &lt;input type="submit"&gt; tag. It’s your job to do that.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field type has a default HTML representation.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CharField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represented by an &lt;input type="text"&gt;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EmailField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an &lt;input type="email"&gt;.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HTML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tag is taken directly from its attribute name in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StudentRegistration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text label for each field e.g. ‘Name:’ and ‘Email:' is generated from the field name by converting all underscores to spaces and upper-casing the first letter.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text label is surrounded in an HTML &lt;label&gt; tag, which points to the appropriate form field via its id.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id, in turn, is generated by prepending 'id_' to the field name. The id attributes and &lt;label&gt; tags are included in the output by default.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uses HTML5 syntax, targeting &lt;!DOCTYPE html&gt;.</a:t>
            </a:r>
          </a:p>
        </p:txBody>
      </p:sp>
    </p:spTree>
    <p:extLst>
      <p:ext uri="{BB962C8B-B14F-4D97-AF65-F5344CB8AC3E}">
        <p14:creationId xmlns:p14="http://schemas.microsoft.com/office/powerpoint/2010/main" val="216323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Rendering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399"/>
            <a:ext cx="10972800" cy="5392783"/>
          </a:xfrm>
        </p:spPr>
        <p:txBody>
          <a:bodyPr>
            <a:normAutofit/>
          </a:bodyPr>
          <a:lstStyle/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{{form}} will render them all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form.as_table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will render them as table cells wrapped in &lt;tr&gt; tags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form.as_p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will render them wrapped in &lt;p&gt; tags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form.as_ul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will render them wrapped in &lt;li&gt; tags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form.name_of_field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will render field manually as given</a:t>
            </a:r>
          </a:p>
          <a:p>
            <a:pPr defTabSz="45720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457200">
              <a:buNone/>
            </a:pPr>
            <a:r>
              <a:rPr lang="en-US" sz="2000" dirty="0">
                <a:cs typeface="Times New Roman" panose="02020603050405020304" pitchFamily="18" charset="0"/>
              </a:rPr>
              <a:t>&lt;form action =“” method=“get”&gt;</a:t>
            </a:r>
          </a:p>
          <a:p>
            <a:pPr marL="0" indent="0" defTabSz="457200">
              <a:buNone/>
            </a:pPr>
            <a:r>
              <a:rPr lang="en-US" sz="2000" dirty="0">
                <a:cs typeface="Times New Roman" panose="02020603050405020304" pitchFamily="18" charset="0"/>
              </a:rPr>
              <a:t>	 {{form}}</a:t>
            </a:r>
          </a:p>
          <a:p>
            <a:pPr marL="0" indent="0" defTabSz="457200">
              <a:buNone/>
            </a:pPr>
            <a:r>
              <a:rPr lang="en-US" sz="2000" dirty="0">
                <a:cs typeface="Times New Roman" panose="02020603050405020304" pitchFamily="18" charset="0"/>
              </a:rPr>
              <a:t>	&lt;input type=“submit” value=“Submit”&gt;</a:t>
            </a:r>
          </a:p>
          <a:p>
            <a:pPr marL="0" indent="0" defTabSz="457200">
              <a:buNone/>
            </a:pPr>
            <a:r>
              <a:rPr lang="en-US" sz="2000" dirty="0">
                <a:cs typeface="Times New Roman" panose="02020603050405020304" pitchFamily="18" charset="0"/>
              </a:rPr>
              <a:t>&lt;/form&gt;</a:t>
            </a:r>
          </a:p>
          <a:p>
            <a:pPr marL="0" indent="0" defTabSz="45720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2052BE-1866-497A-8DF3-19243919A9EF}"/>
              </a:ext>
            </a:extLst>
          </p:cNvPr>
          <p:cNvSpPr/>
          <p:nvPr/>
        </p:nvSpPr>
        <p:spPr>
          <a:xfrm>
            <a:off x="6644112" y="3688873"/>
            <a:ext cx="49382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2000" dirty="0">
                <a:cs typeface="Times New Roman" panose="02020603050405020304" pitchFamily="18" charset="0"/>
              </a:rPr>
              <a:t>&lt;form action =“” method=“get”&gt;</a:t>
            </a:r>
          </a:p>
          <a:p>
            <a:pPr defTabSz="457200"/>
            <a:r>
              <a:rPr lang="en-US" sz="2000" dirty="0">
                <a:cs typeface="Times New Roman" panose="02020603050405020304" pitchFamily="18" charset="0"/>
              </a:rPr>
              <a:t>	 {{</a:t>
            </a:r>
            <a:r>
              <a:rPr lang="en-US" sz="2000" dirty="0" err="1">
                <a:cs typeface="Times New Roman" panose="02020603050405020304" pitchFamily="18" charset="0"/>
              </a:rPr>
              <a:t>form.as_p</a:t>
            </a:r>
            <a:r>
              <a:rPr lang="en-US" sz="2000" dirty="0">
                <a:cs typeface="Times New Roman" panose="02020603050405020304" pitchFamily="18" charset="0"/>
              </a:rPr>
              <a:t>}}</a:t>
            </a:r>
          </a:p>
          <a:p>
            <a:pPr defTabSz="457200"/>
            <a:r>
              <a:rPr lang="en-US" sz="2000" dirty="0">
                <a:cs typeface="Times New Roman" panose="02020603050405020304" pitchFamily="18" charset="0"/>
              </a:rPr>
              <a:t>	&lt;input type=“submit” value=“Submit”&gt;</a:t>
            </a:r>
          </a:p>
          <a:p>
            <a:pPr defTabSz="457200"/>
            <a:r>
              <a:rPr lang="en-US" sz="2000" dirty="0">
                <a:cs typeface="Times New Roman" panose="02020603050405020304" pitchFamily="18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95000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1298</Words>
  <Application>Microsoft Office PowerPoint</Application>
  <PresentationFormat>Widescreen</PresentationFormat>
  <Paragraphs>129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Django Form</vt:lpstr>
      <vt:lpstr>Bound and Unbound Forms</vt:lpstr>
      <vt:lpstr>Create Django Form using Form Class</vt:lpstr>
      <vt:lpstr>Display Form to User</vt:lpstr>
      <vt:lpstr>Creating Form object in views.py</vt:lpstr>
      <vt:lpstr>Get object from views.py in template file</vt:lpstr>
      <vt:lpstr>Get object from views.py in template file</vt:lpstr>
      <vt:lpstr>PowerPoint Presentation</vt:lpstr>
      <vt:lpstr>Form Rendering Options</vt:lpstr>
      <vt:lpstr>Configure id attribute</vt:lpstr>
      <vt:lpstr>Configure label tag</vt:lpstr>
      <vt:lpstr>Dynamic initial values</vt:lpstr>
      <vt:lpstr>Ordering Form Field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Form</dc:title>
  <dc:creator>RK</dc:creator>
  <cp:lastModifiedBy>RK</cp:lastModifiedBy>
  <cp:revision>114</cp:revision>
  <dcterms:created xsi:type="dcterms:W3CDTF">2020-01-22T15:06:47Z</dcterms:created>
  <dcterms:modified xsi:type="dcterms:W3CDTF">2020-03-14T17:47:38Z</dcterms:modified>
</cp:coreProperties>
</file>