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96" r:id="rId3"/>
    <p:sldId id="294" r:id="rId4"/>
    <p:sldId id="304" r:id="rId5"/>
    <p:sldId id="293" r:id="rId6"/>
    <p:sldId id="30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2EE4-C3A1-4291-AC8A-5F642E2F5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34CEFB-F9B8-4DC5-88FE-66D133BCC4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8563D7-6763-4DCA-80C2-443EECC824B2}"/>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5" name="Footer Placeholder 4">
            <a:extLst>
              <a:ext uri="{FF2B5EF4-FFF2-40B4-BE49-F238E27FC236}">
                <a16:creationId xmlns:a16="http://schemas.microsoft.com/office/drawing/2014/main" id="{B9F64E3F-27F0-4AFD-B0B3-972FB35BF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2F43D-52F4-408F-91F9-992E73960244}"/>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376218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90E5-60A4-4620-962E-6C5C33C441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1B6C3B-A105-4EB0-8F9B-8877752379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35739-DE2A-4F51-8FF9-A5F7EE59EDB5}"/>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5" name="Footer Placeholder 4">
            <a:extLst>
              <a:ext uri="{FF2B5EF4-FFF2-40B4-BE49-F238E27FC236}">
                <a16:creationId xmlns:a16="http://schemas.microsoft.com/office/drawing/2014/main" id="{B37D736E-29FC-45DB-8C29-5F70FF4D2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92F53-539C-4DD1-AF71-EBE681A704BE}"/>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29433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0B55F7-6FFD-4288-9A2B-51F63402F4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E60A2-58D7-496A-A302-ADCA1F879A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BCC29-9DA1-470F-8298-AB2BFED36BD5}"/>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5" name="Footer Placeholder 4">
            <a:extLst>
              <a:ext uri="{FF2B5EF4-FFF2-40B4-BE49-F238E27FC236}">
                <a16:creationId xmlns:a16="http://schemas.microsoft.com/office/drawing/2014/main" id="{0B2ED083-D32B-4B76-BA68-5E12A719B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A96CA-C3A2-4721-BA5A-AB2976B19D94}"/>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71517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B442-0A23-4E13-B4AB-A0A20902B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045F8-F530-4EFD-803E-C23D7F5A81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BDAA8-62D2-4440-972F-3EF69105DDA0}"/>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5" name="Footer Placeholder 4">
            <a:extLst>
              <a:ext uri="{FF2B5EF4-FFF2-40B4-BE49-F238E27FC236}">
                <a16:creationId xmlns:a16="http://schemas.microsoft.com/office/drawing/2014/main" id="{AF23395E-4C71-4305-835F-88113060C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425C3-A2F6-4139-A2D5-33901B2735A7}"/>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1560735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3469-9233-4D89-8962-ED5CF1EBB1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D2ED6C-3EA3-4D9E-8133-1A83A72E1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39BEE2-2606-4F1D-A963-E056A279127D}"/>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5" name="Footer Placeholder 4">
            <a:extLst>
              <a:ext uri="{FF2B5EF4-FFF2-40B4-BE49-F238E27FC236}">
                <a16:creationId xmlns:a16="http://schemas.microsoft.com/office/drawing/2014/main" id="{DD972473-781B-4A82-82D1-147A81F0A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13214-1DF6-4854-828D-E283F4D37D9C}"/>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173613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DB20-5372-4A86-87C9-38DCD9CCF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75DE5-3632-40C0-9189-83E8473D1C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019730-0FCB-430F-BA29-FC77F62AD6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8018A6-C429-441B-8A13-14F8E9835FFC}"/>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6" name="Footer Placeholder 5">
            <a:extLst>
              <a:ext uri="{FF2B5EF4-FFF2-40B4-BE49-F238E27FC236}">
                <a16:creationId xmlns:a16="http://schemas.microsoft.com/office/drawing/2014/main" id="{DAD649DC-50DB-4040-B293-35A3FC819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3704-33F1-4349-8AD7-5A17C4B5842C}"/>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143574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D608-69E2-48FF-8918-AA30A747F6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6B348C-5656-4726-867C-B304DBD13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3E26B1-B2DD-4156-9AFD-1A74015DD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998FD5-3E5C-4556-8278-12DA3BD98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787C34-E031-4110-BA1A-525870855E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94F98A-3763-41F3-B11B-69D5016B2DAE}"/>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8" name="Footer Placeholder 7">
            <a:extLst>
              <a:ext uri="{FF2B5EF4-FFF2-40B4-BE49-F238E27FC236}">
                <a16:creationId xmlns:a16="http://schemas.microsoft.com/office/drawing/2014/main" id="{32401FA4-F5BF-4B0D-8864-AFEA9C01A2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888444-B3AA-4FD2-A0E5-87C517867334}"/>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216084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B2CD-5CA7-455B-8C21-F8CCD98C7E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312030-B617-43AE-A0CB-082F69B99D15}"/>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4" name="Footer Placeholder 3">
            <a:extLst>
              <a:ext uri="{FF2B5EF4-FFF2-40B4-BE49-F238E27FC236}">
                <a16:creationId xmlns:a16="http://schemas.microsoft.com/office/drawing/2014/main" id="{677116B5-C259-4F2F-B279-CC54CED5B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066977-D4C5-4697-9851-773CA27845F8}"/>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330850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67FF9-7A77-4604-A55E-723A07965355}"/>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3" name="Footer Placeholder 2">
            <a:extLst>
              <a:ext uri="{FF2B5EF4-FFF2-40B4-BE49-F238E27FC236}">
                <a16:creationId xmlns:a16="http://schemas.microsoft.com/office/drawing/2014/main" id="{6C102503-078C-421D-88B0-E4CCC25F19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9A82E5-2149-4DF9-BB18-088EC1892941}"/>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68566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8FB9-E249-41FE-BAC5-C5EAD77B9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0FBC93-BDE9-4F54-A33E-45756FFA8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673917-21B3-412B-9983-93D2C89C5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D439F-38D1-4AEC-AC12-FFCA40701813}"/>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6" name="Footer Placeholder 5">
            <a:extLst>
              <a:ext uri="{FF2B5EF4-FFF2-40B4-BE49-F238E27FC236}">
                <a16:creationId xmlns:a16="http://schemas.microsoft.com/office/drawing/2014/main" id="{C28E0190-73AA-440E-9015-A39D6497F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4FDE0-5228-4086-9FAB-B2DA8D82335A}"/>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220879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A16F-D906-4949-86DE-3BB0C58DC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AE98D-6B38-47B8-AA15-5E45B275A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B5095B-4F7E-4A7F-AFAF-9E2EBA17A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C88BF-84B7-49DB-B8E2-E3F5089BC1F9}"/>
              </a:ext>
            </a:extLst>
          </p:cNvPr>
          <p:cNvSpPr>
            <a:spLocks noGrp="1"/>
          </p:cNvSpPr>
          <p:nvPr>
            <p:ph type="dt" sz="half" idx="10"/>
          </p:nvPr>
        </p:nvSpPr>
        <p:spPr/>
        <p:txBody>
          <a:bodyPr/>
          <a:lstStyle/>
          <a:p>
            <a:fld id="{04062755-90C1-43C9-A08E-EC78D8D3C7F8}" type="datetimeFigureOut">
              <a:rPr lang="en-US" smtClean="0"/>
              <a:t>3/19/2020</a:t>
            </a:fld>
            <a:endParaRPr lang="en-US"/>
          </a:p>
        </p:txBody>
      </p:sp>
      <p:sp>
        <p:nvSpPr>
          <p:cNvPr id="6" name="Footer Placeholder 5">
            <a:extLst>
              <a:ext uri="{FF2B5EF4-FFF2-40B4-BE49-F238E27FC236}">
                <a16:creationId xmlns:a16="http://schemas.microsoft.com/office/drawing/2014/main" id="{C54B8BF0-1459-4C30-8F2E-82CD9DF61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39003-4129-4DA4-8AC5-791CCD0BBC76}"/>
              </a:ext>
            </a:extLst>
          </p:cNvPr>
          <p:cNvSpPr>
            <a:spLocks noGrp="1"/>
          </p:cNvSpPr>
          <p:nvPr>
            <p:ph type="sldNum" sz="quarter" idx="12"/>
          </p:nvPr>
        </p:nvSpPr>
        <p:spPr/>
        <p:txBody>
          <a:bodyPr/>
          <a:lstStyle/>
          <a:p>
            <a:fld id="{5E6C8FB3-5518-4685-940B-886CB90A5B61}" type="slidenum">
              <a:rPr lang="en-US" smtClean="0"/>
              <a:t>‹#›</a:t>
            </a:fld>
            <a:endParaRPr lang="en-US"/>
          </a:p>
        </p:txBody>
      </p:sp>
    </p:spTree>
    <p:extLst>
      <p:ext uri="{BB962C8B-B14F-4D97-AF65-F5344CB8AC3E}">
        <p14:creationId xmlns:p14="http://schemas.microsoft.com/office/powerpoint/2010/main" val="246289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E553D-3D08-48C3-99F8-D411EB971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AE7A9-BA92-4321-A1FB-D4A8D5663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E9EAB-7DB2-4152-B9C1-1F436771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62755-90C1-43C9-A08E-EC78D8D3C7F8}" type="datetimeFigureOut">
              <a:rPr lang="en-US" smtClean="0"/>
              <a:t>3/19/2020</a:t>
            </a:fld>
            <a:endParaRPr lang="en-US"/>
          </a:p>
        </p:txBody>
      </p:sp>
      <p:sp>
        <p:nvSpPr>
          <p:cNvPr id="5" name="Footer Placeholder 4">
            <a:extLst>
              <a:ext uri="{FF2B5EF4-FFF2-40B4-BE49-F238E27FC236}">
                <a16:creationId xmlns:a16="http://schemas.microsoft.com/office/drawing/2014/main" id="{511DA909-C98B-4FC3-A2D4-FED831203F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E4DEF-C1D7-4CB1-B4CB-CB24E07AD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C8FB3-5518-4685-940B-886CB90A5B61}" type="slidenum">
              <a:rPr lang="en-US" smtClean="0"/>
              <a:t>‹#›</a:t>
            </a:fld>
            <a:endParaRPr lang="en-US"/>
          </a:p>
        </p:txBody>
      </p:sp>
    </p:spTree>
    <p:extLst>
      <p:ext uri="{BB962C8B-B14F-4D97-AF65-F5344CB8AC3E}">
        <p14:creationId xmlns:p14="http://schemas.microsoft.com/office/powerpoint/2010/main" val="3217216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87680" y="906839"/>
            <a:ext cx="5834743" cy="5392783"/>
          </a:xfrm>
        </p:spPr>
        <p:txBody>
          <a:bodyPr>
            <a:normAutofit/>
          </a:bodyPr>
          <a:lstStyle/>
          <a:p>
            <a:pPr marL="0" indent="0" defTabSz="457200">
              <a:buNone/>
            </a:pPr>
            <a:r>
              <a:rPr lang="en-US" sz="2000" dirty="0">
                <a:cs typeface="Times New Roman" panose="02020603050405020304" pitchFamily="18" charset="0"/>
              </a:rPr>
              <a:t>&lt;!DOCTYPE html&gt;</a:t>
            </a:r>
          </a:p>
          <a:p>
            <a:pPr marL="0" indent="0" defTabSz="457200">
              <a:buNone/>
            </a:pPr>
            <a:r>
              <a:rPr lang="en-US" sz="2000" dirty="0">
                <a:cs typeface="Times New Roman" panose="02020603050405020304" pitchFamily="18" charset="0"/>
              </a:rPr>
              <a:t>&lt;html&gt; </a:t>
            </a:r>
          </a:p>
          <a:p>
            <a:pPr marL="0" indent="0" defTabSz="457200">
              <a:buNone/>
            </a:pPr>
            <a:r>
              <a:rPr lang="en-US" sz="2000" dirty="0">
                <a:cs typeface="Times New Roman" panose="02020603050405020304" pitchFamily="18" charset="0"/>
              </a:rPr>
              <a:t>	&lt;body&gt;</a:t>
            </a:r>
          </a:p>
          <a:p>
            <a:pPr marL="0" indent="0" defTabSz="457200">
              <a:buNone/>
            </a:pPr>
            <a:r>
              <a:rPr lang="en-US" sz="2000" dirty="0">
                <a:cs typeface="Times New Roman" panose="02020603050405020304" pitchFamily="18" charset="0"/>
              </a:rPr>
              <a:t>		&lt;form method=“</a:t>
            </a:r>
            <a:r>
              <a:rPr lang="en-US" sz="2000" b="1" dirty="0">
                <a:cs typeface="Times New Roman" panose="02020603050405020304" pitchFamily="18" charset="0"/>
              </a:rPr>
              <a:t>get</a:t>
            </a:r>
            <a:r>
              <a:rPr lang="en-US" sz="2000" dirty="0">
                <a:cs typeface="Times New Roman" panose="02020603050405020304" pitchFamily="18" charset="0"/>
              </a:rPr>
              <a:t>”&gt;</a:t>
            </a:r>
            <a:endParaRPr lang="en-US" sz="2000" b="1" dirty="0">
              <a:cs typeface="Times New Roman" panose="02020603050405020304" pitchFamily="18" charset="0"/>
            </a:endParaRPr>
          </a:p>
          <a:p>
            <a:pPr marL="0" indent="0" defTabSz="457200">
              <a:buNone/>
            </a:pPr>
            <a:r>
              <a:rPr lang="en-US" sz="2000" dirty="0">
                <a:cs typeface="Times New Roman" panose="02020603050405020304" pitchFamily="18" charset="0"/>
              </a:rPr>
              <a:t>			{{form}}</a:t>
            </a:r>
          </a:p>
          <a:p>
            <a:pPr marL="0" indent="0" defTabSz="457200">
              <a:buNone/>
            </a:pPr>
            <a:r>
              <a:rPr lang="en-US" sz="2000" dirty="0">
                <a:cs typeface="Times New Roman" panose="02020603050405020304" pitchFamily="18" charset="0"/>
              </a:rPr>
              <a:t>			 &lt;input type=“submit” value=“Submit”&gt;</a:t>
            </a:r>
          </a:p>
          <a:p>
            <a:pPr marL="0" indent="0" defTabSz="457200">
              <a:buNone/>
            </a:pPr>
            <a:r>
              <a:rPr lang="en-US" sz="2000" dirty="0">
                <a:cs typeface="Times New Roman" panose="02020603050405020304" pitchFamily="18" charset="0"/>
              </a:rPr>
              <a:t>		&lt;/form&gt;</a:t>
            </a:r>
          </a:p>
          <a:p>
            <a:pPr marL="0" indent="0" defTabSz="457200">
              <a:buNone/>
            </a:pPr>
            <a:r>
              <a:rPr lang="en-US" sz="2000" dirty="0">
                <a:cs typeface="Times New Roman" panose="02020603050405020304" pitchFamily="18" charset="0"/>
              </a:rPr>
              <a:t>	&lt;/body&gt;</a:t>
            </a:r>
          </a:p>
          <a:p>
            <a:pPr marL="0" indent="0" defTabSz="457200">
              <a:buNone/>
            </a:pPr>
            <a:r>
              <a:rPr lang="en-US" sz="2000" dirty="0">
                <a:cs typeface="Times New Roman" panose="02020603050405020304" pitchFamily="18" charset="0"/>
              </a:rPr>
              <a:t>&lt;/html&gt;</a:t>
            </a:r>
          </a:p>
        </p:txBody>
      </p:sp>
      <p:sp>
        <p:nvSpPr>
          <p:cNvPr id="6" name="Content Placeholder 2">
            <a:extLst>
              <a:ext uri="{FF2B5EF4-FFF2-40B4-BE49-F238E27FC236}">
                <a16:creationId xmlns:a16="http://schemas.microsoft.com/office/drawing/2014/main" id="{C2967EED-0DE4-48F6-A652-C359608E1E23}"/>
              </a:ext>
            </a:extLst>
          </p:cNvPr>
          <p:cNvSpPr txBox="1">
            <a:spLocks/>
          </p:cNvSpPr>
          <p:nvPr/>
        </p:nvSpPr>
        <p:spPr>
          <a:xfrm>
            <a:off x="6239691" y="832817"/>
            <a:ext cx="5834743" cy="5392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Font typeface="Arial" panose="020B0604020202020204" pitchFamily="34" charset="0"/>
              <a:buNone/>
            </a:pPr>
            <a:r>
              <a:rPr lang="en-US" sz="2000" dirty="0">
                <a:cs typeface="Times New Roman" panose="02020603050405020304" pitchFamily="18" charset="0"/>
              </a:rPr>
              <a:t>&lt;!DOCTYPE html&gt;</a:t>
            </a:r>
          </a:p>
          <a:p>
            <a:pPr marL="0" indent="0" defTabSz="457200">
              <a:buFont typeface="Arial" panose="020B0604020202020204" pitchFamily="34" charset="0"/>
              <a:buNone/>
            </a:pPr>
            <a:r>
              <a:rPr lang="en-US" sz="2000" dirty="0">
                <a:cs typeface="Times New Roman" panose="02020603050405020304" pitchFamily="18" charset="0"/>
              </a:rPr>
              <a:t>&lt;html&gt; </a:t>
            </a:r>
          </a:p>
          <a:p>
            <a:pPr marL="0" indent="0" defTabSz="457200">
              <a:buFont typeface="Arial" panose="020B0604020202020204" pitchFamily="34" charset="0"/>
              <a:buNone/>
            </a:pPr>
            <a:r>
              <a:rPr lang="en-US" sz="2000" dirty="0">
                <a:cs typeface="Times New Roman" panose="02020603050405020304" pitchFamily="18" charset="0"/>
              </a:rPr>
              <a:t>	&lt;body&gt;</a:t>
            </a:r>
          </a:p>
          <a:p>
            <a:pPr marL="0" indent="0" defTabSz="457200">
              <a:buFont typeface="Arial" panose="020B0604020202020204" pitchFamily="34" charset="0"/>
              <a:buNone/>
            </a:pPr>
            <a:r>
              <a:rPr lang="en-US" sz="2000" dirty="0">
                <a:cs typeface="Times New Roman" panose="02020603050405020304" pitchFamily="18" charset="0"/>
              </a:rPr>
              <a:t>		&lt;form method=“</a:t>
            </a:r>
            <a:r>
              <a:rPr lang="en-US" sz="2000" b="1" dirty="0">
                <a:cs typeface="Times New Roman" panose="02020603050405020304" pitchFamily="18" charset="0"/>
              </a:rPr>
              <a:t>post</a:t>
            </a:r>
            <a:r>
              <a:rPr lang="en-US" sz="2000" dirty="0">
                <a:cs typeface="Times New Roman" panose="02020603050405020304" pitchFamily="18" charset="0"/>
              </a:rPr>
              <a:t>”&gt;</a:t>
            </a:r>
            <a:endParaRPr lang="en-US" sz="2000" b="1" dirty="0">
              <a:cs typeface="Times New Roman" panose="02020603050405020304" pitchFamily="18" charset="0"/>
            </a:endParaRPr>
          </a:p>
          <a:p>
            <a:pPr marL="0" indent="0" defTabSz="457200">
              <a:buFont typeface="Arial" panose="020B0604020202020204" pitchFamily="34" charset="0"/>
              <a:buNone/>
            </a:pPr>
            <a:r>
              <a:rPr lang="en-US" sz="2000" dirty="0">
                <a:cs typeface="Times New Roman" panose="02020603050405020304" pitchFamily="18" charset="0"/>
              </a:rPr>
              <a:t>			{{form}}</a:t>
            </a:r>
          </a:p>
          <a:p>
            <a:pPr marL="0" indent="0" defTabSz="457200">
              <a:buFont typeface="Arial" panose="020B0604020202020204" pitchFamily="34" charset="0"/>
              <a:buNone/>
            </a:pPr>
            <a:r>
              <a:rPr lang="en-US" sz="2000" dirty="0">
                <a:cs typeface="Times New Roman" panose="02020603050405020304" pitchFamily="18" charset="0"/>
              </a:rPr>
              <a:t>			 &lt;input type=“submit” value=“Submit”&gt;</a:t>
            </a:r>
          </a:p>
          <a:p>
            <a:pPr marL="0" indent="0" defTabSz="457200">
              <a:buFont typeface="Arial" panose="020B0604020202020204" pitchFamily="34" charset="0"/>
              <a:buNone/>
            </a:pPr>
            <a:r>
              <a:rPr lang="en-US" sz="2000" dirty="0">
                <a:cs typeface="Times New Roman" panose="02020603050405020304" pitchFamily="18" charset="0"/>
              </a:rPr>
              <a:t>		&lt;/form&gt;</a:t>
            </a:r>
          </a:p>
          <a:p>
            <a:pPr marL="0" indent="0" defTabSz="457200">
              <a:buFont typeface="Arial" panose="020B0604020202020204" pitchFamily="34" charset="0"/>
              <a:buNone/>
            </a:pPr>
            <a:r>
              <a:rPr lang="en-US" sz="2000" dirty="0">
                <a:cs typeface="Times New Roman" panose="02020603050405020304" pitchFamily="18" charset="0"/>
              </a:rPr>
              <a:t>	&lt;/body&gt;</a:t>
            </a:r>
          </a:p>
          <a:p>
            <a:pPr marL="0" indent="0" defTabSz="457200">
              <a:buFont typeface="Arial" panose="020B0604020202020204" pitchFamily="34" charset="0"/>
              <a:buNone/>
            </a:pPr>
            <a:r>
              <a:rPr lang="en-US" sz="2000" dirty="0">
                <a:cs typeface="Times New Roman" panose="02020603050405020304" pitchFamily="18" charset="0"/>
              </a:rPr>
              <a:t>&lt;/html&gt;</a:t>
            </a:r>
          </a:p>
        </p:txBody>
      </p:sp>
    </p:spTree>
    <p:extLst>
      <p:ext uri="{BB962C8B-B14F-4D97-AF65-F5344CB8AC3E}">
        <p14:creationId xmlns:p14="http://schemas.microsoft.com/office/powerpoint/2010/main" val="346069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500"/>
                                        <p:tgtEl>
                                          <p:spTgt spid="6">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fade">
                                      <p:cBhvr>
                                        <p:cTn id="39" dur="500"/>
                                        <p:tgtEl>
                                          <p:spTgt spid="6">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fade">
                                      <p:cBhvr>
                                        <p:cTn id="45" dur="500"/>
                                        <p:tgtEl>
                                          <p:spTgt spid="6">
                                            <p:txEl>
                                              <p:pRg st="3" end="3"/>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Effect transition="in" filter="fade">
                                      <p:cBhvr>
                                        <p:cTn id="48" dur="500"/>
                                        <p:tgtEl>
                                          <p:spTgt spid="6">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Effect transition="in" filter="fade">
                                      <p:cBhvr>
                                        <p:cTn id="54" dur="500"/>
                                        <p:tgtEl>
                                          <p:spTgt spid="6">
                                            <p:txEl>
                                              <p:pRg st="6" end="6"/>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fade">
                                      <p:cBhvr>
                                        <p:cTn id="57" dur="500"/>
                                        <p:tgtEl>
                                          <p:spTgt spid="6">
                                            <p:txEl>
                                              <p:pRg st="7" end="7"/>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xEl>
                                              <p:pRg st="8" end="8"/>
                                            </p:txEl>
                                          </p:spTgt>
                                        </p:tgtEl>
                                        <p:attrNameLst>
                                          <p:attrName>style.visibility</p:attrName>
                                        </p:attrNameLst>
                                      </p:cBhvr>
                                      <p:to>
                                        <p:strVal val="visible"/>
                                      </p:to>
                                    </p:set>
                                    <p:animEffect transition="in" filter="fade">
                                      <p:cBhvr>
                                        <p:cTn id="6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GET and POST</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10972800" cy="5392783"/>
          </a:xfrm>
        </p:spPr>
        <p:txBody>
          <a:bodyPr>
            <a:normAutofit/>
          </a:bodyPr>
          <a:lstStyle/>
          <a:p>
            <a:pPr defTabSz="457200"/>
            <a:r>
              <a:rPr lang="en-US" sz="1800" dirty="0">
                <a:latin typeface="Times New Roman" panose="02020603050405020304" pitchFamily="18" charset="0"/>
                <a:cs typeface="Times New Roman" panose="02020603050405020304" pitchFamily="18" charset="0"/>
              </a:rPr>
              <a:t>GET should be used only for requests that do not affect the state of the system.</a:t>
            </a:r>
          </a:p>
          <a:p>
            <a:pPr defTabSz="457200"/>
            <a:r>
              <a:rPr lang="en-US" sz="1800" dirty="0">
                <a:latin typeface="Times New Roman" panose="02020603050405020304" pitchFamily="18" charset="0"/>
                <a:cs typeface="Times New Roman" panose="02020603050405020304" pitchFamily="18" charset="0"/>
              </a:rPr>
              <a:t>Any request that could be used to change the state of the system should use POST.</a:t>
            </a:r>
          </a:p>
          <a:p>
            <a:pPr defTabSz="457200"/>
            <a:r>
              <a:rPr lang="en-US" sz="1800" dirty="0">
                <a:latin typeface="Times New Roman" panose="02020603050405020304" pitchFamily="18" charset="0"/>
                <a:cs typeface="Times New Roman" panose="02020603050405020304" pitchFamily="18" charset="0"/>
              </a:rPr>
              <a:t>GET would also be unsuitable for a password form, because the password would appear in the URL, and thus, also in browser history and server logs, all in plain text. Neither would it be suitable for large quantities of data, or for binary data, such as an image. A Web application that uses GET requests for admin forms is a security risk: it can be easy for an attacker to mimic a form’s request to gain access to sensitive parts of the system.</a:t>
            </a:r>
          </a:p>
          <a:p>
            <a:pPr defTabSz="457200"/>
            <a:r>
              <a:rPr lang="en-US" sz="1800" dirty="0">
                <a:latin typeface="Times New Roman" panose="02020603050405020304" pitchFamily="18" charset="0"/>
                <a:cs typeface="Times New Roman" panose="02020603050405020304" pitchFamily="18" charset="0"/>
              </a:rPr>
              <a:t>POST, coupled with other protections like Django’s CSRF protection offers more control over access.</a:t>
            </a:r>
          </a:p>
          <a:p>
            <a:pPr defTabSz="457200"/>
            <a:r>
              <a:rPr lang="en-US" sz="1800" dirty="0">
                <a:latin typeface="Times New Roman" panose="02020603050405020304" pitchFamily="18" charset="0"/>
                <a:cs typeface="Times New Roman" panose="02020603050405020304" pitchFamily="18" charset="0"/>
              </a:rPr>
              <a:t>GET, by contrast, bundles the submitted data into a string, and uses this to compose a URL. The URL contains the address where the data must be sent, as well as the data keys and values.</a:t>
            </a:r>
          </a:p>
          <a:p>
            <a:pPr defTabSz="457200"/>
            <a:r>
              <a:rPr lang="en-US" sz="1800" dirty="0">
                <a:latin typeface="Times New Roman" panose="02020603050405020304" pitchFamily="18" charset="0"/>
                <a:cs typeface="Times New Roman" panose="02020603050405020304" pitchFamily="18" charset="0"/>
              </a:rPr>
              <a:t>Django’s login form is returned using the POST method, in which the browser bundles up the form data, encodes it for transmission, sends it to the server, and then receives back its response.</a:t>
            </a:r>
          </a:p>
          <a:p>
            <a:pPr defTabSz="457200"/>
            <a:r>
              <a:rPr lang="en-US" sz="1800" dirty="0">
                <a:latin typeface="Times New Roman" panose="02020603050405020304" pitchFamily="18" charset="0"/>
                <a:cs typeface="Times New Roman" panose="02020603050405020304" pitchFamily="18" charset="0"/>
              </a:rPr>
              <a:t>GET is suitable for things like a web search form, because the URLs that represent a GET request can easily be bookmarked, shared, or resubmitted.</a:t>
            </a:r>
          </a:p>
        </p:txBody>
      </p:sp>
    </p:spTree>
    <p:extLst>
      <p:ext uri="{BB962C8B-B14F-4D97-AF65-F5344CB8AC3E}">
        <p14:creationId xmlns:p14="http://schemas.microsoft.com/office/powerpoint/2010/main" val="184887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Autofit/>
          </a:bodyPr>
          <a:lstStyle/>
          <a:p>
            <a:pPr algn="ctr"/>
            <a:r>
              <a:rPr lang="en-US" sz="3600" b="1" u="sng" dirty="0">
                <a:latin typeface="Times New Roman" panose="02020603050405020304" pitchFamily="18" charset="0"/>
                <a:cs typeface="Times New Roman" panose="02020603050405020304" pitchFamily="18" charset="0"/>
              </a:rPr>
              <a:t>What is Cross Site Request Forgery (CSRF/ XSRF)</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10972800" cy="5392783"/>
          </a:xfrm>
        </p:spPr>
        <p:txBody>
          <a:bodyPr>
            <a:normAutofit/>
          </a:bodyPr>
          <a:lstStyle/>
          <a:p>
            <a:pPr marL="0" indent="0" defTabSz="457200">
              <a:buNone/>
            </a:pPr>
            <a:r>
              <a:rPr lang="en-US" sz="2000" dirty="0">
                <a:latin typeface="Times New Roman" panose="02020603050405020304" pitchFamily="18" charset="0"/>
                <a:cs typeface="Times New Roman" panose="02020603050405020304" pitchFamily="18" charset="0"/>
              </a:rPr>
              <a:t>A Cross-site request forgery hole is when a malicious site can cause a visitor's browser to make a request to your server that causes a change on the server. The server thinks that because the request comes with the user's cookies, the user wanted to submit that form.</a:t>
            </a:r>
          </a:p>
          <a:p>
            <a:pPr marL="0" indent="0" defTabSz="45720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385028-A150-4450-B79A-0E43BDDC7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03" y="2668148"/>
            <a:ext cx="2166258" cy="2166258"/>
          </a:xfrm>
          <a:prstGeom prst="rect">
            <a:avLst/>
          </a:prstGeom>
        </p:spPr>
      </p:pic>
      <p:pic>
        <p:nvPicPr>
          <p:cNvPr id="7" name="Picture 6">
            <a:extLst>
              <a:ext uri="{FF2B5EF4-FFF2-40B4-BE49-F238E27FC236}">
                <a16:creationId xmlns:a16="http://schemas.microsoft.com/office/drawing/2014/main" id="{2144B942-6F90-4EE8-B0CF-C06488E7D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753" y="4197531"/>
            <a:ext cx="1588407" cy="2242457"/>
          </a:xfrm>
          <a:prstGeom prst="rect">
            <a:avLst/>
          </a:prstGeom>
        </p:spPr>
      </p:pic>
      <p:pic>
        <p:nvPicPr>
          <p:cNvPr id="9" name="Picture 8">
            <a:extLst>
              <a:ext uri="{FF2B5EF4-FFF2-40B4-BE49-F238E27FC236}">
                <a16:creationId xmlns:a16="http://schemas.microsoft.com/office/drawing/2014/main" id="{CCD01B07-C33E-4C76-9320-ECE8B1A5E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8731" y="2319804"/>
            <a:ext cx="2043113" cy="2514601"/>
          </a:xfrm>
          <a:prstGeom prst="rect">
            <a:avLst/>
          </a:prstGeom>
        </p:spPr>
      </p:pic>
    </p:spTree>
    <p:extLst>
      <p:ext uri="{BB962C8B-B14F-4D97-AF65-F5344CB8AC3E}">
        <p14:creationId xmlns:p14="http://schemas.microsoft.com/office/powerpoint/2010/main" val="102310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What is Cross Site Request Forgery (CSRF)</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10972800" cy="5392783"/>
          </a:xfrm>
        </p:spPr>
        <p:txBody>
          <a:bodyPr>
            <a:normAutofit/>
          </a:bodyPr>
          <a:lstStyle/>
          <a:p>
            <a:pPr marL="0" indent="0" defTabSz="457200">
              <a:buNone/>
            </a:pPr>
            <a:r>
              <a:rPr lang="en-US" sz="2000" dirty="0">
                <a:latin typeface="Times New Roman" panose="02020603050405020304" pitchFamily="18" charset="0"/>
                <a:cs typeface="Times New Roman" panose="02020603050405020304" pitchFamily="18" charset="0"/>
              </a:rPr>
              <a:t>Depending on which forms on your site are vulnerable, an attacker might be able to do the following to your victims:</a:t>
            </a:r>
          </a:p>
          <a:p>
            <a:pPr defTabSz="457200"/>
            <a:r>
              <a:rPr lang="en-US" sz="2000" dirty="0">
                <a:latin typeface="Times New Roman" panose="02020603050405020304" pitchFamily="18" charset="0"/>
                <a:cs typeface="Times New Roman" panose="02020603050405020304" pitchFamily="18" charset="0"/>
              </a:rPr>
              <a:t>Log the victim out of your site.</a:t>
            </a:r>
          </a:p>
          <a:p>
            <a:pPr defTabSz="457200"/>
            <a:r>
              <a:rPr lang="en-US" sz="2000" dirty="0">
                <a:latin typeface="Times New Roman" panose="02020603050405020304" pitchFamily="18" charset="0"/>
                <a:cs typeface="Times New Roman" panose="02020603050405020304" pitchFamily="18" charset="0"/>
              </a:rPr>
              <a:t>Change the victim's site preferences on your site. </a:t>
            </a:r>
          </a:p>
          <a:p>
            <a:pPr defTabSz="457200"/>
            <a:r>
              <a:rPr lang="en-US" sz="2000" dirty="0">
                <a:latin typeface="Times New Roman" panose="02020603050405020304" pitchFamily="18" charset="0"/>
                <a:cs typeface="Times New Roman" panose="02020603050405020304" pitchFamily="18" charset="0"/>
              </a:rPr>
              <a:t>Post a comment on your site using the victim's login.</a:t>
            </a:r>
          </a:p>
          <a:p>
            <a:pPr defTabSz="457200"/>
            <a:r>
              <a:rPr lang="en-US" sz="2000" dirty="0">
                <a:latin typeface="Times New Roman" panose="02020603050405020304" pitchFamily="18" charset="0"/>
                <a:cs typeface="Times New Roman" panose="02020603050405020304" pitchFamily="18" charset="0"/>
              </a:rPr>
              <a:t>Transfer funds to another user's account.</a:t>
            </a:r>
          </a:p>
          <a:p>
            <a:pPr marL="0" indent="0" defTabSz="457200">
              <a:buNone/>
            </a:pPr>
            <a:r>
              <a:rPr lang="en-US" sz="2000" dirty="0">
                <a:latin typeface="Times New Roman" panose="02020603050405020304" pitchFamily="18" charset="0"/>
                <a:cs typeface="Times New Roman" panose="02020603050405020304" pitchFamily="18" charset="0"/>
              </a:rPr>
              <a:t>Attacks can also be based on the victim's IP address rather than cookies:</a:t>
            </a:r>
          </a:p>
          <a:p>
            <a:pPr defTabSz="457200"/>
            <a:r>
              <a:rPr lang="en-US" sz="2000" dirty="0">
                <a:latin typeface="Times New Roman" panose="02020603050405020304" pitchFamily="18" charset="0"/>
                <a:cs typeface="Times New Roman" panose="02020603050405020304" pitchFamily="18" charset="0"/>
              </a:rPr>
              <a:t>Post an anonymous comment that is shown as coming from the victim's IP address.</a:t>
            </a:r>
          </a:p>
          <a:p>
            <a:pPr defTabSz="457200"/>
            <a:r>
              <a:rPr lang="en-US" sz="2000" dirty="0">
                <a:latin typeface="Times New Roman" panose="02020603050405020304" pitchFamily="18" charset="0"/>
                <a:cs typeface="Times New Roman" panose="02020603050405020304" pitchFamily="18" charset="0"/>
              </a:rPr>
              <a:t>Modify settings on a device such as a wireless router or cable modem.</a:t>
            </a:r>
          </a:p>
          <a:p>
            <a:pPr defTabSz="457200"/>
            <a:r>
              <a:rPr lang="en-US" sz="2000" dirty="0">
                <a:latin typeface="Times New Roman" panose="02020603050405020304" pitchFamily="18" charset="0"/>
                <a:cs typeface="Times New Roman" panose="02020603050405020304" pitchFamily="18" charset="0"/>
              </a:rPr>
              <a:t>Modify an intranet wiki page.</a:t>
            </a:r>
          </a:p>
          <a:p>
            <a:pPr defTabSz="457200"/>
            <a:r>
              <a:rPr lang="en-US" sz="2000" dirty="0">
                <a:latin typeface="Times New Roman" panose="02020603050405020304" pitchFamily="18" charset="0"/>
                <a:cs typeface="Times New Roman" panose="02020603050405020304" pitchFamily="18" charset="0"/>
              </a:rPr>
              <a:t>Perform a distributed password-guessing attack without a botnet.</a:t>
            </a:r>
          </a:p>
        </p:txBody>
      </p:sp>
    </p:spTree>
    <p:extLst>
      <p:ext uri="{BB962C8B-B14F-4D97-AF65-F5344CB8AC3E}">
        <p14:creationId xmlns:p14="http://schemas.microsoft.com/office/powerpoint/2010/main" val="92821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Cross Site Request Forgery (CSRF) Token</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10972800" cy="5392783"/>
          </a:xfrm>
        </p:spPr>
        <p:txBody>
          <a:bodyPr>
            <a:normAutofit/>
          </a:bodyPr>
          <a:lstStyle/>
          <a:p>
            <a:pPr marL="0" indent="0" defTabSz="457200">
              <a:buNone/>
            </a:pPr>
            <a:r>
              <a:rPr lang="en-US" sz="2000" dirty="0">
                <a:latin typeface="Times New Roman" panose="02020603050405020304" pitchFamily="18" charset="0"/>
                <a:cs typeface="Times New Roman" panose="02020603050405020304" pitchFamily="18" charset="0"/>
              </a:rPr>
              <a:t>Django provides CSRF Protection with </a:t>
            </a:r>
            <a:r>
              <a:rPr lang="en-US" sz="2000" dirty="0" err="1">
                <a:latin typeface="Times New Roman" panose="02020603050405020304" pitchFamily="18" charset="0"/>
                <a:cs typeface="Times New Roman" panose="02020603050405020304" pitchFamily="18" charset="0"/>
              </a:rPr>
              <a:t>csrf_token</a:t>
            </a:r>
            <a:r>
              <a:rPr lang="en-US" sz="2000" dirty="0">
                <a:latin typeface="Times New Roman" panose="02020603050405020304" pitchFamily="18" charset="0"/>
                <a:cs typeface="Times New Roman" panose="02020603050405020304" pitchFamily="18" charset="0"/>
              </a:rPr>
              <a:t> which we need to add inside form tag. This token will add a hidden input field with random value in form tag. </a:t>
            </a:r>
          </a:p>
          <a:p>
            <a:pPr marL="0" indent="0" defTabSz="457200">
              <a:buNone/>
            </a:pPr>
            <a:r>
              <a:rPr lang="en-US" sz="2000" dirty="0">
                <a:latin typeface="Times New Roman" panose="02020603050405020304" pitchFamily="18" charset="0"/>
                <a:cs typeface="Times New Roman" panose="02020603050405020304" pitchFamily="18" charset="0"/>
              </a:rPr>
              <a:t>templates/enroll / userregistration.html</a:t>
            </a:r>
          </a:p>
          <a:p>
            <a:pPr marL="0" indent="0" defTabSz="457200">
              <a:buNone/>
            </a:pPr>
            <a:r>
              <a:rPr lang="en-US" sz="2000" dirty="0">
                <a:cs typeface="Times New Roman" panose="02020603050405020304" pitchFamily="18" charset="0"/>
              </a:rPr>
              <a:t>&lt;!DOCTYPE html&gt;</a:t>
            </a:r>
          </a:p>
          <a:p>
            <a:pPr marL="0" indent="0" defTabSz="457200">
              <a:buNone/>
            </a:pPr>
            <a:r>
              <a:rPr lang="en-US" sz="2000" dirty="0">
                <a:cs typeface="Times New Roman" panose="02020603050405020304" pitchFamily="18" charset="0"/>
              </a:rPr>
              <a:t>&lt;html&gt; </a:t>
            </a:r>
          </a:p>
          <a:p>
            <a:pPr marL="0" indent="0" defTabSz="457200">
              <a:buNone/>
            </a:pPr>
            <a:r>
              <a:rPr lang="en-US" sz="2000" dirty="0">
                <a:cs typeface="Times New Roman" panose="02020603050405020304" pitchFamily="18" charset="0"/>
              </a:rPr>
              <a:t>	&lt;body&gt;</a:t>
            </a:r>
          </a:p>
          <a:p>
            <a:pPr marL="0" indent="0" defTabSz="457200">
              <a:buNone/>
            </a:pPr>
            <a:r>
              <a:rPr lang="en-US" sz="2000" dirty="0">
                <a:cs typeface="Times New Roman" panose="02020603050405020304" pitchFamily="18" charset="0"/>
              </a:rPr>
              <a:t>		&lt;form method=“post”&gt;  </a:t>
            </a:r>
            <a:r>
              <a:rPr lang="en-US" sz="2000" b="1" dirty="0">
                <a:cs typeface="Times New Roman" panose="02020603050405020304" pitchFamily="18" charset="0"/>
              </a:rPr>
              <a:t>{% </a:t>
            </a:r>
            <a:r>
              <a:rPr lang="en-US" sz="2000" b="1" dirty="0" err="1">
                <a:cs typeface="Times New Roman" panose="02020603050405020304" pitchFamily="18" charset="0"/>
              </a:rPr>
              <a:t>csrf_token</a:t>
            </a:r>
            <a:r>
              <a:rPr lang="en-US" sz="2000" b="1" dirty="0">
                <a:cs typeface="Times New Roman" panose="02020603050405020304" pitchFamily="18" charset="0"/>
              </a:rPr>
              <a:t> %}</a:t>
            </a:r>
          </a:p>
          <a:p>
            <a:pPr marL="0" indent="0" defTabSz="457200">
              <a:buNone/>
            </a:pPr>
            <a:r>
              <a:rPr lang="en-US" sz="2000" dirty="0">
                <a:cs typeface="Times New Roman" panose="02020603050405020304" pitchFamily="18" charset="0"/>
              </a:rPr>
              <a:t>			{{form}}</a:t>
            </a:r>
          </a:p>
          <a:p>
            <a:pPr marL="0" indent="0" defTabSz="457200">
              <a:buNone/>
            </a:pPr>
            <a:r>
              <a:rPr lang="en-US" sz="2000" dirty="0">
                <a:cs typeface="Times New Roman" panose="02020603050405020304" pitchFamily="18" charset="0"/>
              </a:rPr>
              <a:t>			 &lt;input type=“submit” value=“Submit”&gt;</a:t>
            </a:r>
          </a:p>
          <a:p>
            <a:pPr marL="0" indent="0" defTabSz="457200">
              <a:buNone/>
            </a:pPr>
            <a:r>
              <a:rPr lang="en-US" sz="2000" dirty="0">
                <a:cs typeface="Times New Roman" panose="02020603050405020304" pitchFamily="18" charset="0"/>
              </a:rPr>
              <a:t>		&lt;/form&gt;</a:t>
            </a:r>
          </a:p>
          <a:p>
            <a:pPr marL="0" indent="0" defTabSz="457200">
              <a:buNone/>
            </a:pPr>
            <a:r>
              <a:rPr lang="en-US" sz="2000" dirty="0">
                <a:cs typeface="Times New Roman" panose="02020603050405020304" pitchFamily="18" charset="0"/>
              </a:rPr>
              <a:t>	&lt;/body&gt;</a:t>
            </a:r>
          </a:p>
          <a:p>
            <a:pPr marL="0" indent="0" defTabSz="457200">
              <a:buNone/>
            </a:pPr>
            <a:r>
              <a:rPr lang="en-US" sz="2000" dirty="0">
                <a:cs typeface="Times New Roman" panose="02020603050405020304" pitchFamily="18" charset="0"/>
              </a:rPr>
              <a:t>&lt;/html&gt;</a:t>
            </a:r>
          </a:p>
        </p:txBody>
      </p:sp>
    </p:spTree>
    <p:extLst>
      <p:ext uri="{BB962C8B-B14F-4D97-AF65-F5344CB8AC3E}">
        <p14:creationId xmlns:p14="http://schemas.microsoft.com/office/powerpoint/2010/main" val="26420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Checking which form data has changed</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10972800" cy="5392783"/>
          </a:xfrm>
        </p:spPr>
        <p:txBody>
          <a:bodyPr>
            <a:normAutofit/>
          </a:bodyPr>
          <a:lstStyle/>
          <a:p>
            <a:pPr marL="0" indent="0" defTabSz="457200">
              <a:buNone/>
            </a:pPr>
            <a:r>
              <a:rPr lang="en-US" sz="2000" dirty="0" err="1">
                <a:latin typeface="Times New Roman" panose="02020603050405020304" pitchFamily="18" charset="0"/>
                <a:cs typeface="Times New Roman" panose="02020603050405020304" pitchFamily="18" charset="0"/>
              </a:rPr>
              <a:t>has_changed</a:t>
            </a:r>
            <a:r>
              <a:rPr lang="en-US" sz="2000" dirty="0">
                <a:latin typeface="Times New Roman" panose="02020603050405020304" pitchFamily="18" charset="0"/>
                <a:cs typeface="Times New Roman" panose="02020603050405020304" pitchFamily="18" charset="0"/>
              </a:rPr>
              <a:t>() - This method is used on your Form when you need to check if the form data has been changed from the initial data.</a:t>
            </a:r>
          </a:p>
          <a:p>
            <a:pPr marL="0" indent="0" defTabSz="457200">
              <a:buNone/>
            </a:pPr>
            <a:r>
              <a:rPr lang="en-US" sz="2000" dirty="0" err="1">
                <a:latin typeface="Times New Roman" panose="02020603050405020304" pitchFamily="18" charset="0"/>
                <a:cs typeface="Times New Roman" panose="02020603050405020304" pitchFamily="18" charset="0"/>
              </a:rPr>
              <a:t>has_changed</a:t>
            </a:r>
            <a:r>
              <a:rPr lang="en-US" sz="2000" dirty="0">
                <a:latin typeface="Times New Roman" panose="02020603050405020304" pitchFamily="18" charset="0"/>
                <a:cs typeface="Times New Roman" panose="02020603050405020304" pitchFamily="18" charset="0"/>
              </a:rPr>
              <a:t>() will be True if the data from </a:t>
            </a:r>
            <a:r>
              <a:rPr lang="en-US" sz="2000" dirty="0" err="1">
                <a:latin typeface="Times New Roman" panose="02020603050405020304" pitchFamily="18" charset="0"/>
                <a:cs typeface="Times New Roman" panose="02020603050405020304" pitchFamily="18" charset="0"/>
              </a:rPr>
              <a:t>request.POST</a:t>
            </a:r>
            <a:r>
              <a:rPr lang="en-US" sz="2000" dirty="0">
                <a:latin typeface="Times New Roman" panose="02020603050405020304" pitchFamily="18" charset="0"/>
                <a:cs typeface="Times New Roman" panose="02020603050405020304" pitchFamily="18" charset="0"/>
              </a:rPr>
              <a:t> differs from what was provided in initial or False otherwise. The result is computed by calling </a:t>
            </a:r>
            <a:r>
              <a:rPr lang="en-US" sz="2000" dirty="0" err="1">
                <a:latin typeface="Times New Roman" panose="02020603050405020304" pitchFamily="18" charset="0"/>
                <a:cs typeface="Times New Roman" panose="02020603050405020304" pitchFamily="18" charset="0"/>
              </a:rPr>
              <a:t>Field.has_changed</a:t>
            </a:r>
            <a:r>
              <a:rPr lang="en-US" sz="2000" dirty="0">
                <a:latin typeface="Times New Roman" panose="02020603050405020304" pitchFamily="18" charset="0"/>
                <a:cs typeface="Times New Roman" panose="02020603050405020304" pitchFamily="18" charset="0"/>
              </a:rPr>
              <a:t>() for each field in the form.</a:t>
            </a:r>
          </a:p>
          <a:p>
            <a:pPr marL="0" indent="0" defTabSz="45720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Form.has_changed</a:t>
            </a:r>
            <a:r>
              <a:rPr lang="en-US" sz="2000" dirty="0">
                <a:latin typeface="Times New Roman" panose="02020603050405020304" pitchFamily="18" charset="0"/>
                <a:cs typeface="Times New Roman" panose="02020603050405020304" pitchFamily="18" charset="0"/>
              </a:rPr>
              <a:t>()</a:t>
            </a:r>
          </a:p>
          <a:p>
            <a:pPr marL="0" indent="0" defTabSz="457200">
              <a:buNone/>
            </a:pPr>
            <a:endParaRPr lang="en-US" sz="2000" dirty="0">
              <a:latin typeface="Times New Roman" panose="02020603050405020304" pitchFamily="18" charset="0"/>
              <a:cs typeface="Times New Roman" panose="02020603050405020304" pitchFamily="18" charset="0"/>
            </a:endParaRPr>
          </a:p>
          <a:p>
            <a:pPr marL="0" indent="0" defTabSz="457200">
              <a:buNone/>
            </a:pPr>
            <a:r>
              <a:rPr lang="en-US" sz="2000" dirty="0" err="1">
                <a:latin typeface="Times New Roman" panose="02020603050405020304" pitchFamily="18" charset="0"/>
                <a:cs typeface="Times New Roman" panose="02020603050405020304" pitchFamily="18" charset="0"/>
              </a:rPr>
              <a:t>changed_data</a:t>
            </a:r>
            <a:r>
              <a:rPr lang="en-US" sz="2000" dirty="0">
                <a:latin typeface="Times New Roman" panose="02020603050405020304" pitchFamily="18" charset="0"/>
                <a:cs typeface="Times New Roman" panose="02020603050405020304" pitchFamily="18" charset="0"/>
              </a:rPr>
              <a:t> - The </a:t>
            </a:r>
            <a:r>
              <a:rPr lang="en-US" sz="2000" dirty="0" err="1">
                <a:latin typeface="Times New Roman" panose="02020603050405020304" pitchFamily="18" charset="0"/>
                <a:cs typeface="Times New Roman" panose="02020603050405020304" pitchFamily="18" charset="0"/>
              </a:rPr>
              <a:t>changed_data</a:t>
            </a:r>
            <a:r>
              <a:rPr lang="en-US" sz="2000" dirty="0">
                <a:latin typeface="Times New Roman" panose="02020603050405020304" pitchFamily="18" charset="0"/>
                <a:cs typeface="Times New Roman" panose="02020603050405020304" pitchFamily="18" charset="0"/>
              </a:rPr>
              <a:t> attribute returns a list of the names of the fields whose values in the form’s bound data (usually </a:t>
            </a:r>
            <a:r>
              <a:rPr lang="en-US" sz="2000" dirty="0" err="1">
                <a:latin typeface="Times New Roman" panose="02020603050405020304" pitchFamily="18" charset="0"/>
                <a:cs typeface="Times New Roman" panose="02020603050405020304" pitchFamily="18" charset="0"/>
              </a:rPr>
              <a:t>request.POST</a:t>
            </a:r>
            <a:r>
              <a:rPr lang="en-US" sz="2000" dirty="0">
                <a:latin typeface="Times New Roman" panose="02020603050405020304" pitchFamily="18" charset="0"/>
                <a:cs typeface="Times New Roman" panose="02020603050405020304" pitchFamily="18" charset="0"/>
              </a:rPr>
              <a:t>) differ from what was provided in initial. It returns an empty list if no data differs.</a:t>
            </a:r>
          </a:p>
          <a:p>
            <a:pPr marL="0" indent="0" defTabSz="45720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Form.changed_data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69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653</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GET and POST</vt:lpstr>
      <vt:lpstr>What is Cross Site Request Forgery (CSRF/ XSRF)</vt:lpstr>
      <vt:lpstr>What is Cross Site Request Forgery (CSRF)</vt:lpstr>
      <vt:lpstr>Cross Site Request Forgery (CSRF) Token</vt:lpstr>
      <vt:lpstr>Checking which form data has changed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and POST</dc:title>
  <dc:creator>RK</dc:creator>
  <cp:lastModifiedBy>RK</cp:lastModifiedBy>
  <cp:revision>3</cp:revision>
  <dcterms:created xsi:type="dcterms:W3CDTF">2020-03-14T17:47:08Z</dcterms:created>
  <dcterms:modified xsi:type="dcterms:W3CDTF">2020-03-19T17:20:17Z</dcterms:modified>
</cp:coreProperties>
</file>