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8" r:id="rId3"/>
    <p:sldId id="259" r:id="rId4"/>
    <p:sldId id="276" r:id="rId5"/>
    <p:sldId id="280" r:id="rId6"/>
    <p:sldId id="289" r:id="rId7"/>
    <p:sldId id="292" r:id="rId8"/>
    <p:sldId id="286" r:id="rId9"/>
    <p:sldId id="294" r:id="rId10"/>
    <p:sldId id="283" r:id="rId11"/>
    <p:sldId id="293" r:id="rId12"/>
    <p:sldId id="284" r:id="rId13"/>
    <p:sldId id="285" r:id="rId14"/>
    <p:sldId id="287" r:id="rId15"/>
    <p:sldId id="288" r:id="rId16"/>
    <p:sldId id="291" r:id="rId17"/>
    <p:sldId id="281" r:id="rId18"/>
    <p:sldId id="282" r:id="rId19"/>
    <p:sldId id="295" r:id="rId20"/>
    <p:sldId id="290" r:id="rId21"/>
    <p:sldId id="296" r:id="rId22"/>
    <p:sldId id="297" r:id="rId23"/>
    <p:sldId id="298" r:id="rId24"/>
    <p:sldId id="299" r:id="rId25"/>
    <p:sldId id="300" r:id="rId26"/>
    <p:sldId id="301" r:id="rId27"/>
    <p:sldId id="302" r:id="rId28"/>
    <p:sldId id="303" r:id="rId29"/>
    <p:sldId id="304" r:id="rId30"/>
    <p:sldId id="305" r:id="rId31"/>
    <p:sldId id="3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AE99-A265-409C-9483-AEAA1979D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A5C75-151D-46AF-8A3A-F8F2A893D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90752-1B6E-4ACD-B76E-39136BAC9ABD}"/>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EE45A2CC-9BFE-4764-B51B-5166018F4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2C76B-1CBD-44F8-A2AF-E1FF64C8240F}"/>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119580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850B-B1D3-490B-9D5A-3BE3B076AB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BEE2B-7803-4673-A5BF-46ACCB0EF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07AF-1322-46EE-B63C-640155D8F078}"/>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834E02BC-7EF7-43F7-8F84-A8C5CB7E1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D3E16-AB1F-4272-8244-C6CF774DEEA4}"/>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45917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954D1-7AD4-4F13-917B-41C3CAE07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BF750-3F62-40C3-89DF-01A2E38D8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41A43-6FE4-449C-B377-6332A546141E}"/>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0EEA8767-D00F-4360-8A8A-C382A9DB1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E8BD-95B1-4D0F-AE2A-65485A48B8E6}"/>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171234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B226-048D-4EEF-A39A-35284EB6C5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E8D7F-5A7C-4818-A7E5-647E9E641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85600-433A-44D1-9F0D-9E6EF8A06314}"/>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79E948FC-4BE2-44B7-960B-638FB06CC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4637-7F89-4E5A-960D-3361B8438D74}"/>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35938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8E21-B4DD-4BA8-B514-73EC3273C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E8272-84F2-4452-8E51-ED5E1566B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93A2DB-6B3C-43F3-AF57-52F84D9F0CB7}"/>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46AB2B67-BE3B-4E40-82EB-C95AD6ADF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086F-8AE7-4258-B229-B85B11F39A33}"/>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378650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CD97-894C-4DA3-9666-C80D7EFA2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E09A3-5E12-456C-88A2-32EFDF2AF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EEAA0-DA27-4D82-92A9-59DA26199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40742-143F-49A9-A90B-FEA3B7582AEE}"/>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6" name="Footer Placeholder 5">
            <a:extLst>
              <a:ext uri="{FF2B5EF4-FFF2-40B4-BE49-F238E27FC236}">
                <a16:creationId xmlns:a16="http://schemas.microsoft.com/office/drawing/2014/main" id="{A9E7256E-D03F-42CD-BD60-D74A9A5AC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5CEC4-95FC-4922-B6CB-D23E4520084B}"/>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376650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A3F3-29A2-40EB-8B6E-8C52C94978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F182B5-2E66-45C3-BBCE-B3B7BD5BE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E87F6-73AD-4BD9-A3A3-15FEF07967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A910D-0E6E-4C51-90C8-EE6E04740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B5FD0-5E28-41A4-BF38-8709E1456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81FFA-21A9-49F6-BBD8-6A920B9DFDDD}"/>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8" name="Footer Placeholder 7">
            <a:extLst>
              <a:ext uri="{FF2B5EF4-FFF2-40B4-BE49-F238E27FC236}">
                <a16:creationId xmlns:a16="http://schemas.microsoft.com/office/drawing/2014/main" id="{8827484D-27BB-4756-8FF3-168D06F57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25935-736D-45B1-BC65-6207446BA1EB}"/>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421503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F38F-D21C-4688-B157-B8F6A2E367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2154A-10FA-4D3A-B4C9-C2576919459D}"/>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4" name="Footer Placeholder 3">
            <a:extLst>
              <a:ext uri="{FF2B5EF4-FFF2-40B4-BE49-F238E27FC236}">
                <a16:creationId xmlns:a16="http://schemas.microsoft.com/office/drawing/2014/main" id="{24906E4C-4750-4D1E-BF86-774E4EE2F0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974EB-48C7-4DF6-A602-F3977D38967D}"/>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114805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CAA67-5D39-4BE1-9FC5-A76EE53D85E7}"/>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3" name="Footer Placeholder 2">
            <a:extLst>
              <a:ext uri="{FF2B5EF4-FFF2-40B4-BE49-F238E27FC236}">
                <a16:creationId xmlns:a16="http://schemas.microsoft.com/office/drawing/2014/main" id="{FE67CEB4-48A5-4165-A753-0CF2A59C67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AA75DC-C8BD-4B31-8F71-4BE638800FB1}"/>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338396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0A6A-48D4-48DB-85B3-7BB73F521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67785-872A-4273-8C5A-6018A5FDA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3B61D-C2BE-49A9-ADDE-E06F49677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B5CEB-9A64-4B73-9983-9A32B2E8FD85}"/>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6" name="Footer Placeholder 5">
            <a:extLst>
              <a:ext uri="{FF2B5EF4-FFF2-40B4-BE49-F238E27FC236}">
                <a16:creationId xmlns:a16="http://schemas.microsoft.com/office/drawing/2014/main" id="{5AB0EF14-37F6-40C1-902C-75A397AB4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D1A33-F648-43C7-A9EB-7E037250873B}"/>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226428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B69-7017-4101-9FE9-35FF82387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3CC67-1ABD-4331-B59A-28434090D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4886F-581E-47DB-BEF1-25CD24988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3E540-263D-4F68-88C1-7AE25609B94F}"/>
              </a:ext>
            </a:extLst>
          </p:cNvPr>
          <p:cNvSpPr>
            <a:spLocks noGrp="1"/>
          </p:cNvSpPr>
          <p:nvPr>
            <p:ph type="dt" sz="half" idx="10"/>
          </p:nvPr>
        </p:nvSpPr>
        <p:spPr/>
        <p:txBody>
          <a:bodyPr/>
          <a:lstStyle/>
          <a:p>
            <a:fld id="{8CF71D73-58DA-4008-83BF-17EFE09B3750}" type="datetimeFigureOut">
              <a:rPr lang="en-US" smtClean="0"/>
              <a:t>3/20/2020</a:t>
            </a:fld>
            <a:endParaRPr lang="en-US"/>
          </a:p>
        </p:txBody>
      </p:sp>
      <p:sp>
        <p:nvSpPr>
          <p:cNvPr id="6" name="Footer Placeholder 5">
            <a:extLst>
              <a:ext uri="{FF2B5EF4-FFF2-40B4-BE49-F238E27FC236}">
                <a16:creationId xmlns:a16="http://schemas.microsoft.com/office/drawing/2014/main" id="{04C90CDB-EFF6-4960-A198-D7DE4F235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E598-77D7-4952-A1D8-9A34AF6884D7}"/>
              </a:ext>
            </a:extLst>
          </p:cNvPr>
          <p:cNvSpPr>
            <a:spLocks noGrp="1"/>
          </p:cNvSpPr>
          <p:nvPr>
            <p:ph type="sldNum" sz="quarter" idx="12"/>
          </p:nvPr>
        </p:nvSpPr>
        <p:spPr/>
        <p:txBody>
          <a:bodyPr/>
          <a:lstStyle/>
          <a:p>
            <a:fld id="{8200F7EC-F75E-4D4A-AB1D-4F7A1C64F002}" type="slidenum">
              <a:rPr lang="en-US" smtClean="0"/>
              <a:t>‹#›</a:t>
            </a:fld>
            <a:endParaRPr lang="en-US"/>
          </a:p>
        </p:txBody>
      </p:sp>
    </p:spTree>
    <p:extLst>
      <p:ext uri="{BB962C8B-B14F-4D97-AF65-F5344CB8AC3E}">
        <p14:creationId xmlns:p14="http://schemas.microsoft.com/office/powerpoint/2010/main" val="91259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4BDE8-33EB-4B91-9577-883C31C38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2072B-976E-4F10-97FF-7763836FA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3E6D8-95C7-447C-B697-97ECD4A46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71D73-58DA-4008-83BF-17EFE09B3750}" type="datetimeFigureOut">
              <a:rPr lang="en-US" smtClean="0"/>
              <a:t>3/20/2020</a:t>
            </a:fld>
            <a:endParaRPr lang="en-US"/>
          </a:p>
        </p:txBody>
      </p:sp>
      <p:sp>
        <p:nvSpPr>
          <p:cNvPr id="5" name="Footer Placeholder 4">
            <a:extLst>
              <a:ext uri="{FF2B5EF4-FFF2-40B4-BE49-F238E27FC236}">
                <a16:creationId xmlns:a16="http://schemas.microsoft.com/office/drawing/2014/main" id="{26C2B6A1-8CF7-4FB7-AEBE-D96D517DD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B4C316-9EDA-4383-A41D-E30DC0936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0F7EC-F75E-4D4A-AB1D-4F7A1C64F002}" type="slidenum">
              <a:rPr lang="en-US" smtClean="0"/>
              <a:t>‹#›</a:t>
            </a:fld>
            <a:endParaRPr lang="en-US"/>
          </a:p>
        </p:txBody>
      </p:sp>
    </p:spTree>
    <p:extLst>
      <p:ext uri="{BB962C8B-B14F-4D97-AF65-F5344CB8AC3E}">
        <p14:creationId xmlns:p14="http://schemas.microsoft.com/office/powerpoint/2010/main" val="404443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Form Field</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170202"/>
            <a:ext cx="10515600" cy="520447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form’s fields are themselves classes; they manage form data and perform validation when a form is submitted. </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FieldType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latin typeface="Times New Roman" panose="02020603050405020304" pitchFamily="18" charset="0"/>
                <a:cs typeface="Times New Roman" panose="02020603050405020304" pitchFamily="18" charset="0"/>
              </a:rPr>
              <a:t>IntegerField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(required)</a:t>
            </a:r>
          </a:p>
          <a:p>
            <a:pPr marL="0" indent="0">
              <a:buNone/>
            </a:pP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(required, widget=</a:t>
            </a:r>
            <a:r>
              <a:rPr lang="en-US" sz="2000" dirty="0" err="1">
                <a:latin typeface="Times New Roman" panose="02020603050405020304" pitchFamily="18" charset="0"/>
                <a:cs typeface="Times New Roman" panose="02020603050405020304" pitchFamily="18" charset="0"/>
              </a:rPr>
              <a:t>forms.PasswordInput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 import forms</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StudentRegistration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forms.Form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name = </a:t>
            </a:r>
            <a:r>
              <a:rPr lang="en-US" sz="2000" dirty="0" err="1">
                <a:latin typeface="Times New Roman" panose="02020603050405020304" pitchFamily="18" charset="0"/>
                <a:cs typeface="Times New Roman" panose="02020603050405020304" pitchFamily="18" charset="0"/>
              </a:rPr>
              <a:t>forms.CharField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77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DateField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DateInput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Validates that the given value is either a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or string formatted in a particular date format.</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takes one optional argument:</a:t>
            </a:r>
          </a:p>
          <a:p>
            <a:pPr marL="0" indent="0">
              <a:buNone/>
            </a:pPr>
            <a:r>
              <a:rPr lang="en-US" sz="2000" i="1" dirty="0" err="1">
                <a:latin typeface="Times New Roman" panose="02020603050405020304" pitchFamily="18" charset="0"/>
                <a:cs typeface="Times New Roman" panose="02020603050405020304" pitchFamily="18" charset="0"/>
              </a:rPr>
              <a:t>input_formats</a:t>
            </a:r>
            <a:r>
              <a:rPr lang="en-US" sz="2000" dirty="0">
                <a:latin typeface="Times New Roman" panose="02020603050405020304" pitchFamily="18" charset="0"/>
                <a:cs typeface="Times New Roman" panose="02020603050405020304" pitchFamily="18" charset="0"/>
              </a:rPr>
              <a:t> - A list of formats used to attempt to convert a string to a valid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If no </a:t>
            </a:r>
            <a:r>
              <a:rPr lang="en-US" sz="2000" dirty="0" err="1">
                <a:latin typeface="Times New Roman" panose="02020603050405020304" pitchFamily="18" charset="0"/>
                <a:cs typeface="Times New Roman" panose="02020603050405020304" pitchFamily="18" charset="0"/>
              </a:rPr>
              <a:t>input_formats</a:t>
            </a:r>
            <a:r>
              <a:rPr lang="en-US" sz="2000" dirty="0">
                <a:latin typeface="Times New Roman" panose="02020603050405020304" pitchFamily="18" charset="0"/>
                <a:cs typeface="Times New Roman" panose="02020603050405020304" pitchFamily="18" charset="0"/>
              </a:rPr>
              <a:t> argument is provided, the default input formats are taken from DATE_INPUT_FORMATS if USE_L10N is False, or from the active locale format DATE_INPUT_FORMATS key if localization is enabled. See also format localization.</a:t>
            </a:r>
          </a:p>
        </p:txBody>
      </p:sp>
    </p:spTree>
    <p:extLst>
      <p:ext uri="{BB962C8B-B14F-4D97-AF65-F5344CB8AC3E}">
        <p14:creationId xmlns:p14="http://schemas.microsoft.com/office/powerpoint/2010/main" val="565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TimeField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TimeInput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a:t>
            </a:r>
            <a:r>
              <a:rPr lang="en-US" sz="2000" dirty="0" err="1">
                <a:latin typeface="Times New Roman" panose="02020603050405020304" pitchFamily="18" charset="0"/>
                <a:cs typeface="Times New Roman" panose="02020603050405020304" pitchFamily="18" charset="0"/>
              </a:rPr>
              <a:t>datetime.time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Validates that the given value is either a </a:t>
            </a:r>
            <a:r>
              <a:rPr lang="en-US" sz="2000" dirty="0" err="1">
                <a:latin typeface="Times New Roman" panose="02020603050405020304" pitchFamily="18" charset="0"/>
                <a:cs typeface="Times New Roman" panose="02020603050405020304" pitchFamily="18" charset="0"/>
              </a:rPr>
              <a:t>datetime.time</a:t>
            </a:r>
            <a:r>
              <a:rPr lang="en-US" sz="2000" dirty="0">
                <a:latin typeface="Times New Roman" panose="02020603050405020304" pitchFamily="18" charset="0"/>
                <a:cs typeface="Times New Roman" panose="02020603050405020304" pitchFamily="18" charset="0"/>
              </a:rPr>
              <a:t> or string formatted in a particular time format.</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takes one optional argument:</a:t>
            </a:r>
          </a:p>
          <a:p>
            <a:pPr marL="0" indent="0">
              <a:buNone/>
            </a:pPr>
            <a:r>
              <a:rPr lang="en-US" sz="2000" i="1" dirty="0" err="1">
                <a:latin typeface="Times New Roman" panose="02020603050405020304" pitchFamily="18" charset="0"/>
                <a:cs typeface="Times New Roman" panose="02020603050405020304" pitchFamily="18" charset="0"/>
              </a:rPr>
              <a:t>input_formats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 list of formats used to attempt to convert a string to a valid </a:t>
            </a:r>
            <a:r>
              <a:rPr lang="en-US" sz="2000" dirty="0" err="1">
                <a:latin typeface="Times New Roman" panose="02020603050405020304" pitchFamily="18" charset="0"/>
                <a:cs typeface="Times New Roman" panose="02020603050405020304" pitchFamily="18" charset="0"/>
              </a:rPr>
              <a:t>datetime.time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If no </a:t>
            </a:r>
            <a:r>
              <a:rPr lang="en-US" sz="2000" dirty="0" err="1">
                <a:latin typeface="Times New Roman" panose="02020603050405020304" pitchFamily="18" charset="0"/>
                <a:cs typeface="Times New Roman" panose="02020603050405020304" pitchFamily="18" charset="0"/>
              </a:rPr>
              <a:t>input_formats</a:t>
            </a:r>
            <a:r>
              <a:rPr lang="en-US" sz="2000" dirty="0">
                <a:latin typeface="Times New Roman" panose="02020603050405020304" pitchFamily="18" charset="0"/>
                <a:cs typeface="Times New Roman" panose="02020603050405020304" pitchFamily="18" charset="0"/>
              </a:rPr>
              <a:t> argument is provided, the default input formats are taken from TIME_INPUT_FORMATS if USE_L10N is False, or from the active locale format TIME_INPUT_FORMATS key if localization is enabled. See also format localization.</a:t>
            </a:r>
          </a:p>
        </p:txBody>
      </p:sp>
    </p:spTree>
    <p:extLst>
      <p:ext uri="{BB962C8B-B14F-4D97-AF65-F5344CB8AC3E}">
        <p14:creationId xmlns:p14="http://schemas.microsoft.com/office/powerpoint/2010/main" val="394936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DateTimeField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DateTimeInput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Validates that the given value is either a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or string formatted in a particular datetime format.</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takes one optional argument:</a:t>
            </a:r>
          </a:p>
          <a:p>
            <a:pPr marL="0" indent="0">
              <a:buNone/>
            </a:pPr>
            <a:r>
              <a:rPr lang="en-US" sz="2000" i="1" dirty="0" err="1">
                <a:latin typeface="Times New Roman" panose="02020603050405020304" pitchFamily="18" charset="0"/>
                <a:cs typeface="Times New Roman" panose="02020603050405020304" pitchFamily="18" charset="0"/>
              </a:rPr>
              <a:t>input_formats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 list of formats used to attempt to convert a string to a valid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If no </a:t>
            </a:r>
            <a:r>
              <a:rPr lang="en-US" sz="2000" dirty="0" err="1">
                <a:latin typeface="Times New Roman" panose="02020603050405020304" pitchFamily="18" charset="0"/>
                <a:cs typeface="Times New Roman" panose="02020603050405020304" pitchFamily="18" charset="0"/>
              </a:rPr>
              <a:t>input_formats</a:t>
            </a:r>
            <a:r>
              <a:rPr lang="en-US" sz="2000" dirty="0">
                <a:latin typeface="Times New Roman" panose="02020603050405020304" pitchFamily="18" charset="0"/>
                <a:cs typeface="Times New Roman" panose="02020603050405020304" pitchFamily="18" charset="0"/>
              </a:rPr>
              <a:t> argument is provided, the default input formats are taken from DATETIME_INPUT_FORMATS if USE_L10N is False, or from the active locale format DATETIME_INPUT_FORMATS key if localization is enabled. See also format localization.</a:t>
            </a:r>
          </a:p>
        </p:txBody>
      </p:sp>
    </p:spTree>
    <p:extLst>
      <p:ext uri="{BB962C8B-B14F-4D97-AF65-F5344CB8AC3E}">
        <p14:creationId xmlns:p14="http://schemas.microsoft.com/office/powerpoint/2010/main" val="39203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DurationField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a:t>
            </a:r>
            <a:r>
              <a:rPr lang="en-US" sz="2000" dirty="0" err="1">
                <a:latin typeface="Times New Roman" panose="02020603050405020304" pitchFamily="18" charset="0"/>
                <a:cs typeface="Times New Roman" panose="02020603050405020304" pitchFamily="18" charset="0"/>
              </a:rPr>
              <a:t>timedelta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Validates that the given value is a string which can be converted into a </a:t>
            </a:r>
            <a:r>
              <a:rPr lang="en-US" sz="2000" dirty="0" err="1">
                <a:latin typeface="Times New Roman" panose="02020603050405020304" pitchFamily="18" charset="0"/>
                <a:cs typeface="Times New Roman" panose="02020603050405020304" pitchFamily="18" charset="0"/>
              </a:rPr>
              <a:t>timedelta</a:t>
            </a:r>
            <a:r>
              <a:rPr lang="en-US" sz="2000" dirty="0">
                <a:latin typeface="Times New Roman" panose="02020603050405020304" pitchFamily="18" charset="0"/>
                <a:cs typeface="Times New Roman" panose="02020603050405020304" pitchFamily="18" charset="0"/>
              </a:rPr>
              <a:t>. The value must be between </a:t>
            </a:r>
            <a:r>
              <a:rPr lang="en-US" sz="2000" dirty="0" err="1">
                <a:latin typeface="Times New Roman" panose="02020603050405020304" pitchFamily="18" charset="0"/>
                <a:cs typeface="Times New Roman" panose="02020603050405020304" pitchFamily="18" charset="0"/>
              </a:rPr>
              <a:t>datetime.timedelta.min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datetime.timedelta.max</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Error message keys: required, invalid, overflow.</a:t>
            </a:r>
          </a:p>
          <a:p>
            <a:pPr marL="0" indent="0">
              <a:buNone/>
            </a:pPr>
            <a:r>
              <a:rPr lang="en-US" sz="2000" dirty="0">
                <a:latin typeface="Times New Roman" panose="02020603050405020304" pitchFamily="18" charset="0"/>
                <a:cs typeface="Times New Roman" panose="02020603050405020304" pitchFamily="18" charset="0"/>
              </a:rPr>
              <a:t>Accepts any format understood by </a:t>
            </a:r>
            <a:r>
              <a:rPr lang="en-US" sz="2000" dirty="0" err="1">
                <a:latin typeface="Times New Roman" panose="02020603050405020304" pitchFamily="18" charset="0"/>
                <a:cs typeface="Times New Roman" panose="02020603050405020304" pitchFamily="18" charset="0"/>
              </a:rPr>
              <a:t>parse_duration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4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FileField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Default widget: </a:t>
            </a:r>
            <a:r>
              <a:rPr lang="en-US" sz="1800" dirty="0" err="1">
                <a:latin typeface="Times New Roman" panose="02020603050405020304" pitchFamily="18" charset="0"/>
                <a:cs typeface="Times New Roman" panose="02020603050405020304" pitchFamily="18" charset="0"/>
              </a:rPr>
              <a:t>ClearableFileInput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Empty value: None</a:t>
            </a:r>
          </a:p>
          <a:p>
            <a:pPr marL="0" indent="0">
              <a:buNone/>
            </a:pPr>
            <a:r>
              <a:rPr lang="en-US" sz="1800" dirty="0">
                <a:latin typeface="Times New Roman" panose="02020603050405020304" pitchFamily="18" charset="0"/>
                <a:cs typeface="Times New Roman" panose="02020603050405020304" pitchFamily="18" charset="0"/>
              </a:rPr>
              <a:t>Normalizes to: An </a:t>
            </a:r>
            <a:r>
              <a:rPr lang="en-US" sz="1800" dirty="0" err="1">
                <a:latin typeface="Times New Roman" panose="02020603050405020304" pitchFamily="18" charset="0"/>
                <a:cs typeface="Times New Roman" panose="02020603050405020304" pitchFamily="18" charset="0"/>
              </a:rPr>
              <a:t>UploadedFile</a:t>
            </a:r>
            <a:r>
              <a:rPr lang="en-US" sz="1800" dirty="0">
                <a:latin typeface="Times New Roman" panose="02020603050405020304" pitchFamily="18" charset="0"/>
                <a:cs typeface="Times New Roman" panose="02020603050405020304" pitchFamily="18" charset="0"/>
              </a:rPr>
              <a:t> object that wraps the file content and file name into a single object.</a:t>
            </a:r>
          </a:p>
          <a:p>
            <a:pPr marL="0" indent="0">
              <a:buNone/>
            </a:pPr>
            <a:r>
              <a:rPr lang="en-US" sz="1800" dirty="0">
                <a:latin typeface="Times New Roman" panose="02020603050405020304" pitchFamily="18" charset="0"/>
                <a:cs typeface="Times New Roman" panose="02020603050405020304" pitchFamily="18" charset="0"/>
              </a:rPr>
              <a:t>Can validate that non-empty file data has been bound to the form.</a:t>
            </a:r>
          </a:p>
          <a:p>
            <a:pPr marL="0" indent="0">
              <a:buNone/>
            </a:pPr>
            <a:r>
              <a:rPr lang="en-US" sz="1800" dirty="0">
                <a:latin typeface="Times New Roman" panose="02020603050405020304" pitchFamily="18" charset="0"/>
                <a:cs typeface="Times New Roman" panose="02020603050405020304" pitchFamily="18" charset="0"/>
              </a:rPr>
              <a:t>Error message keys: required, invalid, missing, empty, </a:t>
            </a:r>
            <a:r>
              <a:rPr lang="en-US" sz="1800" dirty="0" err="1">
                <a:latin typeface="Times New Roman" panose="02020603050405020304" pitchFamily="18" charset="0"/>
                <a:cs typeface="Times New Roman" panose="02020603050405020304" pitchFamily="18" charset="0"/>
              </a:rPr>
              <a:t>max_length</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It has two optional arguments for validation, </a:t>
            </a:r>
            <a:r>
              <a:rPr lang="en-US" sz="1800" i="1"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allow_empty_file</a:t>
            </a:r>
            <a:r>
              <a:rPr lang="en-US" sz="1800" dirty="0">
                <a:latin typeface="Times New Roman" panose="02020603050405020304" pitchFamily="18" charset="0"/>
                <a:cs typeface="Times New Roman" panose="02020603050405020304" pitchFamily="18" charset="0"/>
              </a:rPr>
              <a:t>. If provided, these ensure that the file name is at most the given length, and that validation will succeed even if the file content is empty.</a:t>
            </a:r>
          </a:p>
          <a:p>
            <a:pPr marL="0" indent="0">
              <a:buNone/>
            </a:pPr>
            <a:r>
              <a:rPr lang="en-US" sz="1800" dirty="0">
                <a:latin typeface="Times New Roman" panose="02020603050405020304" pitchFamily="18" charset="0"/>
                <a:cs typeface="Times New Roman" panose="02020603050405020304" pitchFamily="18" charset="0"/>
              </a:rPr>
              <a:t>To learn more about the </a:t>
            </a:r>
            <a:r>
              <a:rPr lang="en-US" sz="1800" dirty="0" err="1">
                <a:latin typeface="Times New Roman" panose="02020603050405020304" pitchFamily="18" charset="0"/>
                <a:cs typeface="Times New Roman" panose="02020603050405020304" pitchFamily="18" charset="0"/>
              </a:rPr>
              <a:t>UploadedFile</a:t>
            </a:r>
            <a:r>
              <a:rPr lang="en-US" sz="1800" dirty="0">
                <a:latin typeface="Times New Roman" panose="02020603050405020304" pitchFamily="18" charset="0"/>
                <a:cs typeface="Times New Roman" panose="02020603050405020304" pitchFamily="18" charset="0"/>
              </a:rPr>
              <a:t> object.</a:t>
            </a:r>
          </a:p>
          <a:p>
            <a:pPr marL="0" indent="0">
              <a:buNone/>
            </a:pPr>
            <a:r>
              <a:rPr lang="en-US" sz="1800" dirty="0">
                <a:latin typeface="Times New Roman" panose="02020603050405020304" pitchFamily="18" charset="0"/>
                <a:cs typeface="Times New Roman" panose="02020603050405020304" pitchFamily="18" charset="0"/>
              </a:rPr>
              <a:t>When you use a </a:t>
            </a:r>
            <a:r>
              <a:rPr lang="en-US" sz="1800" dirty="0" err="1">
                <a:latin typeface="Times New Roman" panose="02020603050405020304" pitchFamily="18" charset="0"/>
                <a:cs typeface="Times New Roman" panose="02020603050405020304" pitchFamily="18" charset="0"/>
              </a:rPr>
              <a:t>FileField</a:t>
            </a:r>
            <a:r>
              <a:rPr lang="en-US" sz="1800" dirty="0">
                <a:latin typeface="Times New Roman" panose="02020603050405020304" pitchFamily="18" charset="0"/>
                <a:cs typeface="Times New Roman" panose="02020603050405020304" pitchFamily="18" charset="0"/>
              </a:rPr>
              <a:t> in a form, you must also remember to bind the file data to the form.</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error refers to the length of the filename. In the error message for that key, %(max)d will be replaced with the maximum filename length and %(length)d will be replaced with the current filename length.</a:t>
            </a:r>
          </a:p>
        </p:txBody>
      </p:sp>
    </p:spTree>
    <p:extLst>
      <p:ext uri="{BB962C8B-B14F-4D97-AF65-F5344CB8AC3E}">
        <p14:creationId xmlns:p14="http://schemas.microsoft.com/office/powerpoint/2010/main" val="397221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FilePathField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Default widget: Select</a:t>
            </a:r>
          </a:p>
          <a:p>
            <a:pPr marL="0" indent="0">
              <a:buNone/>
            </a:pPr>
            <a:r>
              <a:rPr lang="en-US" sz="1600" dirty="0">
                <a:latin typeface="Times New Roman" panose="02020603050405020304" pitchFamily="18" charset="0"/>
                <a:cs typeface="Times New Roman" panose="02020603050405020304" pitchFamily="18" charset="0"/>
              </a:rPr>
              <a:t>Empty value: '' (an empty string)</a:t>
            </a:r>
          </a:p>
          <a:p>
            <a:pPr marL="0" indent="0">
              <a:buNone/>
            </a:pPr>
            <a:r>
              <a:rPr lang="en-US" sz="1600" dirty="0">
                <a:latin typeface="Times New Roman" panose="02020603050405020304" pitchFamily="18" charset="0"/>
                <a:cs typeface="Times New Roman" panose="02020603050405020304" pitchFamily="18" charset="0"/>
              </a:rPr>
              <a:t>Normalizes to: A string.</a:t>
            </a:r>
          </a:p>
          <a:p>
            <a:pPr marL="0" indent="0">
              <a:buNone/>
            </a:pPr>
            <a:r>
              <a:rPr lang="en-US" sz="1600" dirty="0">
                <a:latin typeface="Times New Roman" panose="02020603050405020304" pitchFamily="18" charset="0"/>
                <a:cs typeface="Times New Roman" panose="02020603050405020304" pitchFamily="18" charset="0"/>
              </a:rPr>
              <a:t>Validates that the selected choice exists in the list of choices.</a:t>
            </a:r>
          </a:p>
          <a:p>
            <a:pPr marL="0" indent="0">
              <a:buNone/>
            </a:pPr>
            <a:r>
              <a:rPr lang="en-US" sz="1600" dirty="0">
                <a:latin typeface="Times New Roman" panose="02020603050405020304" pitchFamily="18" charset="0"/>
                <a:cs typeface="Times New Roman" panose="02020603050405020304" pitchFamily="18" charset="0"/>
              </a:rPr>
              <a:t>Error message keys: required, </a:t>
            </a:r>
            <a:r>
              <a:rPr lang="en-US" sz="1600" dirty="0" err="1">
                <a:latin typeface="Times New Roman" panose="02020603050405020304" pitchFamily="18" charset="0"/>
                <a:cs typeface="Times New Roman" panose="02020603050405020304" pitchFamily="18" charset="0"/>
              </a:rPr>
              <a:t>invalid_choice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field allows choosing from files inside a certain directory. It takes five extra arguments; only path is required:</a:t>
            </a:r>
          </a:p>
          <a:p>
            <a:pPr marL="0" indent="0">
              <a:buNone/>
            </a:pPr>
            <a:r>
              <a:rPr lang="en-US" sz="1600" dirty="0">
                <a:latin typeface="Times New Roman" panose="02020603050405020304" pitchFamily="18" charset="0"/>
                <a:cs typeface="Times New Roman" panose="02020603050405020304" pitchFamily="18" charset="0"/>
              </a:rPr>
              <a:t>path - The absolute path to the directory whose contents you want listed. This directory must exist.</a:t>
            </a:r>
          </a:p>
          <a:p>
            <a:pPr marL="0" indent="0">
              <a:buNone/>
            </a:pPr>
            <a:r>
              <a:rPr lang="en-US" sz="1600" dirty="0">
                <a:latin typeface="Times New Roman" panose="02020603050405020304" pitchFamily="18" charset="0"/>
                <a:cs typeface="Times New Roman" panose="02020603050405020304" pitchFamily="18" charset="0"/>
              </a:rPr>
              <a:t>recursive - If False (the default) only the direct contents of path will be offered as choices. If True, the directory will be descended into recursively and all descendants will be listed as choices.</a:t>
            </a:r>
          </a:p>
          <a:p>
            <a:pPr marL="0" indent="0">
              <a:buNone/>
            </a:pPr>
            <a:r>
              <a:rPr lang="en-US" sz="1600" dirty="0">
                <a:latin typeface="Times New Roman" panose="02020603050405020304" pitchFamily="18" charset="0"/>
                <a:cs typeface="Times New Roman" panose="02020603050405020304" pitchFamily="18" charset="0"/>
              </a:rPr>
              <a:t>match - A regular expression pattern; only files with names matching this expression will be allowed as choices.</a:t>
            </a:r>
          </a:p>
          <a:p>
            <a:pPr marL="0" indent="0">
              <a:buNone/>
            </a:pPr>
            <a:r>
              <a:rPr lang="en-US" sz="1600" dirty="0" err="1">
                <a:latin typeface="Times New Roman" panose="02020603050405020304" pitchFamily="18" charset="0"/>
                <a:cs typeface="Times New Roman" panose="02020603050405020304" pitchFamily="18" charset="0"/>
              </a:rPr>
              <a:t>allow_files</a:t>
            </a:r>
            <a:r>
              <a:rPr lang="en-US" sz="1600" dirty="0">
                <a:latin typeface="Times New Roman" panose="02020603050405020304" pitchFamily="18" charset="0"/>
                <a:cs typeface="Times New Roman" panose="02020603050405020304" pitchFamily="18" charset="0"/>
              </a:rPr>
              <a:t> - Optional. Either True or False. Default is True. Specifies whether files in the specified location should be included. Either this or </a:t>
            </a:r>
            <a:r>
              <a:rPr lang="en-US" sz="1600" dirty="0" err="1">
                <a:latin typeface="Times New Roman" panose="02020603050405020304" pitchFamily="18" charset="0"/>
                <a:cs typeface="Times New Roman" panose="02020603050405020304" pitchFamily="18" charset="0"/>
              </a:rPr>
              <a:t>allow_folders</a:t>
            </a:r>
            <a:r>
              <a:rPr lang="en-US" sz="1600" dirty="0">
                <a:latin typeface="Times New Roman" panose="02020603050405020304" pitchFamily="18" charset="0"/>
                <a:cs typeface="Times New Roman" panose="02020603050405020304" pitchFamily="18" charset="0"/>
              </a:rPr>
              <a:t> must be True.</a:t>
            </a:r>
          </a:p>
          <a:p>
            <a:pPr marL="0" indent="0">
              <a:buNone/>
            </a:pPr>
            <a:r>
              <a:rPr lang="en-US" sz="1600" dirty="0" err="1">
                <a:latin typeface="Times New Roman" panose="02020603050405020304" pitchFamily="18" charset="0"/>
                <a:cs typeface="Times New Roman" panose="02020603050405020304" pitchFamily="18" charset="0"/>
              </a:rPr>
              <a:t>allow_folders</a:t>
            </a:r>
            <a:r>
              <a:rPr lang="en-US" sz="1600" dirty="0">
                <a:latin typeface="Times New Roman" panose="02020603050405020304" pitchFamily="18" charset="0"/>
                <a:cs typeface="Times New Roman" panose="02020603050405020304" pitchFamily="18" charset="0"/>
              </a:rPr>
              <a:t> - Optional. Either True or False. Default is False. Specifies whether folders in the specified location should be included. Either this or </a:t>
            </a:r>
            <a:r>
              <a:rPr lang="en-US" sz="1600" dirty="0" err="1">
                <a:latin typeface="Times New Roman" panose="02020603050405020304" pitchFamily="18" charset="0"/>
                <a:cs typeface="Times New Roman" panose="02020603050405020304" pitchFamily="18" charset="0"/>
              </a:rPr>
              <a:t>allow_files</a:t>
            </a:r>
            <a:r>
              <a:rPr lang="en-US" sz="1600" dirty="0">
                <a:latin typeface="Times New Roman" panose="02020603050405020304" pitchFamily="18" charset="0"/>
                <a:cs typeface="Times New Roman" panose="02020603050405020304" pitchFamily="18" charset="0"/>
              </a:rPr>
              <a:t> must be True.</a:t>
            </a:r>
          </a:p>
        </p:txBody>
      </p:sp>
    </p:spTree>
    <p:extLst>
      <p:ext uri="{BB962C8B-B14F-4D97-AF65-F5344CB8AC3E}">
        <p14:creationId xmlns:p14="http://schemas.microsoft.com/office/powerpoint/2010/main" val="10255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ImageField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ClearableFileInput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An </a:t>
            </a:r>
            <a:r>
              <a:rPr lang="en-US" sz="2000" dirty="0" err="1">
                <a:latin typeface="Times New Roman" panose="02020603050405020304" pitchFamily="18" charset="0"/>
                <a:cs typeface="Times New Roman" panose="02020603050405020304" pitchFamily="18" charset="0"/>
              </a:rPr>
              <a:t>UploadedFile</a:t>
            </a:r>
            <a:r>
              <a:rPr lang="en-US" sz="2000" dirty="0">
                <a:latin typeface="Times New Roman" panose="02020603050405020304" pitchFamily="18" charset="0"/>
                <a:cs typeface="Times New Roman" panose="02020603050405020304" pitchFamily="18" charset="0"/>
              </a:rPr>
              <a:t> object that wraps the file content and file name into a single object.</a:t>
            </a:r>
          </a:p>
          <a:p>
            <a:pPr marL="0" indent="0">
              <a:buNone/>
            </a:pPr>
            <a:r>
              <a:rPr lang="en-US" sz="2000" dirty="0">
                <a:latin typeface="Times New Roman" panose="02020603050405020304" pitchFamily="18" charset="0"/>
                <a:cs typeface="Times New Roman" panose="02020603050405020304" pitchFamily="18" charset="0"/>
              </a:rPr>
              <a:t>Validates that file data has been bound to the form. Also uses </a:t>
            </a:r>
            <a:r>
              <a:rPr lang="en-US" sz="2000" dirty="0" err="1">
                <a:latin typeface="Times New Roman" panose="02020603050405020304" pitchFamily="18" charset="0"/>
                <a:cs typeface="Times New Roman" panose="02020603050405020304" pitchFamily="18" charset="0"/>
              </a:rPr>
              <a:t>FileExtensionValidator</a:t>
            </a:r>
            <a:r>
              <a:rPr lang="en-US" sz="2000" dirty="0">
                <a:latin typeface="Times New Roman" panose="02020603050405020304" pitchFamily="18" charset="0"/>
                <a:cs typeface="Times New Roman" panose="02020603050405020304" pitchFamily="18" charset="0"/>
              </a:rPr>
              <a:t> to validate that the file extension is supported by Pillow.</a:t>
            </a:r>
          </a:p>
          <a:p>
            <a:pPr marL="0" indent="0">
              <a:buNone/>
            </a:pPr>
            <a:r>
              <a:rPr lang="en-US" sz="2000" dirty="0">
                <a:latin typeface="Times New Roman" panose="02020603050405020304" pitchFamily="18" charset="0"/>
                <a:cs typeface="Times New Roman" panose="02020603050405020304" pitchFamily="18" charset="0"/>
              </a:rPr>
              <a:t>Error message keys: required, invalid, missing, empty, </a:t>
            </a:r>
            <a:r>
              <a:rPr lang="en-US" sz="2000" dirty="0" err="1">
                <a:latin typeface="Times New Roman" panose="02020603050405020304" pitchFamily="18" charset="0"/>
                <a:cs typeface="Times New Roman" panose="02020603050405020304" pitchFamily="18" charset="0"/>
              </a:rPr>
              <a:t>invalid_image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 an </a:t>
            </a:r>
            <a:r>
              <a:rPr lang="en-US" sz="2000" dirty="0" err="1">
                <a:latin typeface="Times New Roman" panose="02020603050405020304" pitchFamily="18" charset="0"/>
                <a:cs typeface="Times New Roman" panose="02020603050405020304" pitchFamily="18" charset="0"/>
              </a:rPr>
              <a:t>ImageField</a:t>
            </a:r>
            <a:r>
              <a:rPr lang="en-US" sz="2000" dirty="0">
                <a:latin typeface="Times New Roman" panose="02020603050405020304" pitchFamily="18" charset="0"/>
                <a:cs typeface="Times New Roman" panose="02020603050405020304" pitchFamily="18" charset="0"/>
              </a:rPr>
              <a:t> requires that Pillow is installed with support for the image formats you use.</a:t>
            </a:r>
          </a:p>
        </p:txBody>
      </p:sp>
    </p:spTree>
    <p:extLst>
      <p:ext uri="{BB962C8B-B14F-4D97-AF65-F5344CB8AC3E}">
        <p14:creationId xmlns:p14="http://schemas.microsoft.com/office/powerpoint/2010/main" val="300145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ChoiceField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Default widget: Select</a:t>
            </a:r>
          </a:p>
          <a:p>
            <a:pPr marL="0" indent="0">
              <a:buNone/>
            </a:pPr>
            <a:r>
              <a:rPr lang="en-US" sz="1800" dirty="0">
                <a:latin typeface="Times New Roman" panose="02020603050405020304" pitchFamily="18" charset="0"/>
                <a:cs typeface="Times New Roman" panose="02020603050405020304" pitchFamily="18" charset="0"/>
              </a:rPr>
              <a:t>Empty value: '' (an empty string)</a:t>
            </a:r>
          </a:p>
          <a:p>
            <a:pPr marL="0" indent="0">
              <a:buNone/>
            </a:pPr>
            <a:r>
              <a:rPr lang="en-US" sz="1800" dirty="0">
                <a:latin typeface="Times New Roman" panose="02020603050405020304" pitchFamily="18" charset="0"/>
                <a:cs typeface="Times New Roman" panose="02020603050405020304" pitchFamily="18" charset="0"/>
              </a:rPr>
              <a:t>Normalizes to: A string.</a:t>
            </a:r>
          </a:p>
          <a:p>
            <a:pPr marL="0" indent="0">
              <a:buNone/>
            </a:pPr>
            <a:r>
              <a:rPr lang="en-US" sz="1800" dirty="0">
                <a:latin typeface="Times New Roman" panose="02020603050405020304" pitchFamily="18" charset="0"/>
                <a:cs typeface="Times New Roman" panose="02020603050405020304" pitchFamily="18" charset="0"/>
              </a:rPr>
              <a:t>Validates that the given value exists in the list of choices.</a:t>
            </a:r>
          </a:p>
          <a:p>
            <a:pPr marL="0" indent="0">
              <a:buNone/>
            </a:pPr>
            <a:r>
              <a:rPr lang="en-US" sz="1800" dirty="0">
                <a:latin typeface="Times New Roman" panose="02020603050405020304" pitchFamily="18" charset="0"/>
                <a:cs typeface="Times New Roman" panose="02020603050405020304" pitchFamily="18" charset="0"/>
              </a:rPr>
              <a:t>Error message keys: required, </a:t>
            </a:r>
            <a:r>
              <a:rPr lang="en-US" sz="1800" dirty="0" err="1">
                <a:latin typeface="Times New Roman" panose="02020603050405020304" pitchFamily="18" charset="0"/>
                <a:cs typeface="Times New Roman" panose="02020603050405020304" pitchFamily="18" charset="0"/>
              </a:rPr>
              <a:t>invalid_choice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invalid_choice</a:t>
            </a:r>
            <a:r>
              <a:rPr lang="en-US" sz="1800" dirty="0">
                <a:latin typeface="Times New Roman" panose="02020603050405020304" pitchFamily="18" charset="0"/>
                <a:cs typeface="Times New Roman" panose="02020603050405020304" pitchFamily="18" charset="0"/>
              </a:rPr>
              <a:t> error message may contain %(value)s, which will be replaced with the selected choice.</a:t>
            </a:r>
          </a:p>
          <a:p>
            <a:pPr marL="0" indent="0">
              <a:buNone/>
            </a:pPr>
            <a:r>
              <a:rPr lang="en-US" sz="1800" dirty="0">
                <a:latin typeface="Times New Roman" panose="02020603050405020304" pitchFamily="18" charset="0"/>
                <a:cs typeface="Times New Roman" panose="02020603050405020304" pitchFamily="18" charset="0"/>
              </a:rPr>
              <a:t>It takes one extra argument:</a:t>
            </a:r>
          </a:p>
          <a:p>
            <a:pPr marL="0" indent="0">
              <a:buNone/>
            </a:pPr>
            <a:r>
              <a:rPr lang="en-US" sz="1800" dirty="0">
                <a:latin typeface="Times New Roman" panose="02020603050405020304" pitchFamily="18" charset="0"/>
                <a:cs typeface="Times New Roman" panose="02020603050405020304" pitchFamily="18" charset="0"/>
              </a:rPr>
              <a:t>choices - Either an </a:t>
            </a:r>
            <a:r>
              <a:rPr lang="en-US" sz="1800" dirty="0" err="1">
                <a:latin typeface="Times New Roman" panose="02020603050405020304" pitchFamily="18" charset="0"/>
                <a:cs typeface="Times New Roman" panose="02020603050405020304" pitchFamily="18" charset="0"/>
              </a:rPr>
              <a:t>iterable</a:t>
            </a:r>
            <a:r>
              <a:rPr lang="en-US" sz="1800" dirty="0">
                <a:latin typeface="Times New Roman" panose="02020603050405020304" pitchFamily="18" charset="0"/>
                <a:cs typeface="Times New Roman" panose="02020603050405020304" pitchFamily="18" charset="0"/>
              </a:rPr>
              <a:t> of 2-tuples to use as choices for this field, or a callable that returns such an </a:t>
            </a:r>
            <a:r>
              <a:rPr lang="en-US" sz="1800" dirty="0" err="1">
                <a:latin typeface="Times New Roman" panose="02020603050405020304" pitchFamily="18" charset="0"/>
                <a:cs typeface="Times New Roman" panose="02020603050405020304" pitchFamily="18" charset="0"/>
              </a:rPr>
              <a:t>iterable</a:t>
            </a:r>
            <a:r>
              <a:rPr lang="en-US" sz="1800" dirty="0">
                <a:latin typeface="Times New Roman" panose="02020603050405020304" pitchFamily="18" charset="0"/>
                <a:cs typeface="Times New Roman" panose="02020603050405020304" pitchFamily="18" charset="0"/>
              </a:rPr>
              <a:t>. This argument accepts the same formats as the choices argument to a model field. See the model field reference documentation on choices for more details. If the argument is a callable, it is evaluated each time the field’s form is initialized. Defaults to an empty list.</a:t>
            </a:r>
          </a:p>
        </p:txBody>
      </p:sp>
    </p:spTree>
    <p:extLst>
      <p:ext uri="{BB962C8B-B14F-4D97-AF65-F5344CB8AC3E}">
        <p14:creationId xmlns:p14="http://schemas.microsoft.com/office/powerpoint/2010/main" val="4020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TypedChoiceField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 - Just like a </a:t>
            </a:r>
            <a:r>
              <a:rPr lang="en-US" sz="1600" dirty="0" err="1">
                <a:latin typeface="Times New Roman" panose="02020603050405020304" pitchFamily="18" charset="0"/>
                <a:cs typeface="Times New Roman" panose="02020603050405020304" pitchFamily="18" charset="0"/>
              </a:rPr>
              <a:t>ChoiceField</a:t>
            </a:r>
            <a:r>
              <a:rPr lang="en-US" sz="1600" dirty="0">
                <a:latin typeface="Times New Roman" panose="02020603050405020304" pitchFamily="18" charset="0"/>
                <a:cs typeface="Times New Roman" panose="02020603050405020304" pitchFamily="18" charset="0"/>
              </a:rPr>
              <a:t>, except </a:t>
            </a:r>
            <a:r>
              <a:rPr lang="en-US" sz="1600" dirty="0" err="1">
                <a:latin typeface="Times New Roman" panose="02020603050405020304" pitchFamily="18" charset="0"/>
                <a:cs typeface="Times New Roman" panose="02020603050405020304" pitchFamily="18" charset="0"/>
              </a:rPr>
              <a:t>TypedChoiceField</a:t>
            </a:r>
            <a:r>
              <a:rPr lang="en-US" sz="1600" dirty="0">
                <a:latin typeface="Times New Roman" panose="02020603050405020304" pitchFamily="18" charset="0"/>
                <a:cs typeface="Times New Roman" panose="02020603050405020304" pitchFamily="18" charset="0"/>
              </a:rPr>
              <a:t> takes two extra arguments, coerce and </a:t>
            </a:r>
            <a:r>
              <a:rPr lang="en-US" sz="1600" dirty="0" err="1">
                <a:latin typeface="Times New Roman" panose="02020603050405020304" pitchFamily="18" charset="0"/>
                <a:cs typeface="Times New Roman" panose="02020603050405020304" pitchFamily="18" charset="0"/>
              </a:rPr>
              <a:t>empty_value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Default widget: Select</a:t>
            </a:r>
          </a:p>
          <a:p>
            <a:pPr marL="0" indent="0">
              <a:buNone/>
            </a:pPr>
            <a:r>
              <a:rPr lang="en-US" sz="1600" dirty="0">
                <a:latin typeface="Times New Roman" panose="02020603050405020304" pitchFamily="18" charset="0"/>
                <a:cs typeface="Times New Roman" panose="02020603050405020304" pitchFamily="18" charset="0"/>
              </a:rPr>
              <a:t>Empty value: Whatever you’ve given as </a:t>
            </a:r>
            <a:r>
              <a:rPr lang="en-US" sz="1600" dirty="0" err="1">
                <a:latin typeface="Times New Roman" panose="02020603050405020304" pitchFamily="18" charset="0"/>
                <a:cs typeface="Times New Roman" panose="02020603050405020304" pitchFamily="18" charset="0"/>
              </a:rPr>
              <a:t>empty_value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Normalizes to: A value of the type provided by the coerce argument.</a:t>
            </a:r>
          </a:p>
          <a:p>
            <a:pPr marL="0" indent="0">
              <a:buNone/>
            </a:pPr>
            <a:r>
              <a:rPr lang="en-US" sz="1600" dirty="0">
                <a:latin typeface="Times New Roman" panose="02020603050405020304" pitchFamily="18" charset="0"/>
                <a:cs typeface="Times New Roman" panose="02020603050405020304" pitchFamily="18" charset="0"/>
              </a:rPr>
              <a:t>Validates that the given value exists in the list of choices and can be coerced.</a:t>
            </a:r>
          </a:p>
          <a:p>
            <a:pPr marL="0" indent="0">
              <a:buNone/>
            </a:pPr>
            <a:r>
              <a:rPr lang="en-US" sz="1600" dirty="0">
                <a:latin typeface="Times New Roman" panose="02020603050405020304" pitchFamily="18" charset="0"/>
                <a:cs typeface="Times New Roman" panose="02020603050405020304" pitchFamily="18" charset="0"/>
              </a:rPr>
              <a:t>Error message keys: required, </a:t>
            </a:r>
            <a:r>
              <a:rPr lang="en-US" sz="1600" dirty="0" err="1">
                <a:latin typeface="Times New Roman" panose="02020603050405020304" pitchFamily="18" charset="0"/>
                <a:cs typeface="Times New Roman" panose="02020603050405020304" pitchFamily="18" charset="0"/>
              </a:rPr>
              <a:t>invalid_choice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It takes extra arguments:</a:t>
            </a:r>
          </a:p>
          <a:p>
            <a:pPr marL="0" indent="0">
              <a:buNone/>
            </a:pPr>
            <a:r>
              <a:rPr lang="en-US" sz="1600" dirty="0">
                <a:latin typeface="Times New Roman" panose="02020603050405020304" pitchFamily="18" charset="0"/>
                <a:cs typeface="Times New Roman" panose="02020603050405020304" pitchFamily="18" charset="0"/>
              </a:rPr>
              <a:t>coerce - A function that takes one argument and returns a coerced value. Examples include the built-in int, float, bool and other types. Defaults to an identity function. Note that coercion happens after input validation, so it is possible to coerce to a value not present in choices.</a:t>
            </a:r>
          </a:p>
          <a:p>
            <a:pPr marL="0" indent="0">
              <a:buNone/>
            </a:pPr>
            <a:r>
              <a:rPr lang="en-US" sz="1600" dirty="0" err="1">
                <a:latin typeface="Times New Roman" panose="02020603050405020304" pitchFamily="18" charset="0"/>
                <a:cs typeface="Times New Roman" panose="02020603050405020304" pitchFamily="18" charset="0"/>
              </a:rPr>
              <a:t>empty_value</a:t>
            </a:r>
            <a:r>
              <a:rPr lang="en-US" sz="1600" dirty="0">
                <a:latin typeface="Times New Roman" panose="02020603050405020304" pitchFamily="18" charset="0"/>
                <a:cs typeface="Times New Roman" panose="02020603050405020304" pitchFamily="18" charset="0"/>
              </a:rPr>
              <a:t> - The value to use to represent “empty.” Defaults to the empty string; None is another common choice here. Note that this value will not be coerced by the function given in the coerce argument, so choose it accordingly.</a:t>
            </a:r>
          </a:p>
        </p:txBody>
      </p:sp>
    </p:spTree>
    <p:extLst>
      <p:ext uri="{BB962C8B-B14F-4D97-AF65-F5344CB8AC3E}">
        <p14:creationId xmlns:p14="http://schemas.microsoft.com/office/powerpoint/2010/main" val="17760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UUIDField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UUID object.</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This field will accept any string format accepted as the hex argument to the UUID constructor.</a:t>
            </a:r>
          </a:p>
        </p:txBody>
      </p:sp>
    </p:spTree>
    <p:extLst>
      <p:ext uri="{BB962C8B-B14F-4D97-AF65-F5344CB8AC3E}">
        <p14:creationId xmlns:p14="http://schemas.microsoft.com/office/powerpoint/2010/main" val="266524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23983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Default widget: </a:t>
            </a:r>
            <a:r>
              <a:rPr lang="en-US" sz="1800" dirty="0" err="1">
                <a:latin typeface="Times New Roman" panose="02020603050405020304" pitchFamily="18" charset="0"/>
                <a:cs typeface="Times New Roman" panose="02020603050405020304" pitchFamily="18" charset="0"/>
              </a:rPr>
              <a:t>TextInput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Empty value: Whatever you’ve given as </a:t>
            </a:r>
            <a:r>
              <a:rPr lang="en-US" sz="1800" dirty="0" err="1">
                <a:latin typeface="Times New Roman" panose="02020603050405020304" pitchFamily="18" charset="0"/>
                <a:cs typeface="Times New Roman" panose="02020603050405020304" pitchFamily="18" charset="0"/>
              </a:rPr>
              <a:t>empty_value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Normalizes to: A string.</a:t>
            </a:r>
          </a:p>
          <a:p>
            <a:pPr marL="0" indent="0">
              <a:buNone/>
            </a:pPr>
            <a:r>
              <a:rPr lang="en-US" sz="1800" dirty="0">
                <a:latin typeface="Times New Roman" panose="02020603050405020304" pitchFamily="18" charset="0"/>
                <a:cs typeface="Times New Roman" panose="02020603050405020304" pitchFamily="18" charset="0"/>
              </a:rPr>
              <a:t>Uses </a:t>
            </a:r>
            <a:r>
              <a:rPr lang="en-US" sz="1800" dirty="0" err="1">
                <a:latin typeface="Times New Roman" panose="02020603050405020304" pitchFamily="18" charset="0"/>
                <a:cs typeface="Times New Roman" panose="02020603050405020304" pitchFamily="18" charset="0"/>
              </a:rPr>
              <a:t>MaxLengthValidator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MinLengthValidator</a:t>
            </a: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min_length</a:t>
            </a:r>
            <a:r>
              <a:rPr lang="en-US" sz="1800" dirty="0">
                <a:latin typeface="Times New Roman" panose="02020603050405020304" pitchFamily="18" charset="0"/>
                <a:cs typeface="Times New Roman" panose="02020603050405020304" pitchFamily="18" charset="0"/>
              </a:rPr>
              <a:t> are provided. Otherwise, all inputs are valid.</a:t>
            </a:r>
          </a:p>
          <a:p>
            <a:pPr marL="0" indent="0">
              <a:buNone/>
            </a:pPr>
            <a:r>
              <a:rPr lang="en-US" sz="1800" dirty="0">
                <a:latin typeface="Times New Roman" panose="02020603050405020304" pitchFamily="18" charset="0"/>
                <a:cs typeface="Times New Roman" panose="02020603050405020304" pitchFamily="18" charset="0"/>
              </a:rPr>
              <a:t>Error message keys: required,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min_length</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It has three optional arguments for validation:</a:t>
            </a:r>
          </a:p>
          <a:p>
            <a:pPr marL="0" indent="0">
              <a:buNone/>
            </a:pPr>
            <a:r>
              <a:rPr lang="en-US" sz="1800" i="1" dirty="0" err="1">
                <a:latin typeface="Times New Roman" panose="02020603050405020304" pitchFamily="18" charset="0"/>
                <a:cs typeface="Times New Roman" panose="02020603050405020304" pitchFamily="18" charset="0"/>
              </a:rPr>
              <a:t>max_length</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i="1" dirty="0" err="1">
                <a:latin typeface="Times New Roman" panose="02020603050405020304" pitchFamily="18" charset="0"/>
                <a:cs typeface="Times New Roman" panose="02020603050405020304" pitchFamily="18" charset="0"/>
              </a:rPr>
              <a:t>min_length</a:t>
            </a:r>
            <a:r>
              <a:rPr lang="en-US" sz="1800" dirty="0">
                <a:latin typeface="Times New Roman" panose="02020603050405020304" pitchFamily="18" charset="0"/>
                <a:cs typeface="Times New Roman" panose="02020603050405020304" pitchFamily="18" charset="0"/>
              </a:rPr>
              <a:t> - If provided, these arguments ensure that the string is at most or at least the given length.</a:t>
            </a:r>
          </a:p>
          <a:p>
            <a:pPr marL="0" indent="0">
              <a:buNone/>
            </a:pPr>
            <a:r>
              <a:rPr lang="en-US" sz="1800" i="1" dirty="0">
                <a:latin typeface="Times New Roman" panose="02020603050405020304" pitchFamily="18" charset="0"/>
                <a:cs typeface="Times New Roman" panose="02020603050405020304" pitchFamily="18" charset="0"/>
              </a:rPr>
              <a:t>strip</a:t>
            </a:r>
            <a:r>
              <a:rPr lang="en-US" sz="1800" dirty="0">
                <a:latin typeface="Times New Roman" panose="02020603050405020304" pitchFamily="18" charset="0"/>
                <a:cs typeface="Times New Roman" panose="02020603050405020304" pitchFamily="18" charset="0"/>
              </a:rPr>
              <a:t> - If True (default), the value will be stripped of leading and trailing whitespace.</a:t>
            </a:r>
          </a:p>
          <a:p>
            <a:pPr marL="0" indent="0">
              <a:buNone/>
            </a:pPr>
            <a:r>
              <a:rPr lang="en-US" sz="1800" i="1" dirty="0" err="1">
                <a:latin typeface="Times New Roman" panose="02020603050405020304" pitchFamily="18" charset="0"/>
                <a:cs typeface="Times New Roman" panose="02020603050405020304" pitchFamily="18" charset="0"/>
              </a:rPr>
              <a:t>empty_value</a:t>
            </a:r>
            <a:r>
              <a:rPr lang="en-US" sz="1800" dirty="0">
                <a:latin typeface="Times New Roman" panose="02020603050405020304" pitchFamily="18" charset="0"/>
                <a:cs typeface="Times New Roman" panose="02020603050405020304" pitchFamily="18" charset="0"/>
              </a:rPr>
              <a:t> - The value to use to represent “empty”. Defaults to an empty string.</a:t>
            </a:r>
          </a:p>
          <a:p>
            <a:pPr marL="0" indent="0">
              <a:buNone/>
            </a:pPr>
            <a:r>
              <a:rPr lang="en-US" sz="1800" dirty="0">
                <a:latin typeface="Times New Roman" panose="02020603050405020304" pitchFamily="18" charset="0"/>
                <a:cs typeface="Times New Roman" panose="02020603050405020304" pitchFamily="18" charset="0"/>
              </a:rPr>
              <a:t>Example:- name=</a:t>
            </a:r>
            <a:r>
              <a:rPr lang="en-US" sz="1800" dirty="0" err="1">
                <a:latin typeface="Times New Roman" panose="02020603050405020304" pitchFamily="18" charset="0"/>
                <a:cs typeface="Times New Roman" panose="02020603050405020304" pitchFamily="18" charset="0"/>
              </a:rPr>
              <a:t>forms.CharField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min_length</a:t>
            </a: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=50, </a:t>
            </a:r>
            <a:r>
              <a:rPr lang="en-US" sz="1800" dirty="0" err="1">
                <a:latin typeface="Times New Roman" panose="02020603050405020304" pitchFamily="18" charset="0"/>
                <a:cs typeface="Times New Roman" panose="02020603050405020304" pitchFamily="18" charset="0"/>
              </a:rPr>
              <a:t>error_messages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required':'Enter</a:t>
            </a:r>
            <a:r>
              <a:rPr lang="en-US" sz="1800" dirty="0">
                <a:latin typeface="Times New Roman" panose="02020603050405020304" pitchFamily="18" charset="0"/>
                <a:cs typeface="Times New Roman" panose="02020603050405020304" pitchFamily="18" charset="0"/>
              </a:rPr>
              <a:t> Your Name'})</a:t>
            </a:r>
          </a:p>
        </p:txBody>
      </p:sp>
    </p:spTree>
    <p:extLst>
      <p:ext uri="{BB962C8B-B14F-4D97-AF65-F5344CB8AC3E}">
        <p14:creationId xmlns:p14="http://schemas.microsoft.com/office/powerpoint/2010/main" val="38523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ComboField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string.</a:t>
            </a:r>
          </a:p>
          <a:p>
            <a:pPr marL="0" indent="0">
              <a:buNone/>
            </a:pPr>
            <a:r>
              <a:rPr lang="en-US" sz="2000" dirty="0">
                <a:latin typeface="Times New Roman" panose="02020603050405020304" pitchFamily="18" charset="0"/>
                <a:cs typeface="Times New Roman" panose="02020603050405020304" pitchFamily="18" charset="0"/>
              </a:rPr>
              <a:t>Validates the given value against each of the fields specified as an argument to the </a:t>
            </a:r>
            <a:r>
              <a:rPr lang="en-US" sz="2000" dirty="0" err="1">
                <a:latin typeface="Times New Roman" panose="02020603050405020304" pitchFamily="18" charset="0"/>
                <a:cs typeface="Times New Roman" panose="02020603050405020304" pitchFamily="18" charset="0"/>
              </a:rPr>
              <a:t>ComboField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takes one extra required argument:</a:t>
            </a:r>
          </a:p>
          <a:p>
            <a:pPr marL="0" indent="0">
              <a:buNone/>
            </a:pPr>
            <a:r>
              <a:rPr lang="en-US" sz="2000" dirty="0">
                <a:latin typeface="Times New Roman" panose="02020603050405020304" pitchFamily="18" charset="0"/>
                <a:cs typeface="Times New Roman" panose="02020603050405020304" pitchFamily="18" charset="0"/>
              </a:rPr>
              <a:t>fields - The list of fields that should be used to validate the field’s value (in the order in which they are provided).</a:t>
            </a:r>
          </a:p>
        </p:txBody>
      </p:sp>
    </p:spTree>
    <p:extLst>
      <p:ext uri="{BB962C8B-B14F-4D97-AF65-F5344CB8AC3E}">
        <p14:creationId xmlns:p14="http://schemas.microsoft.com/office/powerpoint/2010/main" val="245958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GenericIPAddressField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 - A field containing either an IPv4 or an IPv6 address.</a:t>
            </a:r>
          </a:p>
          <a:p>
            <a:pPr marL="0" indent="0">
              <a:buNone/>
            </a:pPr>
            <a:r>
              <a:rPr lang="en-US" sz="1800" dirty="0">
                <a:latin typeface="Times New Roman" panose="02020603050405020304" pitchFamily="18" charset="0"/>
                <a:cs typeface="Times New Roman" panose="02020603050405020304" pitchFamily="18" charset="0"/>
              </a:rPr>
              <a:t>Default widget: </a:t>
            </a:r>
            <a:r>
              <a:rPr lang="en-US" sz="1800" dirty="0" err="1">
                <a:latin typeface="Times New Roman" panose="02020603050405020304" pitchFamily="18" charset="0"/>
                <a:cs typeface="Times New Roman" panose="02020603050405020304" pitchFamily="18" charset="0"/>
              </a:rPr>
              <a:t>TextInput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Empty value: '' (an empty string)</a:t>
            </a:r>
          </a:p>
          <a:p>
            <a:pPr marL="0" indent="0">
              <a:buNone/>
            </a:pPr>
            <a:r>
              <a:rPr lang="en-US" sz="1800" dirty="0">
                <a:latin typeface="Times New Roman" panose="02020603050405020304" pitchFamily="18" charset="0"/>
                <a:cs typeface="Times New Roman" panose="02020603050405020304" pitchFamily="18" charset="0"/>
              </a:rPr>
              <a:t>Normalizes to: A string. IPv6 addresses are normalized as described below.</a:t>
            </a:r>
          </a:p>
          <a:p>
            <a:pPr marL="0" indent="0">
              <a:buNone/>
            </a:pPr>
            <a:r>
              <a:rPr lang="en-US" sz="1800" dirty="0">
                <a:latin typeface="Times New Roman" panose="02020603050405020304" pitchFamily="18" charset="0"/>
                <a:cs typeface="Times New Roman" panose="02020603050405020304" pitchFamily="18" charset="0"/>
              </a:rPr>
              <a:t>Validates that the given value is a valid IP address.</a:t>
            </a:r>
          </a:p>
          <a:p>
            <a:pPr marL="0" indent="0">
              <a:buNone/>
            </a:pPr>
            <a:r>
              <a:rPr lang="en-US" sz="1800" dirty="0">
                <a:latin typeface="Times New Roman" panose="02020603050405020304" pitchFamily="18" charset="0"/>
                <a:cs typeface="Times New Roman" panose="02020603050405020304" pitchFamily="18" charset="0"/>
              </a:rPr>
              <a:t>Error message keys: required, invalid</a:t>
            </a:r>
          </a:p>
          <a:p>
            <a:pPr marL="0" indent="0">
              <a:buNone/>
            </a:pPr>
            <a:r>
              <a:rPr lang="en-US" sz="1800" dirty="0">
                <a:latin typeface="Times New Roman" panose="02020603050405020304" pitchFamily="18" charset="0"/>
                <a:cs typeface="Times New Roman" panose="02020603050405020304" pitchFamily="18" charset="0"/>
              </a:rPr>
              <a:t>The IPv6 address normalization follows RFC 4291#section-2.2 section 2.2, including using the IPv4 format suggested in paragraph 3 of that section, like ::ffff:192.0.2.0. For example, 2001:0::0:01 would be normalized to 2001::1, and ::ffff:0a0a:0a0a to ::ffff:10.10.10.10. All characters are converted to lowercase.</a:t>
            </a:r>
          </a:p>
          <a:p>
            <a:pPr marL="0" indent="0">
              <a:buNone/>
            </a:pPr>
            <a:r>
              <a:rPr lang="en-US" sz="1800" dirty="0">
                <a:latin typeface="Times New Roman" panose="02020603050405020304" pitchFamily="18" charset="0"/>
                <a:cs typeface="Times New Roman" panose="02020603050405020304" pitchFamily="18" charset="0"/>
              </a:rPr>
              <a:t>It takes two optional arguments:</a:t>
            </a:r>
          </a:p>
          <a:p>
            <a:pPr marL="0" indent="0">
              <a:buNone/>
            </a:pPr>
            <a:r>
              <a:rPr lang="en-US" sz="1800" dirty="0">
                <a:latin typeface="Times New Roman" panose="02020603050405020304" pitchFamily="18" charset="0"/>
                <a:cs typeface="Times New Roman" panose="02020603050405020304" pitchFamily="18" charset="0"/>
              </a:rPr>
              <a:t>protocol - Limits valid inputs to the specified protocol. Accepted values are both (default), IPv4 or IPv6. Matching is case insensitive.</a:t>
            </a:r>
          </a:p>
          <a:p>
            <a:pPr marL="0" indent="0">
              <a:buNone/>
            </a:pPr>
            <a:r>
              <a:rPr lang="en-US" sz="1800" dirty="0">
                <a:latin typeface="Times New Roman" panose="02020603050405020304" pitchFamily="18" charset="0"/>
                <a:cs typeface="Times New Roman" panose="02020603050405020304" pitchFamily="18" charset="0"/>
              </a:rPr>
              <a:t>unpack_ipv4 - Unpacks IPv4 mapped addresses like ::ffff:192.0.2.1. If this option is enabled that address would be unpacked to 192.0.2.1. Default is disabled. Can only be used when protocol is set to 'both'.</a:t>
            </a:r>
          </a:p>
        </p:txBody>
      </p:sp>
    </p:spTree>
    <p:extLst>
      <p:ext uri="{BB962C8B-B14F-4D97-AF65-F5344CB8AC3E}">
        <p14:creationId xmlns:p14="http://schemas.microsoft.com/office/powerpoint/2010/main" val="247200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MultipleChoiceField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SelectMultiple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list)</a:t>
            </a:r>
          </a:p>
          <a:p>
            <a:pPr marL="0" indent="0">
              <a:buNone/>
            </a:pPr>
            <a:r>
              <a:rPr lang="en-US" sz="2000" dirty="0">
                <a:latin typeface="Times New Roman" panose="02020603050405020304" pitchFamily="18" charset="0"/>
                <a:cs typeface="Times New Roman" panose="02020603050405020304" pitchFamily="18" charset="0"/>
              </a:rPr>
              <a:t>Normalizes to: A list of strings.</a:t>
            </a:r>
          </a:p>
          <a:p>
            <a:pPr marL="0" indent="0">
              <a:buNone/>
            </a:pPr>
            <a:r>
              <a:rPr lang="en-US" sz="2000" dirty="0">
                <a:latin typeface="Times New Roman" panose="02020603050405020304" pitchFamily="18" charset="0"/>
                <a:cs typeface="Times New Roman" panose="02020603050405020304" pitchFamily="18" charset="0"/>
              </a:rPr>
              <a:t>Validates that every value in the given list of values exists in the list of choices.</a:t>
            </a:r>
          </a:p>
          <a:p>
            <a:pPr marL="0" indent="0">
              <a:buNone/>
            </a:pPr>
            <a:r>
              <a:rPr lang="en-US" sz="2000" dirty="0">
                <a:latin typeface="Times New Roman" panose="02020603050405020304" pitchFamily="18" charset="0"/>
                <a:cs typeface="Times New Roman" panose="02020603050405020304" pitchFamily="18" charset="0"/>
              </a:rPr>
              <a:t>Error message keys: required, </a:t>
            </a:r>
            <a:r>
              <a:rPr lang="en-US" sz="2000" dirty="0" err="1">
                <a:latin typeface="Times New Roman" panose="02020603050405020304" pitchFamily="18" charset="0"/>
                <a:cs typeface="Times New Roman" panose="02020603050405020304" pitchFamily="18" charset="0"/>
              </a:rPr>
              <a:t>invalid_choice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invalid_list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invalid_choice</a:t>
            </a:r>
            <a:r>
              <a:rPr lang="en-US" sz="2000" dirty="0">
                <a:latin typeface="Times New Roman" panose="02020603050405020304" pitchFamily="18" charset="0"/>
                <a:cs typeface="Times New Roman" panose="02020603050405020304" pitchFamily="18" charset="0"/>
              </a:rPr>
              <a:t> error message may contain %(value)s, which will be replaced with the selected choice.</a:t>
            </a:r>
          </a:p>
          <a:p>
            <a:pPr marL="0" indent="0">
              <a:buNone/>
            </a:pPr>
            <a:r>
              <a:rPr lang="en-US" sz="2000" dirty="0">
                <a:latin typeface="Times New Roman" panose="02020603050405020304" pitchFamily="18" charset="0"/>
                <a:cs typeface="Times New Roman" panose="02020603050405020304" pitchFamily="18" charset="0"/>
              </a:rPr>
              <a:t>It takes one extra required argument, choices, as for </a:t>
            </a:r>
            <a:r>
              <a:rPr lang="en-US" sz="2000" dirty="0" err="1">
                <a:latin typeface="Times New Roman" panose="02020603050405020304" pitchFamily="18" charset="0"/>
                <a:cs typeface="Times New Roman" panose="02020603050405020304" pitchFamily="18" charset="0"/>
              </a:rPr>
              <a:t>ChoiceField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16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TypedMultipleChoiceField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Just like a </a:t>
            </a:r>
            <a:r>
              <a:rPr lang="en-US" sz="2000" dirty="0" err="1">
                <a:latin typeface="Times New Roman" panose="02020603050405020304" pitchFamily="18" charset="0"/>
                <a:cs typeface="Times New Roman" panose="02020603050405020304" pitchFamily="18" charset="0"/>
              </a:rPr>
              <a:t>MultipleChoiceField</a:t>
            </a:r>
            <a:r>
              <a:rPr lang="en-US" sz="2000" dirty="0">
                <a:latin typeface="Times New Roman" panose="02020603050405020304" pitchFamily="18" charset="0"/>
                <a:cs typeface="Times New Roman" panose="02020603050405020304" pitchFamily="18" charset="0"/>
              </a:rPr>
              <a:t>, except </a:t>
            </a:r>
            <a:r>
              <a:rPr lang="en-US" sz="2000" dirty="0" err="1">
                <a:latin typeface="Times New Roman" panose="02020603050405020304" pitchFamily="18" charset="0"/>
                <a:cs typeface="Times New Roman" panose="02020603050405020304" pitchFamily="18" charset="0"/>
              </a:rPr>
              <a:t>TypedMultipleChoiceField</a:t>
            </a:r>
            <a:r>
              <a:rPr lang="en-US" sz="2000" dirty="0">
                <a:latin typeface="Times New Roman" panose="02020603050405020304" pitchFamily="18" charset="0"/>
                <a:cs typeface="Times New Roman" panose="02020603050405020304" pitchFamily="18" charset="0"/>
              </a:rPr>
              <a:t> takes two extra arguments, coerce and </a:t>
            </a:r>
            <a:r>
              <a:rPr lang="en-US" sz="2000" dirty="0" err="1">
                <a:latin typeface="Times New Roman" panose="02020603050405020304" pitchFamily="18" charset="0"/>
                <a:cs typeface="Times New Roman" panose="02020603050405020304" pitchFamily="18" charset="0"/>
              </a:rPr>
              <a:t>empty_value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SelectMultiple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Whatever you’ve given as </a:t>
            </a:r>
            <a:r>
              <a:rPr lang="en-US" sz="2000" dirty="0" err="1">
                <a:latin typeface="Times New Roman" panose="02020603050405020304" pitchFamily="18" charset="0"/>
                <a:cs typeface="Times New Roman" panose="02020603050405020304" pitchFamily="18" charset="0"/>
              </a:rPr>
              <a:t>empty_value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Normalizes to: A list of values of the type provided by the coerce argument.</a:t>
            </a:r>
          </a:p>
          <a:p>
            <a:pPr marL="0" indent="0">
              <a:buNone/>
            </a:pPr>
            <a:r>
              <a:rPr lang="en-US" sz="2000" dirty="0">
                <a:latin typeface="Times New Roman" panose="02020603050405020304" pitchFamily="18" charset="0"/>
                <a:cs typeface="Times New Roman" panose="02020603050405020304" pitchFamily="18" charset="0"/>
              </a:rPr>
              <a:t>Validates that the given values exists in the list of choices and can be coerced.</a:t>
            </a:r>
          </a:p>
          <a:p>
            <a:pPr marL="0" indent="0">
              <a:buNone/>
            </a:pPr>
            <a:r>
              <a:rPr lang="en-US" sz="2000" dirty="0">
                <a:latin typeface="Times New Roman" panose="02020603050405020304" pitchFamily="18" charset="0"/>
                <a:cs typeface="Times New Roman" panose="02020603050405020304" pitchFamily="18" charset="0"/>
              </a:rPr>
              <a:t>Error message keys: required, </a:t>
            </a:r>
            <a:r>
              <a:rPr lang="en-US" sz="2000" dirty="0" err="1">
                <a:latin typeface="Times New Roman" panose="02020603050405020304" pitchFamily="18" charset="0"/>
                <a:cs typeface="Times New Roman" panose="02020603050405020304" pitchFamily="18" charset="0"/>
              </a:rPr>
              <a:t>invalid_choice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invalid_choice</a:t>
            </a:r>
            <a:r>
              <a:rPr lang="en-US" sz="2000" dirty="0">
                <a:latin typeface="Times New Roman" panose="02020603050405020304" pitchFamily="18" charset="0"/>
                <a:cs typeface="Times New Roman" panose="02020603050405020304" pitchFamily="18" charset="0"/>
              </a:rPr>
              <a:t> error message may contain %(value)s, which will be replaced with the selected choice.</a:t>
            </a:r>
          </a:p>
          <a:p>
            <a:pPr marL="0" indent="0">
              <a:buNone/>
            </a:pPr>
            <a:r>
              <a:rPr lang="en-US" sz="2000" dirty="0">
                <a:latin typeface="Times New Roman" panose="02020603050405020304" pitchFamily="18" charset="0"/>
                <a:cs typeface="Times New Roman" panose="02020603050405020304" pitchFamily="18" charset="0"/>
              </a:rPr>
              <a:t>It takes two extra arguments, coerce and </a:t>
            </a:r>
            <a:r>
              <a:rPr lang="en-US" sz="2000" dirty="0" err="1">
                <a:latin typeface="Times New Roman" panose="02020603050405020304" pitchFamily="18" charset="0"/>
                <a:cs typeface="Times New Roman" panose="02020603050405020304" pitchFamily="18" charset="0"/>
              </a:rPr>
              <a:t>empty_value</a:t>
            </a:r>
            <a:r>
              <a:rPr lang="en-US" sz="2000" dirty="0">
                <a:latin typeface="Times New Roman" panose="02020603050405020304" pitchFamily="18" charset="0"/>
                <a:cs typeface="Times New Roman" panose="02020603050405020304" pitchFamily="18" charset="0"/>
              </a:rPr>
              <a:t>, as for </a:t>
            </a:r>
            <a:r>
              <a:rPr lang="en-US" sz="2000" dirty="0" err="1">
                <a:latin typeface="Times New Roman" panose="02020603050405020304" pitchFamily="18" charset="0"/>
                <a:cs typeface="Times New Roman" panose="02020603050405020304" pitchFamily="18" charset="0"/>
              </a:rPr>
              <a:t>TypedChoiceField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134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NullBooleanField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NullBooleanSelect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True, False or None value.</a:t>
            </a:r>
          </a:p>
          <a:p>
            <a:pPr marL="0" indent="0">
              <a:buNone/>
            </a:pPr>
            <a:r>
              <a:rPr lang="en-US" sz="2000" dirty="0">
                <a:latin typeface="Times New Roman" panose="02020603050405020304" pitchFamily="18" charset="0"/>
                <a:cs typeface="Times New Roman" panose="02020603050405020304" pitchFamily="18" charset="0"/>
              </a:rPr>
              <a:t>Validates nothing (i.e., it never raises a </a:t>
            </a:r>
            <a:r>
              <a:rPr lang="en-US" sz="2000" dirty="0" err="1">
                <a:latin typeface="Times New Roman" panose="02020603050405020304" pitchFamily="18" charset="0"/>
                <a:cs typeface="Times New Roman" panose="02020603050405020304" pitchFamily="18" charset="0"/>
              </a:rPr>
              <a:t>ValidationError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217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RegexField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string.</a:t>
            </a:r>
          </a:p>
          <a:p>
            <a:pPr marL="0" indent="0">
              <a:buNone/>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RegexValidator</a:t>
            </a:r>
            <a:r>
              <a:rPr lang="en-US" sz="2000" dirty="0">
                <a:latin typeface="Times New Roman" panose="02020603050405020304" pitchFamily="18" charset="0"/>
                <a:cs typeface="Times New Roman" panose="02020603050405020304" pitchFamily="18" charset="0"/>
              </a:rPr>
              <a:t> to validate that the given value matches a certain regular expression.</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Takes one required argument:</a:t>
            </a:r>
          </a:p>
          <a:p>
            <a:pPr marL="0" indent="0">
              <a:buNone/>
            </a:pPr>
            <a:r>
              <a:rPr lang="en-US" sz="2000" dirty="0">
                <a:latin typeface="Times New Roman" panose="02020603050405020304" pitchFamily="18" charset="0"/>
                <a:cs typeface="Times New Roman" panose="02020603050405020304" pitchFamily="18" charset="0"/>
              </a:rPr>
              <a:t>regex - A regular expression specified either as a string or a compiled regular expression object.</a:t>
            </a:r>
          </a:p>
          <a:p>
            <a:pPr marL="0" indent="0">
              <a:buNone/>
            </a:pPr>
            <a:r>
              <a:rPr lang="en-US" sz="2000" dirty="0">
                <a:latin typeface="Times New Roman" panose="02020603050405020304" pitchFamily="18" charset="0"/>
                <a:cs typeface="Times New Roman" panose="02020603050405020304" pitchFamily="18" charset="0"/>
              </a:rPr>
              <a:t>Also takes </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min_length</a:t>
            </a:r>
            <a:r>
              <a:rPr lang="en-US" sz="2000" dirty="0">
                <a:latin typeface="Times New Roman" panose="02020603050405020304" pitchFamily="18" charset="0"/>
                <a:cs typeface="Times New Roman" panose="02020603050405020304" pitchFamily="18" charset="0"/>
              </a:rPr>
              <a:t>, and strip, which work just as they do for </a:t>
            </a: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strip - Defaults to False. If enabled, stripping will be applied before the regex validation.</a:t>
            </a:r>
          </a:p>
        </p:txBody>
      </p:sp>
    </p:spTree>
    <p:extLst>
      <p:ext uri="{BB962C8B-B14F-4D97-AF65-F5344CB8AC3E}">
        <p14:creationId xmlns:p14="http://schemas.microsoft.com/office/powerpoint/2010/main" val="16351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MultiValueField</a:t>
            </a:r>
            <a:r>
              <a:rPr lang="en-US" sz="2000" dirty="0">
                <a:latin typeface="Times New Roman" panose="02020603050405020304" pitchFamily="18" charset="0"/>
                <a:cs typeface="Times New Roman" panose="02020603050405020304" pitchFamily="18" charset="0"/>
              </a:rPr>
              <a:t>(fields=(),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the type returned by the compress method of the subclass.</a:t>
            </a:r>
          </a:p>
          <a:p>
            <a:pPr marL="0" indent="0">
              <a:buNone/>
            </a:pPr>
            <a:r>
              <a:rPr lang="en-US" sz="2000" dirty="0">
                <a:latin typeface="Times New Roman" panose="02020603050405020304" pitchFamily="18" charset="0"/>
                <a:cs typeface="Times New Roman" panose="02020603050405020304" pitchFamily="18" charset="0"/>
              </a:rPr>
              <a:t>Validates the given value against each of the fields specified as an argument to the </a:t>
            </a:r>
            <a:r>
              <a:rPr lang="en-US" sz="2000" dirty="0" err="1">
                <a:latin typeface="Times New Roman" panose="02020603050405020304" pitchFamily="18" charset="0"/>
                <a:cs typeface="Times New Roman" panose="02020603050405020304" pitchFamily="18" charset="0"/>
              </a:rPr>
              <a:t>MultiValueField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Error message keys: required, invalid, incomplete</a:t>
            </a:r>
          </a:p>
          <a:p>
            <a:pPr marL="0" indent="0">
              <a:buNone/>
            </a:pPr>
            <a:r>
              <a:rPr lang="en-US" sz="2000" dirty="0">
                <a:latin typeface="Times New Roman" panose="02020603050405020304" pitchFamily="18" charset="0"/>
                <a:cs typeface="Times New Roman" panose="02020603050405020304" pitchFamily="18" charset="0"/>
              </a:rPr>
              <a:t>Aggregates the logic of multiple fields that together produce a single value.</a:t>
            </a:r>
          </a:p>
          <a:p>
            <a:pPr marL="0" indent="0">
              <a:buNone/>
            </a:pPr>
            <a:r>
              <a:rPr lang="en-US" sz="2000" dirty="0">
                <a:latin typeface="Times New Roman" panose="02020603050405020304" pitchFamily="18" charset="0"/>
                <a:cs typeface="Times New Roman" panose="02020603050405020304" pitchFamily="18" charset="0"/>
              </a:rPr>
              <a:t>This field is abstract and must be </a:t>
            </a:r>
            <a:r>
              <a:rPr lang="en-US" sz="2000" dirty="0" err="1">
                <a:latin typeface="Times New Roman" panose="02020603050405020304" pitchFamily="18" charset="0"/>
                <a:cs typeface="Times New Roman" panose="02020603050405020304" pitchFamily="18" charset="0"/>
              </a:rPr>
              <a:t>subclassed</a:t>
            </a:r>
            <a:r>
              <a:rPr lang="en-US" sz="2000" dirty="0">
                <a:latin typeface="Times New Roman" panose="02020603050405020304" pitchFamily="18" charset="0"/>
                <a:cs typeface="Times New Roman" panose="02020603050405020304" pitchFamily="18" charset="0"/>
              </a:rPr>
              <a:t>. In contrast with the single-value fields, subclasses of </a:t>
            </a:r>
            <a:r>
              <a:rPr lang="en-US" sz="2000" dirty="0" err="1">
                <a:latin typeface="Times New Roman" panose="02020603050405020304" pitchFamily="18" charset="0"/>
                <a:cs typeface="Times New Roman" panose="02020603050405020304" pitchFamily="18" charset="0"/>
              </a:rPr>
              <a:t>MultiValueField</a:t>
            </a:r>
            <a:r>
              <a:rPr lang="en-US" sz="2000" dirty="0">
                <a:latin typeface="Times New Roman" panose="02020603050405020304" pitchFamily="18" charset="0"/>
                <a:cs typeface="Times New Roman" panose="02020603050405020304" pitchFamily="18" charset="0"/>
              </a:rPr>
              <a:t> must not implement clean() but instead - implement compress().</a:t>
            </a:r>
          </a:p>
          <a:p>
            <a:pPr marL="0" indent="0">
              <a:buNone/>
            </a:pPr>
            <a:r>
              <a:rPr lang="en-US" sz="2000" dirty="0">
                <a:latin typeface="Times New Roman" panose="02020603050405020304" pitchFamily="18" charset="0"/>
                <a:cs typeface="Times New Roman" panose="02020603050405020304" pitchFamily="18" charset="0"/>
              </a:rPr>
              <a:t>Takes one extra required argument:</a:t>
            </a:r>
          </a:p>
          <a:p>
            <a:pPr marL="0" indent="0">
              <a:buNone/>
            </a:pPr>
            <a:r>
              <a:rPr lang="en-US" sz="2000" dirty="0">
                <a:latin typeface="Times New Roman" panose="02020603050405020304" pitchFamily="18" charset="0"/>
                <a:cs typeface="Times New Roman" panose="02020603050405020304" pitchFamily="18" charset="0"/>
              </a:rPr>
              <a:t>fields - A tuple of fields whose values are cleaned and subsequently combined into a single value. Each value of the field is cleaned by the corresponding field in fields – the first value is cleaned by the first field, the second value is cleaned by the second field, etc. Once all fields are cleaned, the list of clean values is combined into a single value by compress().</a:t>
            </a:r>
          </a:p>
        </p:txBody>
      </p:sp>
    </p:spTree>
    <p:extLst>
      <p:ext uri="{BB962C8B-B14F-4D97-AF65-F5344CB8AC3E}">
        <p14:creationId xmlns:p14="http://schemas.microsoft.com/office/powerpoint/2010/main" val="5157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Also takes some optional arguments:</a:t>
            </a:r>
          </a:p>
          <a:p>
            <a:pPr marL="0" indent="0">
              <a:buNone/>
            </a:pPr>
            <a:r>
              <a:rPr lang="en-US" sz="2000" dirty="0" err="1">
                <a:latin typeface="Times New Roman" panose="02020603050405020304" pitchFamily="18" charset="0"/>
                <a:cs typeface="Times New Roman" panose="02020603050405020304" pitchFamily="18" charset="0"/>
              </a:rPr>
              <a:t>require_all_fields</a:t>
            </a:r>
            <a:r>
              <a:rPr lang="en-US" sz="2000" dirty="0">
                <a:latin typeface="Times New Roman" panose="02020603050405020304" pitchFamily="18" charset="0"/>
                <a:cs typeface="Times New Roman" panose="02020603050405020304" pitchFamily="18" charset="0"/>
              </a:rPr>
              <a:t> - Defaults to True, in which case a required validation error will be raised if no value is supplied for any field.</a:t>
            </a:r>
          </a:p>
          <a:p>
            <a:pPr marL="0" indent="0">
              <a:buNone/>
            </a:pPr>
            <a:r>
              <a:rPr lang="en-US" sz="2000" dirty="0">
                <a:latin typeface="Times New Roman" panose="02020603050405020304" pitchFamily="18" charset="0"/>
                <a:cs typeface="Times New Roman" panose="02020603050405020304" pitchFamily="18" charset="0"/>
              </a:rPr>
              <a:t>When set to False, the </a:t>
            </a:r>
            <a:r>
              <a:rPr lang="en-US" sz="2000" dirty="0" err="1">
                <a:latin typeface="Times New Roman" panose="02020603050405020304" pitchFamily="18" charset="0"/>
                <a:cs typeface="Times New Roman" panose="02020603050405020304" pitchFamily="18" charset="0"/>
              </a:rPr>
              <a:t>Field.required</a:t>
            </a:r>
            <a:r>
              <a:rPr lang="en-US" sz="2000" dirty="0">
                <a:latin typeface="Times New Roman" panose="02020603050405020304" pitchFamily="18" charset="0"/>
                <a:cs typeface="Times New Roman" panose="02020603050405020304" pitchFamily="18" charset="0"/>
              </a:rPr>
              <a:t> attribute can be set to False for individual fields to make them optional. If no value is supplied for a required field, an incomplete validation error will be raised.</a:t>
            </a:r>
          </a:p>
          <a:p>
            <a:pPr marL="0" indent="0">
              <a:buNone/>
            </a:pPr>
            <a:r>
              <a:rPr lang="en-US" sz="2000" dirty="0">
                <a:latin typeface="Times New Roman" panose="02020603050405020304" pitchFamily="18" charset="0"/>
                <a:cs typeface="Times New Roman" panose="02020603050405020304" pitchFamily="18" charset="0"/>
              </a:rPr>
              <a:t>A default incomplete error message can be defined on the </a:t>
            </a:r>
            <a:r>
              <a:rPr lang="en-US" sz="2000" dirty="0" err="1">
                <a:latin typeface="Times New Roman" panose="02020603050405020304" pitchFamily="18" charset="0"/>
                <a:cs typeface="Times New Roman" panose="02020603050405020304" pitchFamily="18" charset="0"/>
              </a:rPr>
              <a:t>MultiValueField</a:t>
            </a:r>
            <a:r>
              <a:rPr lang="en-US" sz="2000" dirty="0">
                <a:latin typeface="Times New Roman" panose="02020603050405020304" pitchFamily="18" charset="0"/>
                <a:cs typeface="Times New Roman" panose="02020603050405020304" pitchFamily="18" charset="0"/>
              </a:rPr>
              <a:t> subclass, or different messages can be defined on each individual field.</a:t>
            </a:r>
          </a:p>
          <a:p>
            <a:pPr marL="0" indent="0">
              <a:buNone/>
            </a:pPr>
            <a:r>
              <a:rPr lang="en-US" sz="2000" dirty="0">
                <a:latin typeface="Times New Roman" panose="02020603050405020304" pitchFamily="18" charset="0"/>
                <a:cs typeface="Times New Roman" panose="02020603050405020304" pitchFamily="18" charset="0"/>
              </a:rPr>
              <a:t>widget - Must be a subclass of </a:t>
            </a:r>
            <a:r>
              <a:rPr lang="en-US" sz="2000" dirty="0" err="1">
                <a:latin typeface="Times New Roman" panose="02020603050405020304" pitchFamily="18" charset="0"/>
                <a:cs typeface="Times New Roman" panose="02020603050405020304" pitchFamily="18" charset="0"/>
              </a:rPr>
              <a:t>django.forms.MultiWidget</a:t>
            </a:r>
            <a:r>
              <a:rPr lang="en-US" sz="2000" dirty="0">
                <a:latin typeface="Times New Roman" panose="02020603050405020304" pitchFamily="18" charset="0"/>
                <a:cs typeface="Times New Roman" panose="02020603050405020304" pitchFamily="18" charset="0"/>
              </a:rPr>
              <a:t>. Default value is </a:t>
            </a:r>
            <a:r>
              <a:rPr lang="en-US" sz="2000" dirty="0" err="1">
                <a:latin typeface="Times New Roman" panose="02020603050405020304" pitchFamily="18" charset="0"/>
                <a:cs typeface="Times New Roman" panose="02020603050405020304" pitchFamily="18" charset="0"/>
              </a:rPr>
              <a:t>TextInput</a:t>
            </a:r>
            <a:r>
              <a:rPr lang="en-US" sz="2000" dirty="0">
                <a:latin typeface="Times New Roman" panose="02020603050405020304" pitchFamily="18" charset="0"/>
                <a:cs typeface="Times New Roman" panose="02020603050405020304" pitchFamily="18" charset="0"/>
              </a:rPr>
              <a:t>, which probably is not very useful in this case.</a:t>
            </a:r>
          </a:p>
          <a:p>
            <a:pPr marL="0" indent="0">
              <a:buNone/>
            </a:pPr>
            <a:r>
              <a:rPr lang="en-US" sz="2000" dirty="0">
                <a:latin typeface="Times New Roman" panose="02020603050405020304" pitchFamily="18" charset="0"/>
                <a:cs typeface="Times New Roman" panose="02020603050405020304" pitchFamily="18" charset="0"/>
              </a:rPr>
              <a:t>compress(</a:t>
            </a:r>
            <a:r>
              <a:rPr lang="en-US" sz="2000" dirty="0" err="1">
                <a:latin typeface="Times New Roman" panose="02020603050405020304" pitchFamily="18" charset="0"/>
                <a:cs typeface="Times New Roman" panose="02020603050405020304" pitchFamily="18" charset="0"/>
              </a:rPr>
              <a:t>data_list</a:t>
            </a:r>
            <a:r>
              <a:rPr lang="en-US" sz="2000" dirty="0">
                <a:latin typeface="Times New Roman" panose="02020603050405020304" pitchFamily="18" charset="0"/>
                <a:cs typeface="Times New Roman" panose="02020603050405020304" pitchFamily="18" charset="0"/>
              </a:rPr>
              <a:t>) - Takes a list of valid values and returns a “compressed” version of those values – in a single value. For example, </a:t>
            </a:r>
            <a:r>
              <a:rPr lang="en-US" sz="2000" dirty="0" err="1">
                <a:latin typeface="Times New Roman" panose="02020603050405020304" pitchFamily="18" charset="0"/>
                <a:cs typeface="Times New Roman" panose="02020603050405020304" pitchFamily="18" charset="0"/>
              </a:rPr>
              <a:t>SplitDateTimeField</a:t>
            </a:r>
            <a:r>
              <a:rPr lang="en-US" sz="2000" dirty="0">
                <a:latin typeface="Times New Roman" panose="02020603050405020304" pitchFamily="18" charset="0"/>
                <a:cs typeface="Times New Roman" panose="02020603050405020304" pitchFamily="18" charset="0"/>
              </a:rPr>
              <a:t> is a subclass which combines a time field and a date field into a datetime object.</a:t>
            </a:r>
          </a:p>
          <a:p>
            <a:pPr marL="0" indent="0">
              <a:buNone/>
            </a:pPr>
            <a:r>
              <a:rPr lang="en-US" sz="2000" dirty="0">
                <a:latin typeface="Times New Roman" panose="02020603050405020304" pitchFamily="18" charset="0"/>
                <a:cs typeface="Times New Roman" panose="02020603050405020304" pitchFamily="18" charset="0"/>
              </a:rPr>
              <a:t>This method must be implemented in the subclasses.</a:t>
            </a:r>
          </a:p>
        </p:txBody>
      </p:sp>
    </p:spTree>
    <p:extLst>
      <p:ext uri="{BB962C8B-B14F-4D97-AF65-F5344CB8AC3E}">
        <p14:creationId xmlns:p14="http://schemas.microsoft.com/office/powerpoint/2010/main" val="241194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lnSpcReduction="10000"/>
          </a:bodyPr>
          <a:lstStyle/>
          <a:p>
            <a:pPr marL="0" indent="0">
              <a:buNone/>
            </a:pPr>
            <a:r>
              <a:rPr lang="en-US" sz="2000" dirty="0" err="1">
                <a:latin typeface="Times New Roman" panose="02020603050405020304" pitchFamily="18" charset="0"/>
                <a:cs typeface="Times New Roman" panose="02020603050405020304" pitchFamily="18" charset="0"/>
              </a:rPr>
              <a:t>SplitDateTimeField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SplitDateTimeWidget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Validates that the given value is a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or string formatted in a particular datetime format.</a:t>
            </a:r>
          </a:p>
          <a:p>
            <a:pPr marL="0" indent="0">
              <a:buNone/>
            </a:pPr>
            <a:r>
              <a:rPr lang="en-US" sz="2000" dirty="0">
                <a:latin typeface="Times New Roman" panose="02020603050405020304" pitchFamily="18" charset="0"/>
                <a:cs typeface="Times New Roman" panose="02020603050405020304" pitchFamily="18" charset="0"/>
              </a:rPr>
              <a:t>Error message keys: required, invalid, </a:t>
            </a:r>
            <a:r>
              <a:rPr lang="en-US" sz="2000" dirty="0" err="1">
                <a:latin typeface="Times New Roman" panose="02020603050405020304" pitchFamily="18" charset="0"/>
                <a:cs typeface="Times New Roman" panose="02020603050405020304" pitchFamily="18" charset="0"/>
              </a:rPr>
              <a:t>invalid_date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invalid_time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Takes two optional arguments:</a:t>
            </a:r>
          </a:p>
          <a:p>
            <a:pPr marL="0" indent="0">
              <a:buNone/>
            </a:pPr>
            <a:r>
              <a:rPr lang="en-US" sz="2000" dirty="0" err="1">
                <a:latin typeface="Times New Roman" panose="02020603050405020304" pitchFamily="18" charset="0"/>
                <a:cs typeface="Times New Roman" panose="02020603050405020304" pitchFamily="18" charset="0"/>
              </a:rPr>
              <a:t>input_date_formats</a:t>
            </a:r>
            <a:r>
              <a:rPr lang="en-US" sz="2000" dirty="0">
                <a:latin typeface="Times New Roman" panose="02020603050405020304" pitchFamily="18" charset="0"/>
                <a:cs typeface="Times New Roman" panose="02020603050405020304" pitchFamily="18" charset="0"/>
              </a:rPr>
              <a:t> - A list of formats used to attempt to convert a string to a valid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If no </a:t>
            </a:r>
            <a:r>
              <a:rPr lang="en-US" sz="2000" dirty="0" err="1">
                <a:latin typeface="Times New Roman" panose="02020603050405020304" pitchFamily="18" charset="0"/>
                <a:cs typeface="Times New Roman" panose="02020603050405020304" pitchFamily="18" charset="0"/>
              </a:rPr>
              <a:t>input_date_formats</a:t>
            </a:r>
            <a:r>
              <a:rPr lang="en-US" sz="2000" dirty="0">
                <a:latin typeface="Times New Roman" panose="02020603050405020304" pitchFamily="18" charset="0"/>
                <a:cs typeface="Times New Roman" panose="02020603050405020304" pitchFamily="18" charset="0"/>
              </a:rPr>
              <a:t> argument is provided, the default input formats for </a:t>
            </a:r>
            <a:r>
              <a:rPr lang="en-US" sz="2000" dirty="0" err="1">
                <a:latin typeface="Times New Roman" panose="02020603050405020304" pitchFamily="18" charset="0"/>
                <a:cs typeface="Times New Roman" panose="02020603050405020304" pitchFamily="18" charset="0"/>
              </a:rPr>
              <a:t>DateField</a:t>
            </a:r>
            <a:r>
              <a:rPr lang="en-US" sz="2000" dirty="0">
                <a:latin typeface="Times New Roman" panose="02020603050405020304" pitchFamily="18" charset="0"/>
                <a:cs typeface="Times New Roman" panose="02020603050405020304" pitchFamily="18" charset="0"/>
              </a:rPr>
              <a:t> are used.</a:t>
            </a:r>
          </a:p>
          <a:p>
            <a:pPr marL="0" indent="0">
              <a:buNone/>
            </a:pPr>
            <a:r>
              <a:rPr lang="en-US" sz="2000" dirty="0" err="1">
                <a:latin typeface="Times New Roman" panose="02020603050405020304" pitchFamily="18" charset="0"/>
                <a:cs typeface="Times New Roman" panose="02020603050405020304" pitchFamily="18" charset="0"/>
              </a:rPr>
              <a:t>input_time_formats</a:t>
            </a:r>
            <a:r>
              <a:rPr lang="en-US" sz="2000" dirty="0">
                <a:latin typeface="Times New Roman" panose="02020603050405020304" pitchFamily="18" charset="0"/>
                <a:cs typeface="Times New Roman" panose="02020603050405020304" pitchFamily="18" charset="0"/>
              </a:rPr>
              <a:t> - A list of formats used to attempt to convert a string to a valid </a:t>
            </a:r>
            <a:r>
              <a:rPr lang="en-US" sz="2000" dirty="0" err="1">
                <a:latin typeface="Times New Roman" panose="02020603050405020304" pitchFamily="18" charset="0"/>
                <a:cs typeface="Times New Roman" panose="02020603050405020304" pitchFamily="18" charset="0"/>
              </a:rPr>
              <a:t>datetime.time</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If no </a:t>
            </a:r>
            <a:r>
              <a:rPr lang="en-US" sz="2000" dirty="0" err="1">
                <a:latin typeface="Times New Roman" panose="02020603050405020304" pitchFamily="18" charset="0"/>
                <a:cs typeface="Times New Roman" panose="02020603050405020304" pitchFamily="18" charset="0"/>
              </a:rPr>
              <a:t>input_time_formats</a:t>
            </a:r>
            <a:r>
              <a:rPr lang="en-US" sz="2000" dirty="0">
                <a:latin typeface="Times New Roman" panose="02020603050405020304" pitchFamily="18" charset="0"/>
                <a:cs typeface="Times New Roman" panose="02020603050405020304" pitchFamily="18" charset="0"/>
              </a:rPr>
              <a:t> argument is provided, the default input formats for </a:t>
            </a:r>
            <a:r>
              <a:rPr lang="en-US" sz="2000" dirty="0" err="1">
                <a:latin typeface="Times New Roman" panose="02020603050405020304" pitchFamily="18" charset="0"/>
                <a:cs typeface="Times New Roman" panose="02020603050405020304" pitchFamily="18" charset="0"/>
              </a:rPr>
              <a:t>TimeField</a:t>
            </a:r>
            <a:r>
              <a:rPr lang="en-US" sz="2000" dirty="0">
                <a:latin typeface="Times New Roman" panose="02020603050405020304" pitchFamily="18" charset="0"/>
                <a:cs typeface="Times New Roman" panose="02020603050405020304" pitchFamily="18" charset="0"/>
              </a:rPr>
              <a:t> are used.</a:t>
            </a:r>
          </a:p>
        </p:txBody>
      </p:sp>
    </p:spTree>
    <p:extLst>
      <p:ext uri="{BB962C8B-B14F-4D97-AF65-F5344CB8AC3E}">
        <p14:creationId xmlns:p14="http://schemas.microsoft.com/office/powerpoint/2010/main" val="17438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Select</a:t>
            </a: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model instance.</a:t>
            </a:r>
          </a:p>
          <a:p>
            <a:pPr marL="0" indent="0">
              <a:buNone/>
            </a:pPr>
            <a:r>
              <a:rPr lang="en-US" sz="2000" dirty="0">
                <a:latin typeface="Times New Roman" panose="02020603050405020304" pitchFamily="18" charset="0"/>
                <a:cs typeface="Times New Roman" panose="02020603050405020304" pitchFamily="18" charset="0"/>
              </a:rPr>
              <a:t>Validates that the given id exists in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Error message keys: required, </a:t>
            </a:r>
            <a:r>
              <a:rPr lang="en-US" sz="2000" dirty="0" err="1">
                <a:latin typeface="Times New Roman" panose="02020603050405020304" pitchFamily="18" charset="0"/>
                <a:cs typeface="Times New Roman" panose="02020603050405020304" pitchFamily="18" charset="0"/>
              </a:rPr>
              <a:t>invalid_choice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Allows the selection of a single model object, suitable for representing a foreign key. Note that the default widget for </a:t>
            </a: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 becomes impractical when the number of entries increases. You should avoid using it for more than 100 items.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single argument is required:</a:t>
            </a:r>
          </a:p>
          <a:p>
            <a:pPr marL="0" indent="0">
              <a:buNone/>
            </a:pP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of model objects from which the choices for the field are derived and which is used to validate the user’s selection. It’s evaluated when the form is rendered.</a:t>
            </a:r>
          </a:p>
        </p:txBody>
      </p:sp>
    </p:spTree>
    <p:extLst>
      <p:ext uri="{BB962C8B-B14F-4D97-AF65-F5344CB8AC3E}">
        <p14:creationId xmlns:p14="http://schemas.microsoft.com/office/powerpoint/2010/main" val="21564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1"/>
            <a:ext cx="10515600" cy="435133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BooleanField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CheckboxInput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False</a:t>
            </a:r>
          </a:p>
          <a:p>
            <a:pPr marL="0" indent="0">
              <a:buNone/>
            </a:pPr>
            <a:r>
              <a:rPr lang="en-US" sz="2000" dirty="0">
                <a:latin typeface="Times New Roman" panose="02020603050405020304" pitchFamily="18" charset="0"/>
                <a:cs typeface="Times New Roman" panose="02020603050405020304" pitchFamily="18" charset="0"/>
              </a:rPr>
              <a:t>Normalizes to: A Python True or False value.</a:t>
            </a:r>
          </a:p>
          <a:p>
            <a:pPr marL="0" indent="0">
              <a:buNone/>
            </a:pPr>
            <a:r>
              <a:rPr lang="en-US" sz="2000" dirty="0">
                <a:latin typeface="Times New Roman" panose="02020603050405020304" pitchFamily="18" charset="0"/>
                <a:cs typeface="Times New Roman" panose="02020603050405020304" pitchFamily="18" charset="0"/>
              </a:rPr>
              <a:t>Validates that the value is True (e.g. the check box is checked) if the field has required=True.</a:t>
            </a:r>
          </a:p>
          <a:p>
            <a:pPr marL="0" indent="0">
              <a:buNone/>
            </a:pPr>
            <a:r>
              <a:rPr lang="en-US" sz="2000" dirty="0">
                <a:latin typeface="Times New Roman" panose="02020603050405020304" pitchFamily="18" charset="0"/>
                <a:cs typeface="Times New Roman" panose="02020603050405020304" pitchFamily="18" charset="0"/>
              </a:rPr>
              <a:t>Error message keys: required</a:t>
            </a:r>
          </a:p>
        </p:txBody>
      </p:sp>
    </p:spTree>
    <p:extLst>
      <p:ext uri="{BB962C8B-B14F-4D97-AF65-F5344CB8AC3E}">
        <p14:creationId xmlns:p14="http://schemas.microsoft.com/office/powerpoint/2010/main" val="18973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 also takes two optional arguments:</a:t>
            </a:r>
          </a:p>
          <a:p>
            <a:pPr marL="0" indent="0">
              <a:buNone/>
            </a:pPr>
            <a:r>
              <a:rPr lang="en-US" sz="2000" dirty="0" err="1">
                <a:latin typeface="Times New Roman" panose="02020603050405020304" pitchFamily="18" charset="0"/>
                <a:cs typeface="Times New Roman" panose="02020603050405020304" pitchFamily="18" charset="0"/>
              </a:rPr>
              <a:t>empty_label</a:t>
            </a:r>
            <a:r>
              <a:rPr lang="en-US" sz="2000" dirty="0">
                <a:latin typeface="Times New Roman" panose="02020603050405020304" pitchFamily="18" charset="0"/>
                <a:cs typeface="Times New Roman" panose="02020603050405020304" pitchFamily="18" charset="0"/>
              </a:rPr>
              <a:t> - By default the &lt;select&gt; widget used by </a:t>
            </a: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 will have an empty choice at the top of the list. You can change the text of this label (which is "---------" by default) with the </a:t>
            </a:r>
            <a:r>
              <a:rPr lang="en-US" sz="2000" dirty="0" err="1">
                <a:latin typeface="Times New Roman" panose="02020603050405020304" pitchFamily="18" charset="0"/>
                <a:cs typeface="Times New Roman" panose="02020603050405020304" pitchFamily="18" charset="0"/>
              </a:rPr>
              <a:t>empty_label</a:t>
            </a:r>
            <a:r>
              <a:rPr lang="en-US" sz="2000" dirty="0">
                <a:latin typeface="Times New Roman" panose="02020603050405020304" pitchFamily="18" charset="0"/>
                <a:cs typeface="Times New Roman" panose="02020603050405020304" pitchFamily="18" charset="0"/>
              </a:rPr>
              <a:t> attribute, or you can disable the empty label entirely by setting </a:t>
            </a:r>
            <a:r>
              <a:rPr lang="en-US" sz="2000" dirty="0" err="1">
                <a:latin typeface="Times New Roman" panose="02020603050405020304" pitchFamily="18" charset="0"/>
                <a:cs typeface="Times New Roman" panose="02020603050405020304" pitchFamily="18" charset="0"/>
              </a:rPr>
              <a:t>empty_label</a:t>
            </a:r>
            <a:r>
              <a:rPr lang="en-US" sz="2000" dirty="0">
                <a:latin typeface="Times New Roman" panose="02020603050405020304" pitchFamily="18" charset="0"/>
                <a:cs typeface="Times New Roman" panose="02020603050405020304" pitchFamily="18" charset="0"/>
              </a:rPr>
              <a:t> to None:</a:t>
            </a:r>
          </a:p>
          <a:p>
            <a:pPr marL="0" indent="0">
              <a:buNone/>
            </a:pPr>
            <a:r>
              <a:rPr lang="en-US" sz="2000" dirty="0">
                <a:latin typeface="Times New Roman" panose="02020603050405020304" pitchFamily="18" charset="0"/>
                <a:cs typeface="Times New Roman" panose="02020603050405020304" pitchFamily="18" charset="0"/>
              </a:rPr>
              <a:t>Note that if a </a:t>
            </a: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 is required and has a default initial value, no empty choice is created (regardless of the value of </a:t>
            </a:r>
            <a:r>
              <a:rPr lang="en-US" sz="2000" dirty="0" err="1">
                <a:latin typeface="Times New Roman" panose="02020603050405020304" pitchFamily="18" charset="0"/>
                <a:cs typeface="Times New Roman" panose="02020603050405020304" pitchFamily="18" charset="0"/>
              </a:rPr>
              <a:t>empty_label</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to_field_name</a:t>
            </a:r>
            <a:r>
              <a:rPr lang="en-US" sz="2000" dirty="0">
                <a:latin typeface="Times New Roman" panose="02020603050405020304" pitchFamily="18" charset="0"/>
                <a:cs typeface="Times New Roman" panose="02020603050405020304" pitchFamily="18" charset="0"/>
              </a:rPr>
              <a:t> - This optional argument is used to specify the field to use as the value of the choices in the field’s widget. Be sure it’s a unique field for the model, otherwise the selected value could match more than one object. By default it is set to None, in which case the primary key of each object will be used. </a:t>
            </a:r>
          </a:p>
          <a:p>
            <a:pPr marL="0" indent="0">
              <a:buNone/>
            </a:pPr>
            <a:r>
              <a:rPr lang="en-US" sz="2000" dirty="0">
                <a:latin typeface="Times New Roman" panose="02020603050405020304" pitchFamily="18" charset="0"/>
                <a:cs typeface="Times New Roman" panose="02020603050405020304" pitchFamily="18" charset="0"/>
              </a:rPr>
              <a:t>The __str__() method of the model will be called to generate string representations of the objects for use in the field’s choices. To provide customized representations, subclass </a:t>
            </a:r>
            <a:r>
              <a:rPr lang="en-US" sz="2000" dirty="0" err="1">
                <a:latin typeface="Times New Roman" panose="02020603050405020304" pitchFamily="18" charset="0"/>
                <a:cs typeface="Times New Roman" panose="02020603050405020304" pitchFamily="18" charset="0"/>
              </a:rPr>
              <a:t>ModelChoiceField</a:t>
            </a:r>
            <a:r>
              <a:rPr lang="en-US" sz="2000" dirty="0">
                <a:latin typeface="Times New Roman" panose="02020603050405020304" pitchFamily="18" charset="0"/>
                <a:cs typeface="Times New Roman" panose="02020603050405020304" pitchFamily="18" charset="0"/>
              </a:rPr>
              <a:t> and override </a:t>
            </a:r>
            <a:r>
              <a:rPr lang="en-US" sz="2000" dirty="0" err="1">
                <a:latin typeface="Times New Roman" panose="02020603050405020304" pitchFamily="18" charset="0"/>
                <a:cs typeface="Times New Roman" panose="02020603050405020304" pitchFamily="18" charset="0"/>
              </a:rPr>
              <a:t>label_from_instance</a:t>
            </a:r>
            <a:r>
              <a:rPr lang="en-US" sz="2000" dirty="0">
                <a:latin typeface="Times New Roman" panose="02020603050405020304" pitchFamily="18" charset="0"/>
                <a:cs typeface="Times New Roman" panose="02020603050405020304" pitchFamily="18" charset="0"/>
              </a:rPr>
              <a:t>. This method will receive a model object and should return a string suitable for representing it.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86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ModelMultipleChoiceField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Default widget: </a:t>
            </a:r>
            <a:r>
              <a:rPr lang="en-US" sz="1800" dirty="0" err="1">
                <a:latin typeface="Times New Roman" panose="02020603050405020304" pitchFamily="18" charset="0"/>
                <a:cs typeface="Times New Roman" panose="02020603050405020304" pitchFamily="18" charset="0"/>
              </a:rPr>
              <a:t>SelectMultiple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Empty value: An empty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self.queryset.none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Normalizes to: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of model instances.</a:t>
            </a:r>
          </a:p>
          <a:p>
            <a:pPr marL="0" indent="0">
              <a:buNone/>
            </a:pPr>
            <a:r>
              <a:rPr lang="en-US" sz="1800" dirty="0">
                <a:latin typeface="Times New Roman" panose="02020603050405020304" pitchFamily="18" charset="0"/>
                <a:cs typeface="Times New Roman" panose="02020603050405020304" pitchFamily="18" charset="0"/>
              </a:rPr>
              <a:t>Validates that every id in the given list of values exists in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Error message keys: required, list, </a:t>
            </a:r>
            <a:r>
              <a:rPr lang="en-US" sz="1800" dirty="0" err="1">
                <a:latin typeface="Times New Roman" panose="02020603050405020304" pitchFamily="18" charset="0"/>
                <a:cs typeface="Times New Roman" panose="02020603050405020304" pitchFamily="18" charset="0"/>
              </a:rPr>
              <a:t>invalid_choice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invalid_pk_value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invalid_choice</a:t>
            </a:r>
            <a:r>
              <a:rPr lang="en-US" sz="1800" dirty="0">
                <a:latin typeface="Times New Roman" panose="02020603050405020304" pitchFamily="18" charset="0"/>
                <a:cs typeface="Times New Roman" panose="02020603050405020304" pitchFamily="18" charset="0"/>
              </a:rPr>
              <a:t> message may contain %(value)s and the </a:t>
            </a:r>
            <a:r>
              <a:rPr lang="en-US" sz="1800" dirty="0" err="1">
                <a:latin typeface="Times New Roman" panose="02020603050405020304" pitchFamily="18" charset="0"/>
                <a:cs typeface="Times New Roman" panose="02020603050405020304" pitchFamily="18" charset="0"/>
              </a:rPr>
              <a:t>invalid_pk_value</a:t>
            </a:r>
            <a:r>
              <a:rPr lang="en-US" sz="1800" dirty="0">
                <a:latin typeface="Times New Roman" panose="02020603050405020304" pitchFamily="18" charset="0"/>
                <a:cs typeface="Times New Roman" panose="02020603050405020304" pitchFamily="18" charset="0"/>
              </a:rPr>
              <a:t> message may contain %(pk)s, which will be substituted by the appropriate values.</a:t>
            </a:r>
          </a:p>
          <a:p>
            <a:pPr marL="0" indent="0">
              <a:buNone/>
            </a:pPr>
            <a:r>
              <a:rPr lang="en-US" sz="1800" dirty="0">
                <a:latin typeface="Times New Roman" panose="02020603050405020304" pitchFamily="18" charset="0"/>
                <a:cs typeface="Times New Roman" panose="02020603050405020304" pitchFamily="18" charset="0"/>
              </a:rPr>
              <a:t>Allows the selection of one or more model objects, suitable for representing a many-to-many relation. As with </a:t>
            </a:r>
            <a:r>
              <a:rPr lang="en-US" sz="1800" dirty="0" err="1">
                <a:latin typeface="Times New Roman" panose="02020603050405020304" pitchFamily="18" charset="0"/>
                <a:cs typeface="Times New Roman" panose="02020603050405020304" pitchFamily="18" charset="0"/>
              </a:rPr>
              <a:t>ModelChoiceField</a:t>
            </a:r>
            <a:r>
              <a:rPr lang="en-US" sz="1800" dirty="0">
                <a:latin typeface="Times New Roman" panose="02020603050405020304" pitchFamily="18" charset="0"/>
                <a:cs typeface="Times New Roman" panose="02020603050405020304" pitchFamily="18" charset="0"/>
              </a:rPr>
              <a:t>, you can use </a:t>
            </a:r>
            <a:r>
              <a:rPr lang="en-US" sz="1800" dirty="0" err="1">
                <a:latin typeface="Times New Roman" panose="02020603050405020304" pitchFamily="18" charset="0"/>
                <a:cs typeface="Times New Roman" panose="02020603050405020304" pitchFamily="18" charset="0"/>
              </a:rPr>
              <a:t>label_from_instance</a:t>
            </a:r>
            <a:r>
              <a:rPr lang="en-US" sz="1800" dirty="0">
                <a:latin typeface="Times New Roman" panose="02020603050405020304" pitchFamily="18" charset="0"/>
                <a:cs typeface="Times New Roman" panose="02020603050405020304" pitchFamily="18" charset="0"/>
              </a:rPr>
              <a:t> to customize the object representations.</a:t>
            </a:r>
          </a:p>
          <a:p>
            <a:pPr marL="0" indent="0">
              <a:buNone/>
            </a:pPr>
            <a:r>
              <a:rPr lang="en-US" sz="1800" dirty="0">
                <a:latin typeface="Times New Roman" panose="02020603050405020304" pitchFamily="18" charset="0"/>
                <a:cs typeface="Times New Roman" panose="02020603050405020304" pitchFamily="18" charset="0"/>
              </a:rPr>
              <a:t>A single argument is required:</a:t>
            </a:r>
          </a:p>
          <a:p>
            <a:pPr marL="0" indent="0">
              <a:buNone/>
            </a:pP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 Same as </a:t>
            </a:r>
            <a:r>
              <a:rPr lang="en-US" sz="1800" dirty="0" err="1">
                <a:latin typeface="Times New Roman" panose="02020603050405020304" pitchFamily="18" charset="0"/>
                <a:cs typeface="Times New Roman" panose="02020603050405020304" pitchFamily="18" charset="0"/>
              </a:rPr>
              <a:t>ModelChoiceField.queryset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Takes one optional argument:</a:t>
            </a:r>
          </a:p>
          <a:p>
            <a:pPr marL="0" indent="0">
              <a:buNone/>
            </a:pPr>
            <a:r>
              <a:rPr lang="en-US" sz="1800" dirty="0" err="1">
                <a:latin typeface="Times New Roman" panose="02020603050405020304" pitchFamily="18" charset="0"/>
                <a:cs typeface="Times New Roman" panose="02020603050405020304" pitchFamily="18" charset="0"/>
              </a:rPr>
              <a:t>to_field_name</a:t>
            </a:r>
            <a:r>
              <a:rPr lang="en-US" sz="1800" dirty="0">
                <a:latin typeface="Times New Roman" panose="02020603050405020304" pitchFamily="18" charset="0"/>
                <a:cs typeface="Times New Roman" panose="02020603050405020304" pitchFamily="18" charset="0"/>
              </a:rPr>
              <a:t> - Same as </a:t>
            </a:r>
            <a:r>
              <a:rPr lang="en-US" sz="1800" dirty="0" err="1">
                <a:latin typeface="Times New Roman" panose="02020603050405020304" pitchFamily="18" charset="0"/>
                <a:cs typeface="Times New Roman" panose="02020603050405020304" pitchFamily="18" charset="0"/>
              </a:rPr>
              <a:t>ModelChoiceField.to_field_name</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127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304223"/>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IntegerField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Default widget: </a:t>
            </a:r>
            <a:r>
              <a:rPr lang="en-US" sz="1800" dirty="0" err="1">
                <a:latin typeface="Times New Roman" panose="02020603050405020304" pitchFamily="18" charset="0"/>
                <a:cs typeface="Times New Roman" panose="02020603050405020304" pitchFamily="18" charset="0"/>
              </a:rPr>
              <a:t>NumberInput</a:t>
            </a:r>
            <a:r>
              <a:rPr lang="en-US" sz="1800" dirty="0">
                <a:latin typeface="Times New Roman" panose="02020603050405020304" pitchFamily="18" charset="0"/>
                <a:cs typeface="Times New Roman" panose="02020603050405020304" pitchFamily="18" charset="0"/>
              </a:rPr>
              <a:t> when </a:t>
            </a:r>
            <a:r>
              <a:rPr lang="en-US" sz="1800" dirty="0" err="1">
                <a:latin typeface="Times New Roman" panose="02020603050405020304" pitchFamily="18" charset="0"/>
                <a:cs typeface="Times New Roman" panose="02020603050405020304" pitchFamily="18" charset="0"/>
              </a:rPr>
              <a:t>Field.localize</a:t>
            </a:r>
            <a:r>
              <a:rPr lang="en-US" sz="1800" dirty="0">
                <a:latin typeface="Times New Roman" panose="02020603050405020304" pitchFamily="18" charset="0"/>
                <a:cs typeface="Times New Roman" panose="02020603050405020304" pitchFamily="18" charset="0"/>
              </a:rPr>
              <a:t> is False, else </a:t>
            </a:r>
            <a:r>
              <a:rPr lang="en-US" sz="1800" dirty="0" err="1">
                <a:latin typeface="Times New Roman" panose="02020603050405020304" pitchFamily="18" charset="0"/>
                <a:cs typeface="Times New Roman" panose="02020603050405020304" pitchFamily="18" charset="0"/>
              </a:rPr>
              <a:t>TextInput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Empty value: None</a:t>
            </a:r>
          </a:p>
          <a:p>
            <a:pPr marL="0" indent="0">
              <a:buNone/>
            </a:pPr>
            <a:r>
              <a:rPr lang="en-US" sz="1800" dirty="0">
                <a:latin typeface="Times New Roman" panose="02020603050405020304" pitchFamily="18" charset="0"/>
                <a:cs typeface="Times New Roman" panose="02020603050405020304" pitchFamily="18" charset="0"/>
              </a:rPr>
              <a:t>Normalizes to: A Python integer.</a:t>
            </a:r>
          </a:p>
          <a:p>
            <a:pPr marL="0" indent="0">
              <a:buNone/>
            </a:pPr>
            <a:r>
              <a:rPr lang="en-US" sz="1800" dirty="0">
                <a:latin typeface="Times New Roman" panose="02020603050405020304" pitchFamily="18" charset="0"/>
                <a:cs typeface="Times New Roman" panose="02020603050405020304" pitchFamily="18" charset="0"/>
              </a:rPr>
              <a:t>Validates that the given value is an integer. Uses </a:t>
            </a:r>
            <a:r>
              <a:rPr lang="en-US" sz="1800" dirty="0" err="1">
                <a:latin typeface="Times New Roman" panose="02020603050405020304" pitchFamily="18" charset="0"/>
                <a:cs typeface="Times New Roman" panose="02020603050405020304" pitchFamily="18" charset="0"/>
              </a:rPr>
              <a:t>MaxValueValidator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MinValueValidator</a:t>
            </a: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min_value</a:t>
            </a:r>
            <a:r>
              <a:rPr lang="en-US" sz="1800" dirty="0">
                <a:latin typeface="Times New Roman" panose="02020603050405020304" pitchFamily="18" charset="0"/>
                <a:cs typeface="Times New Roman" panose="02020603050405020304" pitchFamily="18" charset="0"/>
              </a:rPr>
              <a:t> are provided. Leading and trailing whitespace is allowed, as in Python’s int() function.</a:t>
            </a:r>
          </a:p>
          <a:p>
            <a:pPr marL="0" indent="0">
              <a:buNone/>
            </a:pPr>
            <a:r>
              <a:rPr lang="en-US" sz="1800" dirty="0">
                <a:latin typeface="Times New Roman" panose="02020603050405020304" pitchFamily="18" charset="0"/>
                <a:cs typeface="Times New Roman" panose="02020603050405020304" pitchFamily="18" charset="0"/>
              </a:rPr>
              <a:t>Error message keys: required, invalid, </a:t>
            </a:r>
            <a:r>
              <a:rPr lang="en-US" sz="1800"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min_value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min_value</a:t>
            </a:r>
            <a:r>
              <a:rPr lang="en-US" sz="1800" dirty="0">
                <a:latin typeface="Times New Roman" panose="02020603050405020304" pitchFamily="18" charset="0"/>
                <a:cs typeface="Times New Roman" panose="02020603050405020304" pitchFamily="18" charset="0"/>
              </a:rPr>
              <a:t> error messages may contain %(</a:t>
            </a:r>
            <a:r>
              <a:rPr lang="en-US" sz="1800" dirty="0" err="1">
                <a:latin typeface="Times New Roman" panose="02020603050405020304" pitchFamily="18" charset="0"/>
                <a:cs typeface="Times New Roman" panose="02020603050405020304" pitchFamily="18" charset="0"/>
              </a:rPr>
              <a:t>limit_value</a:t>
            </a:r>
            <a:r>
              <a:rPr lang="en-US" sz="1800" dirty="0">
                <a:latin typeface="Times New Roman" panose="02020603050405020304" pitchFamily="18" charset="0"/>
                <a:cs typeface="Times New Roman" panose="02020603050405020304" pitchFamily="18" charset="0"/>
              </a:rPr>
              <a:t>)s, which will be substituted by the appropriate limit.</a:t>
            </a:r>
          </a:p>
          <a:p>
            <a:pPr marL="0" indent="0">
              <a:buNone/>
            </a:pPr>
            <a:r>
              <a:rPr lang="en-US" sz="1800" dirty="0">
                <a:latin typeface="Times New Roman" panose="02020603050405020304" pitchFamily="18" charset="0"/>
                <a:cs typeface="Times New Roman" panose="02020603050405020304" pitchFamily="18" charset="0"/>
              </a:rPr>
              <a:t>It takes two optional arguments for validation:</a:t>
            </a:r>
          </a:p>
          <a:p>
            <a:pPr marL="0" indent="0">
              <a:buNone/>
            </a:pPr>
            <a:r>
              <a:rPr lang="en-US" sz="1800" i="1"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min_value</a:t>
            </a:r>
            <a:r>
              <a:rPr lang="en-US" sz="1800" dirty="0">
                <a:latin typeface="Times New Roman" panose="02020603050405020304" pitchFamily="18" charset="0"/>
                <a:cs typeface="Times New Roman" panose="02020603050405020304" pitchFamily="18" charset="0"/>
              </a:rPr>
              <a:t> - These control the range of values permitted in the field.</a:t>
            </a:r>
          </a:p>
        </p:txBody>
      </p:sp>
    </p:spTree>
    <p:extLst>
      <p:ext uri="{BB962C8B-B14F-4D97-AF65-F5344CB8AC3E}">
        <p14:creationId xmlns:p14="http://schemas.microsoft.com/office/powerpoint/2010/main" val="374534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37389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DecimalField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Default widget: </a:t>
            </a:r>
            <a:r>
              <a:rPr lang="en-US" sz="1600" dirty="0" err="1">
                <a:latin typeface="Times New Roman" panose="02020603050405020304" pitchFamily="18" charset="0"/>
                <a:cs typeface="Times New Roman" panose="02020603050405020304" pitchFamily="18" charset="0"/>
              </a:rPr>
              <a:t>NumberInput</a:t>
            </a:r>
            <a:r>
              <a:rPr lang="en-US" sz="1600" dirty="0">
                <a:latin typeface="Times New Roman" panose="02020603050405020304" pitchFamily="18" charset="0"/>
                <a:cs typeface="Times New Roman" panose="02020603050405020304" pitchFamily="18" charset="0"/>
              </a:rPr>
              <a:t> when </a:t>
            </a:r>
            <a:r>
              <a:rPr lang="en-US" sz="1600" dirty="0" err="1">
                <a:latin typeface="Times New Roman" panose="02020603050405020304" pitchFamily="18" charset="0"/>
                <a:cs typeface="Times New Roman" panose="02020603050405020304" pitchFamily="18" charset="0"/>
              </a:rPr>
              <a:t>Field.localize</a:t>
            </a:r>
            <a:r>
              <a:rPr lang="en-US" sz="1600" dirty="0">
                <a:latin typeface="Times New Roman" panose="02020603050405020304" pitchFamily="18" charset="0"/>
                <a:cs typeface="Times New Roman" panose="02020603050405020304" pitchFamily="18" charset="0"/>
              </a:rPr>
              <a:t> is False, else </a:t>
            </a:r>
            <a:r>
              <a:rPr lang="en-US" sz="1600" dirty="0" err="1">
                <a:latin typeface="Times New Roman" panose="02020603050405020304" pitchFamily="18" charset="0"/>
                <a:cs typeface="Times New Roman" panose="02020603050405020304" pitchFamily="18" charset="0"/>
              </a:rPr>
              <a:t>TextInput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Empty value: None</a:t>
            </a:r>
          </a:p>
          <a:p>
            <a:pPr marL="0" indent="0">
              <a:buNone/>
            </a:pPr>
            <a:r>
              <a:rPr lang="en-US" sz="1600" dirty="0">
                <a:latin typeface="Times New Roman" panose="02020603050405020304" pitchFamily="18" charset="0"/>
                <a:cs typeface="Times New Roman" panose="02020603050405020304" pitchFamily="18" charset="0"/>
              </a:rPr>
              <a:t>Normalizes to: A Python decimal.</a:t>
            </a:r>
          </a:p>
          <a:p>
            <a:pPr marL="0" indent="0">
              <a:buNone/>
            </a:pPr>
            <a:r>
              <a:rPr lang="en-US" sz="1600" dirty="0">
                <a:latin typeface="Times New Roman" panose="02020603050405020304" pitchFamily="18" charset="0"/>
                <a:cs typeface="Times New Roman" panose="02020603050405020304" pitchFamily="18" charset="0"/>
              </a:rPr>
              <a:t>Validates that the given value is a decimal. Uses </a:t>
            </a:r>
            <a:r>
              <a:rPr lang="en-US" sz="1600" dirty="0" err="1">
                <a:latin typeface="Times New Roman" panose="02020603050405020304" pitchFamily="18" charset="0"/>
                <a:cs typeface="Times New Roman" panose="02020603050405020304" pitchFamily="18" charset="0"/>
              </a:rPr>
              <a:t>MaxValueValidator</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MinValueValidator</a:t>
            </a: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are provided. Leading and trailing whitespace is ignored.</a:t>
            </a:r>
          </a:p>
          <a:p>
            <a:pPr marL="0" indent="0">
              <a:buNone/>
            </a:pPr>
            <a:r>
              <a:rPr lang="en-US" sz="1600" dirty="0">
                <a:latin typeface="Times New Roman" panose="02020603050405020304" pitchFamily="18" charset="0"/>
                <a:cs typeface="Times New Roman" panose="02020603050405020304" pitchFamily="18" charset="0"/>
              </a:rPr>
              <a:t>Error message keys: required, invalid, </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max_digits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max_decimal_places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max_whole_digits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error messages may contain %(</a:t>
            </a:r>
            <a:r>
              <a:rPr lang="en-US" sz="1600" dirty="0" err="1">
                <a:latin typeface="Times New Roman" panose="02020603050405020304" pitchFamily="18" charset="0"/>
                <a:cs typeface="Times New Roman" panose="02020603050405020304" pitchFamily="18" charset="0"/>
              </a:rPr>
              <a:t>limit_value</a:t>
            </a:r>
            <a:r>
              <a:rPr lang="en-US" sz="1600" dirty="0">
                <a:latin typeface="Times New Roman" panose="02020603050405020304" pitchFamily="18" charset="0"/>
                <a:cs typeface="Times New Roman" panose="02020603050405020304" pitchFamily="18" charset="0"/>
              </a:rPr>
              <a:t>)s, which will be substituted by the appropriate limit. Similarly, the </a:t>
            </a:r>
            <a:r>
              <a:rPr lang="en-US" sz="1600" dirty="0" err="1">
                <a:latin typeface="Times New Roman" panose="02020603050405020304" pitchFamily="18" charset="0"/>
                <a:cs typeface="Times New Roman" panose="02020603050405020304" pitchFamily="18" charset="0"/>
              </a:rPr>
              <a:t>max_digits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max_decimal_places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max_whole_digits</a:t>
            </a:r>
            <a:r>
              <a:rPr lang="en-US" sz="1600" dirty="0">
                <a:latin typeface="Times New Roman" panose="02020603050405020304" pitchFamily="18" charset="0"/>
                <a:cs typeface="Times New Roman" panose="02020603050405020304" pitchFamily="18" charset="0"/>
              </a:rPr>
              <a:t> error messages may contain %(max)s.</a:t>
            </a:r>
          </a:p>
          <a:p>
            <a:pPr marL="0" indent="0">
              <a:buNone/>
            </a:pPr>
            <a:r>
              <a:rPr lang="en-US" sz="1600" dirty="0">
                <a:latin typeface="Times New Roman" panose="02020603050405020304" pitchFamily="18" charset="0"/>
                <a:cs typeface="Times New Roman" panose="02020603050405020304" pitchFamily="18" charset="0"/>
              </a:rPr>
              <a:t>It takes four optional arguments:</a:t>
            </a:r>
          </a:p>
          <a:p>
            <a:pPr marL="0" indent="0">
              <a:buNone/>
            </a:pPr>
            <a:r>
              <a:rPr lang="en-US" sz="1600" i="1" dirty="0" err="1">
                <a:latin typeface="Times New Roman" panose="02020603050405020304" pitchFamily="18" charset="0"/>
                <a:cs typeface="Times New Roman" panose="02020603050405020304" pitchFamily="18" charset="0"/>
              </a:rPr>
              <a:t>max_value</a:t>
            </a:r>
            <a:r>
              <a:rPr lang="en-US" sz="1600" dirty="0">
                <a:latin typeface="Times New Roman" panose="02020603050405020304" pitchFamily="18" charset="0"/>
                <a:cs typeface="Times New Roman" panose="02020603050405020304" pitchFamily="18" charset="0"/>
              </a:rPr>
              <a:t> and </a:t>
            </a:r>
            <a:r>
              <a:rPr lang="en-US" sz="1600" i="1" dirty="0" err="1">
                <a:latin typeface="Times New Roman" panose="02020603050405020304" pitchFamily="18" charset="0"/>
                <a:cs typeface="Times New Roman" panose="02020603050405020304" pitchFamily="18" charset="0"/>
              </a:rPr>
              <a:t>min_value</a:t>
            </a:r>
            <a:r>
              <a:rPr lang="en-US" sz="1600" dirty="0">
                <a:latin typeface="Times New Roman" panose="02020603050405020304" pitchFamily="18" charset="0"/>
                <a:cs typeface="Times New Roman" panose="02020603050405020304" pitchFamily="18" charset="0"/>
              </a:rPr>
              <a:t> - These control the range of values permitted in the field, and should be given as </a:t>
            </a:r>
            <a:r>
              <a:rPr lang="en-US" sz="1600" dirty="0" err="1">
                <a:latin typeface="Times New Roman" panose="02020603050405020304" pitchFamily="18" charset="0"/>
                <a:cs typeface="Times New Roman" panose="02020603050405020304" pitchFamily="18" charset="0"/>
              </a:rPr>
              <a:t>decimal.Decimal</a:t>
            </a:r>
            <a:r>
              <a:rPr lang="en-US" sz="1600" dirty="0">
                <a:latin typeface="Times New Roman" panose="02020603050405020304" pitchFamily="18" charset="0"/>
                <a:cs typeface="Times New Roman" panose="02020603050405020304" pitchFamily="18" charset="0"/>
              </a:rPr>
              <a:t> values.</a:t>
            </a:r>
          </a:p>
          <a:p>
            <a:pPr marL="0" indent="0">
              <a:buNone/>
            </a:pPr>
            <a:r>
              <a:rPr lang="en-US" sz="1600" i="1" dirty="0" err="1">
                <a:latin typeface="Times New Roman" panose="02020603050405020304" pitchFamily="18" charset="0"/>
                <a:cs typeface="Times New Roman" panose="02020603050405020304" pitchFamily="18" charset="0"/>
              </a:rPr>
              <a:t>max_digits</a:t>
            </a:r>
            <a:r>
              <a:rPr lang="en-US" sz="1600" dirty="0">
                <a:latin typeface="Times New Roman" panose="02020603050405020304" pitchFamily="18" charset="0"/>
                <a:cs typeface="Times New Roman" panose="02020603050405020304" pitchFamily="18" charset="0"/>
              </a:rPr>
              <a:t> - The maximum number of digits (those before the decimal point plus those after the decimal point, with leading zeros stripped) permitted in the value.</a:t>
            </a:r>
          </a:p>
          <a:p>
            <a:pPr marL="0" indent="0">
              <a:buNone/>
            </a:pPr>
            <a:r>
              <a:rPr lang="en-US" sz="1600" i="1" dirty="0" err="1">
                <a:latin typeface="Times New Roman" panose="02020603050405020304" pitchFamily="18" charset="0"/>
                <a:cs typeface="Times New Roman" panose="02020603050405020304" pitchFamily="18" charset="0"/>
              </a:rPr>
              <a:t>decimal_places</a:t>
            </a:r>
            <a:r>
              <a:rPr lang="en-US" sz="1600" dirty="0">
                <a:latin typeface="Times New Roman" panose="02020603050405020304" pitchFamily="18" charset="0"/>
                <a:cs typeface="Times New Roman" panose="02020603050405020304" pitchFamily="18" charset="0"/>
              </a:rPr>
              <a:t> - The maximum number of decimal places permitted.</a:t>
            </a:r>
          </a:p>
        </p:txBody>
      </p:sp>
    </p:spTree>
    <p:extLst>
      <p:ext uri="{BB962C8B-B14F-4D97-AF65-F5344CB8AC3E}">
        <p14:creationId xmlns:p14="http://schemas.microsoft.com/office/powerpoint/2010/main" val="33495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FloatField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NumberInput</a:t>
            </a:r>
            <a:r>
              <a:rPr lang="en-US" sz="2000" dirty="0">
                <a:latin typeface="Times New Roman" panose="02020603050405020304" pitchFamily="18" charset="0"/>
                <a:cs typeface="Times New Roman" panose="02020603050405020304" pitchFamily="18" charset="0"/>
              </a:rPr>
              <a:t> when </a:t>
            </a:r>
            <a:r>
              <a:rPr lang="en-US" sz="2000" dirty="0" err="1">
                <a:latin typeface="Times New Roman" panose="02020603050405020304" pitchFamily="18" charset="0"/>
                <a:cs typeface="Times New Roman" panose="02020603050405020304" pitchFamily="18" charset="0"/>
              </a:rPr>
              <a:t>Field.localize</a:t>
            </a:r>
            <a:r>
              <a:rPr lang="en-US" sz="2000" dirty="0">
                <a:latin typeface="Times New Roman" panose="02020603050405020304" pitchFamily="18" charset="0"/>
                <a:cs typeface="Times New Roman" panose="02020603050405020304" pitchFamily="18" charset="0"/>
              </a:rPr>
              <a:t> is False, else </a:t>
            </a:r>
            <a:r>
              <a:rPr lang="en-US" sz="2000" dirty="0" err="1">
                <a:latin typeface="Times New Roman" panose="02020603050405020304" pitchFamily="18" charset="0"/>
                <a:cs typeface="Times New Roman" panose="02020603050405020304" pitchFamily="18" charset="0"/>
              </a:rPr>
              <a:t>TextInput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Empty value: None</a:t>
            </a:r>
          </a:p>
          <a:p>
            <a:pPr marL="0" indent="0">
              <a:buNone/>
            </a:pPr>
            <a:r>
              <a:rPr lang="en-US" sz="2000" dirty="0">
                <a:latin typeface="Times New Roman" panose="02020603050405020304" pitchFamily="18" charset="0"/>
                <a:cs typeface="Times New Roman" panose="02020603050405020304" pitchFamily="18" charset="0"/>
              </a:rPr>
              <a:t>Normalizes to: A Python float.</a:t>
            </a:r>
          </a:p>
          <a:p>
            <a:pPr marL="0" indent="0">
              <a:buNone/>
            </a:pPr>
            <a:r>
              <a:rPr lang="en-US" sz="2000" dirty="0">
                <a:latin typeface="Times New Roman" panose="02020603050405020304" pitchFamily="18" charset="0"/>
                <a:cs typeface="Times New Roman" panose="02020603050405020304" pitchFamily="18" charset="0"/>
              </a:rPr>
              <a:t>Validates that the given value is a float. Uses </a:t>
            </a:r>
            <a:r>
              <a:rPr lang="en-US" sz="2000" dirty="0" err="1">
                <a:latin typeface="Times New Roman" panose="02020603050405020304" pitchFamily="18" charset="0"/>
                <a:cs typeface="Times New Roman" panose="02020603050405020304" pitchFamily="18" charset="0"/>
              </a:rPr>
              <a:t>MaxValueValidator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MinValueValidator</a:t>
            </a: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max_value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min_value</a:t>
            </a:r>
            <a:r>
              <a:rPr lang="en-US" sz="2000" dirty="0">
                <a:latin typeface="Times New Roman" panose="02020603050405020304" pitchFamily="18" charset="0"/>
                <a:cs typeface="Times New Roman" panose="02020603050405020304" pitchFamily="18" charset="0"/>
              </a:rPr>
              <a:t> are provided. Leading and trailing whitespace is allowed, as in Python’s float() function.</a:t>
            </a:r>
          </a:p>
          <a:p>
            <a:pPr marL="0" indent="0">
              <a:buNone/>
            </a:pPr>
            <a:r>
              <a:rPr lang="en-US" sz="2000" dirty="0">
                <a:latin typeface="Times New Roman" panose="02020603050405020304" pitchFamily="18" charset="0"/>
                <a:cs typeface="Times New Roman" panose="02020603050405020304" pitchFamily="18" charset="0"/>
              </a:rPr>
              <a:t>Error message keys: required, invalid, </a:t>
            </a:r>
            <a:r>
              <a:rPr lang="en-US" sz="2000" dirty="0" err="1">
                <a:latin typeface="Times New Roman" panose="02020603050405020304" pitchFamily="18" charset="0"/>
                <a:cs typeface="Times New Roman" panose="02020603050405020304" pitchFamily="18" charset="0"/>
              </a:rPr>
              <a:t>max_value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min_value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takes two optional arguments for validation, </a:t>
            </a:r>
            <a:r>
              <a:rPr lang="en-US" sz="2000" i="1" dirty="0" err="1">
                <a:latin typeface="Times New Roman" panose="02020603050405020304" pitchFamily="18" charset="0"/>
                <a:cs typeface="Times New Roman" panose="02020603050405020304" pitchFamily="18" charset="0"/>
              </a:rPr>
              <a:t>max_value</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min_value</a:t>
            </a:r>
            <a:r>
              <a:rPr lang="en-US" sz="2000" dirty="0">
                <a:latin typeface="Times New Roman" panose="02020603050405020304" pitchFamily="18" charset="0"/>
                <a:cs typeface="Times New Roman" panose="02020603050405020304" pitchFamily="18" charset="0"/>
              </a:rPr>
              <a:t>. These control the range of values permitted in the field.</a:t>
            </a:r>
          </a:p>
        </p:txBody>
      </p:sp>
    </p:spTree>
    <p:extLst>
      <p:ext uri="{BB962C8B-B14F-4D97-AF65-F5344CB8AC3E}">
        <p14:creationId xmlns:p14="http://schemas.microsoft.com/office/powerpoint/2010/main" val="111383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SlugField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TextInput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string.</a:t>
            </a:r>
          </a:p>
          <a:p>
            <a:pPr marL="0" indent="0">
              <a:buNone/>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validate_slug</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validate_unicode_slug</a:t>
            </a:r>
            <a:r>
              <a:rPr lang="en-US" sz="2000" dirty="0">
                <a:latin typeface="Times New Roman" panose="02020603050405020304" pitchFamily="18" charset="0"/>
                <a:cs typeface="Times New Roman" panose="02020603050405020304" pitchFamily="18" charset="0"/>
              </a:rPr>
              <a:t> to validate that the given value contains only letters, numbers, underscores, and hyphens.</a:t>
            </a:r>
          </a:p>
          <a:p>
            <a:pPr marL="0" indent="0">
              <a:buNone/>
            </a:pPr>
            <a:r>
              <a:rPr lang="en-US" sz="2000" dirty="0">
                <a:latin typeface="Times New Roman" panose="02020603050405020304" pitchFamily="18" charset="0"/>
                <a:cs typeface="Times New Roman" panose="02020603050405020304" pitchFamily="18" charset="0"/>
              </a:rPr>
              <a:t>Error messages: required, invalid</a:t>
            </a:r>
          </a:p>
          <a:p>
            <a:pPr marL="0" indent="0">
              <a:buNone/>
            </a:pPr>
            <a:r>
              <a:rPr lang="en-US" sz="2000" dirty="0">
                <a:latin typeface="Times New Roman" panose="02020603050405020304" pitchFamily="18" charset="0"/>
                <a:cs typeface="Times New Roman" panose="02020603050405020304" pitchFamily="18" charset="0"/>
              </a:rPr>
              <a:t>This field is intended for use in representing a model </a:t>
            </a:r>
            <a:r>
              <a:rPr lang="en-US" sz="2000" dirty="0" err="1">
                <a:latin typeface="Times New Roman" panose="02020603050405020304" pitchFamily="18" charset="0"/>
                <a:cs typeface="Times New Roman" panose="02020603050405020304" pitchFamily="18" charset="0"/>
              </a:rPr>
              <a:t>SlugField</a:t>
            </a:r>
            <a:r>
              <a:rPr lang="en-US" sz="2000" dirty="0">
                <a:latin typeface="Times New Roman" panose="02020603050405020304" pitchFamily="18" charset="0"/>
                <a:cs typeface="Times New Roman" panose="02020603050405020304" pitchFamily="18" charset="0"/>
              </a:rPr>
              <a:t> in forms.</a:t>
            </a:r>
          </a:p>
          <a:p>
            <a:pPr marL="0" indent="0">
              <a:buNone/>
            </a:pPr>
            <a:r>
              <a:rPr lang="en-US" sz="2000" dirty="0">
                <a:latin typeface="Times New Roman" panose="02020603050405020304" pitchFamily="18" charset="0"/>
                <a:cs typeface="Times New Roman" panose="02020603050405020304" pitchFamily="18" charset="0"/>
              </a:rPr>
              <a:t>It takes an optional parameter:</a:t>
            </a:r>
          </a:p>
          <a:p>
            <a:pPr marL="0" indent="0">
              <a:buNone/>
            </a:pPr>
            <a:r>
              <a:rPr lang="en-US" sz="2000" i="1" dirty="0" err="1">
                <a:latin typeface="Times New Roman" panose="02020603050405020304" pitchFamily="18" charset="0"/>
                <a:cs typeface="Times New Roman" panose="02020603050405020304" pitchFamily="18" charset="0"/>
              </a:rPr>
              <a:t>allow_Unicode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instructing the field to accept Unicode letters in addition to ASCII letters. Defaults to False.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93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EmailField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EmailInput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string.</a:t>
            </a:r>
          </a:p>
          <a:p>
            <a:pPr marL="0" indent="0">
              <a:buNone/>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EmailValidator</a:t>
            </a:r>
            <a:r>
              <a:rPr lang="en-US" sz="2000" dirty="0">
                <a:latin typeface="Times New Roman" panose="02020603050405020304" pitchFamily="18" charset="0"/>
                <a:cs typeface="Times New Roman" panose="02020603050405020304" pitchFamily="18" charset="0"/>
              </a:rPr>
              <a:t> to validate that the given value is a valid email address, using a moderately complex regular expression.</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has two optional arguments for validation, </a:t>
            </a:r>
            <a:r>
              <a:rPr lang="en-US" sz="2000" i="1"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min_length</a:t>
            </a:r>
            <a:r>
              <a:rPr lang="en-US" sz="2000" dirty="0">
                <a:latin typeface="Times New Roman" panose="02020603050405020304" pitchFamily="18" charset="0"/>
                <a:cs typeface="Times New Roman" panose="02020603050405020304" pitchFamily="18" charset="0"/>
              </a:rPr>
              <a:t>. If provided, these arguments ensure that the string is at most or at least the given length.</a:t>
            </a:r>
          </a:p>
        </p:txBody>
      </p:sp>
    </p:spTree>
    <p:extLst>
      <p:ext uri="{BB962C8B-B14F-4D97-AF65-F5344CB8AC3E}">
        <p14:creationId xmlns:p14="http://schemas.microsoft.com/office/powerpoint/2010/main" val="11857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06A-C728-4E60-9224-945B4F1CFC4F}"/>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Built-in Fields</a:t>
            </a:r>
          </a:p>
        </p:txBody>
      </p:sp>
      <p:sp>
        <p:nvSpPr>
          <p:cNvPr id="3" name="Content Placeholder 2">
            <a:extLst>
              <a:ext uri="{FF2B5EF4-FFF2-40B4-BE49-F238E27FC236}">
                <a16:creationId xmlns:a16="http://schemas.microsoft.com/office/drawing/2014/main" id="{50EB88D8-4ECF-4B26-ADA7-193444AA7051}"/>
              </a:ext>
            </a:extLst>
          </p:cNvPr>
          <p:cNvSpPr>
            <a:spLocks noGrp="1"/>
          </p:cNvSpPr>
          <p:nvPr>
            <p:ph idx="1"/>
          </p:nvPr>
        </p:nvSpPr>
        <p:spPr>
          <a:xfrm>
            <a:off x="838200" y="1253330"/>
            <a:ext cx="10515600" cy="517359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URLField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Default widget: </a:t>
            </a:r>
            <a:r>
              <a:rPr lang="en-US" sz="2000" dirty="0" err="1">
                <a:latin typeface="Times New Roman" panose="02020603050405020304" pitchFamily="18" charset="0"/>
                <a:cs typeface="Times New Roman" panose="02020603050405020304" pitchFamily="18" charset="0"/>
              </a:rPr>
              <a:t>URLInput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Empty value: '' (an empty string)</a:t>
            </a:r>
          </a:p>
          <a:p>
            <a:pPr marL="0" indent="0">
              <a:buNone/>
            </a:pPr>
            <a:r>
              <a:rPr lang="en-US" sz="2000" dirty="0">
                <a:latin typeface="Times New Roman" panose="02020603050405020304" pitchFamily="18" charset="0"/>
                <a:cs typeface="Times New Roman" panose="02020603050405020304" pitchFamily="18" charset="0"/>
              </a:rPr>
              <a:t>Normalizes to: A string.</a:t>
            </a:r>
          </a:p>
          <a:p>
            <a:pPr marL="0" indent="0">
              <a:buNone/>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URLValidator</a:t>
            </a:r>
            <a:r>
              <a:rPr lang="en-US" sz="2000" dirty="0">
                <a:latin typeface="Times New Roman" panose="02020603050405020304" pitchFamily="18" charset="0"/>
                <a:cs typeface="Times New Roman" panose="02020603050405020304" pitchFamily="18" charset="0"/>
              </a:rPr>
              <a:t> to validate that the given value is a valid URL.</a:t>
            </a:r>
          </a:p>
          <a:p>
            <a:pPr marL="0" indent="0">
              <a:buNone/>
            </a:pPr>
            <a:r>
              <a:rPr lang="en-US" sz="2000" dirty="0">
                <a:latin typeface="Times New Roman" panose="02020603050405020304" pitchFamily="18" charset="0"/>
                <a:cs typeface="Times New Roman" panose="02020603050405020304" pitchFamily="18" charset="0"/>
              </a:rPr>
              <a:t>Error message keys: required, invalid</a:t>
            </a:r>
          </a:p>
          <a:p>
            <a:pPr marL="0" indent="0">
              <a:buNone/>
            </a:pPr>
            <a:r>
              <a:rPr lang="en-US" sz="2000" dirty="0">
                <a:latin typeface="Times New Roman" panose="02020603050405020304" pitchFamily="18" charset="0"/>
                <a:cs typeface="Times New Roman" panose="02020603050405020304" pitchFamily="18" charset="0"/>
              </a:rPr>
              <a:t>It takes the following optional arguments:</a:t>
            </a:r>
          </a:p>
          <a:p>
            <a:pPr marL="0" indent="0">
              <a:buNone/>
            </a:pPr>
            <a:r>
              <a:rPr lang="en-US" sz="2000" i="1"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min_length</a:t>
            </a:r>
            <a:r>
              <a:rPr lang="en-US" sz="2000" dirty="0">
                <a:latin typeface="Times New Roman" panose="02020603050405020304" pitchFamily="18" charset="0"/>
                <a:cs typeface="Times New Roman" panose="02020603050405020304" pitchFamily="18" charset="0"/>
              </a:rPr>
              <a:t> - These are the same as </a:t>
            </a:r>
            <a:r>
              <a:rPr lang="en-US" sz="2000" dirty="0" err="1">
                <a:latin typeface="Times New Roman" panose="02020603050405020304" pitchFamily="18" charset="0"/>
                <a:cs typeface="Times New Roman" panose="02020603050405020304" pitchFamily="18" charset="0"/>
              </a:rPr>
              <a:t>CharField.max_length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CharField.min_length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094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4062</Words>
  <Application>Microsoft Office PowerPoint</Application>
  <PresentationFormat>Widescreen</PresentationFormat>
  <Paragraphs>301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Form Field</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lpstr>Built-in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Field</dc:title>
  <dc:creator>RK</dc:creator>
  <cp:lastModifiedBy>RK</cp:lastModifiedBy>
  <cp:revision>3</cp:revision>
  <dcterms:created xsi:type="dcterms:W3CDTF">2020-03-14T17:49:30Z</dcterms:created>
  <dcterms:modified xsi:type="dcterms:W3CDTF">2020-03-20T17:56:31Z</dcterms:modified>
</cp:coreProperties>
</file>