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8" r:id="rId3"/>
    <p:sldId id="265" r:id="rId4"/>
    <p:sldId id="279" r:id="rId5"/>
    <p:sldId id="280" r:id="rId6"/>
    <p:sldId id="281" r:id="rId7"/>
    <p:sldId id="266" r:id="rId8"/>
    <p:sldId id="267" r:id="rId9"/>
    <p:sldId id="268" r:id="rId10"/>
    <p:sldId id="269" r:id="rId11"/>
    <p:sldId id="270" r:id="rId12"/>
    <p:sldId id="271" r:id="rId13"/>
    <p:sldId id="272" r:id="rId14"/>
    <p:sldId id="273" r:id="rId15"/>
    <p:sldId id="274" r:id="rId16"/>
    <p:sldId id="275" r:id="rId17"/>
    <p:sldId id="276" r:id="rId18"/>
    <p:sldId id="282" r:id="rId19"/>
    <p:sldId id="283" r:id="rId20"/>
    <p:sldId id="284" r:id="rId21"/>
    <p:sldId id="285" r:id="rId22"/>
    <p:sldId id="264" r:id="rId23"/>
    <p:sldId id="286" r:id="rId24"/>
    <p:sldId id="287"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110" d="100"/>
          <a:sy n="110" d="100"/>
        </p:scale>
        <p:origin x="47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3C6A-5944-4D1F-8FE0-3440F4B280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3B449D-6D63-4019-B5B4-93B660BD32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B165D0-DFB2-4AA8-8A45-21557353B7D9}"/>
              </a:ext>
            </a:extLst>
          </p:cNvPr>
          <p:cNvSpPr>
            <a:spLocks noGrp="1"/>
          </p:cNvSpPr>
          <p:nvPr>
            <p:ph type="dt" sz="half" idx="10"/>
          </p:nvPr>
        </p:nvSpPr>
        <p:spPr/>
        <p:txBody>
          <a:bodyPr/>
          <a:lstStyle/>
          <a:p>
            <a:fld id="{002A2B46-A68A-4C00-BA3B-BEF7FA647BE5}" type="datetimeFigureOut">
              <a:rPr lang="en-US" smtClean="0"/>
              <a:t>5/5/2020</a:t>
            </a:fld>
            <a:endParaRPr lang="en-US"/>
          </a:p>
        </p:txBody>
      </p:sp>
      <p:sp>
        <p:nvSpPr>
          <p:cNvPr id="5" name="Footer Placeholder 4">
            <a:extLst>
              <a:ext uri="{FF2B5EF4-FFF2-40B4-BE49-F238E27FC236}">
                <a16:creationId xmlns:a16="http://schemas.microsoft.com/office/drawing/2014/main" id="{DCD1CB53-85E8-4986-A1EE-2360BB24D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CD307-7F0C-4285-904C-13C47FF3AA74}"/>
              </a:ext>
            </a:extLst>
          </p:cNvPr>
          <p:cNvSpPr>
            <a:spLocks noGrp="1"/>
          </p:cNvSpPr>
          <p:nvPr>
            <p:ph type="sldNum" sz="quarter" idx="12"/>
          </p:nvPr>
        </p:nvSpPr>
        <p:spPr/>
        <p:txBody>
          <a:bodyPr/>
          <a:lstStyle/>
          <a:p>
            <a:fld id="{33896D56-02E5-481D-816F-349FED9E2158}" type="slidenum">
              <a:rPr lang="en-US" smtClean="0"/>
              <a:t>‹#›</a:t>
            </a:fld>
            <a:endParaRPr lang="en-US"/>
          </a:p>
        </p:txBody>
      </p:sp>
    </p:spTree>
    <p:extLst>
      <p:ext uri="{BB962C8B-B14F-4D97-AF65-F5344CB8AC3E}">
        <p14:creationId xmlns:p14="http://schemas.microsoft.com/office/powerpoint/2010/main" val="22173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B3B0-A781-4425-B805-819697C304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0EE26D-5228-4806-B7AC-EBC306A01C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0FBA3-31BF-4183-BD1E-B57704E85A1B}"/>
              </a:ext>
            </a:extLst>
          </p:cNvPr>
          <p:cNvSpPr>
            <a:spLocks noGrp="1"/>
          </p:cNvSpPr>
          <p:nvPr>
            <p:ph type="dt" sz="half" idx="10"/>
          </p:nvPr>
        </p:nvSpPr>
        <p:spPr/>
        <p:txBody>
          <a:bodyPr/>
          <a:lstStyle/>
          <a:p>
            <a:fld id="{002A2B46-A68A-4C00-BA3B-BEF7FA647BE5}" type="datetimeFigureOut">
              <a:rPr lang="en-US" smtClean="0"/>
              <a:t>5/5/2020</a:t>
            </a:fld>
            <a:endParaRPr lang="en-US"/>
          </a:p>
        </p:txBody>
      </p:sp>
      <p:sp>
        <p:nvSpPr>
          <p:cNvPr id="5" name="Footer Placeholder 4">
            <a:extLst>
              <a:ext uri="{FF2B5EF4-FFF2-40B4-BE49-F238E27FC236}">
                <a16:creationId xmlns:a16="http://schemas.microsoft.com/office/drawing/2014/main" id="{4C2AA50E-8C1E-4564-9F08-F64F7C80B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9D752-18D6-410E-B4F4-2CB67211090E}"/>
              </a:ext>
            </a:extLst>
          </p:cNvPr>
          <p:cNvSpPr>
            <a:spLocks noGrp="1"/>
          </p:cNvSpPr>
          <p:nvPr>
            <p:ph type="sldNum" sz="quarter" idx="12"/>
          </p:nvPr>
        </p:nvSpPr>
        <p:spPr/>
        <p:txBody>
          <a:bodyPr/>
          <a:lstStyle/>
          <a:p>
            <a:fld id="{33896D56-02E5-481D-816F-349FED9E2158}" type="slidenum">
              <a:rPr lang="en-US" smtClean="0"/>
              <a:t>‹#›</a:t>
            </a:fld>
            <a:endParaRPr lang="en-US"/>
          </a:p>
        </p:txBody>
      </p:sp>
    </p:spTree>
    <p:extLst>
      <p:ext uri="{BB962C8B-B14F-4D97-AF65-F5344CB8AC3E}">
        <p14:creationId xmlns:p14="http://schemas.microsoft.com/office/powerpoint/2010/main" val="51180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EF7D7F-0F4F-4A56-9673-DB5C43AB08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E69F3A-E21F-4710-8434-17A00F9105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5D464-6074-4D94-BA55-E5A962ABC092}"/>
              </a:ext>
            </a:extLst>
          </p:cNvPr>
          <p:cNvSpPr>
            <a:spLocks noGrp="1"/>
          </p:cNvSpPr>
          <p:nvPr>
            <p:ph type="dt" sz="half" idx="10"/>
          </p:nvPr>
        </p:nvSpPr>
        <p:spPr/>
        <p:txBody>
          <a:bodyPr/>
          <a:lstStyle/>
          <a:p>
            <a:fld id="{002A2B46-A68A-4C00-BA3B-BEF7FA647BE5}" type="datetimeFigureOut">
              <a:rPr lang="en-US" smtClean="0"/>
              <a:t>5/5/2020</a:t>
            </a:fld>
            <a:endParaRPr lang="en-US"/>
          </a:p>
        </p:txBody>
      </p:sp>
      <p:sp>
        <p:nvSpPr>
          <p:cNvPr id="5" name="Footer Placeholder 4">
            <a:extLst>
              <a:ext uri="{FF2B5EF4-FFF2-40B4-BE49-F238E27FC236}">
                <a16:creationId xmlns:a16="http://schemas.microsoft.com/office/drawing/2014/main" id="{C56C83B9-9BB1-4513-B946-C2D7DD505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1AC9F-9274-4414-9700-E0F63DD2AE22}"/>
              </a:ext>
            </a:extLst>
          </p:cNvPr>
          <p:cNvSpPr>
            <a:spLocks noGrp="1"/>
          </p:cNvSpPr>
          <p:nvPr>
            <p:ph type="sldNum" sz="quarter" idx="12"/>
          </p:nvPr>
        </p:nvSpPr>
        <p:spPr/>
        <p:txBody>
          <a:bodyPr/>
          <a:lstStyle/>
          <a:p>
            <a:fld id="{33896D56-02E5-481D-816F-349FED9E2158}" type="slidenum">
              <a:rPr lang="en-US" smtClean="0"/>
              <a:t>‹#›</a:t>
            </a:fld>
            <a:endParaRPr lang="en-US"/>
          </a:p>
        </p:txBody>
      </p:sp>
    </p:spTree>
    <p:extLst>
      <p:ext uri="{BB962C8B-B14F-4D97-AF65-F5344CB8AC3E}">
        <p14:creationId xmlns:p14="http://schemas.microsoft.com/office/powerpoint/2010/main" val="2310506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3275-5B6C-466E-9EC6-9E4541C7B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8D80CF-BD02-45C4-AB78-A5D6CAD4A3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F8727-46A4-4791-BAD3-2B9FFB3F314B}"/>
              </a:ext>
            </a:extLst>
          </p:cNvPr>
          <p:cNvSpPr>
            <a:spLocks noGrp="1"/>
          </p:cNvSpPr>
          <p:nvPr>
            <p:ph type="dt" sz="half" idx="10"/>
          </p:nvPr>
        </p:nvSpPr>
        <p:spPr/>
        <p:txBody>
          <a:bodyPr/>
          <a:lstStyle/>
          <a:p>
            <a:fld id="{002A2B46-A68A-4C00-BA3B-BEF7FA647BE5}" type="datetimeFigureOut">
              <a:rPr lang="en-US" smtClean="0"/>
              <a:t>5/5/2020</a:t>
            </a:fld>
            <a:endParaRPr lang="en-US"/>
          </a:p>
        </p:txBody>
      </p:sp>
      <p:sp>
        <p:nvSpPr>
          <p:cNvPr id="5" name="Footer Placeholder 4">
            <a:extLst>
              <a:ext uri="{FF2B5EF4-FFF2-40B4-BE49-F238E27FC236}">
                <a16:creationId xmlns:a16="http://schemas.microsoft.com/office/drawing/2014/main" id="{6196F8C2-8C1E-4E5A-BA2E-73F00DDDC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A687A-6A4B-4184-8AA4-3A3B1DCD19F1}"/>
              </a:ext>
            </a:extLst>
          </p:cNvPr>
          <p:cNvSpPr>
            <a:spLocks noGrp="1"/>
          </p:cNvSpPr>
          <p:nvPr>
            <p:ph type="sldNum" sz="quarter" idx="12"/>
          </p:nvPr>
        </p:nvSpPr>
        <p:spPr/>
        <p:txBody>
          <a:bodyPr/>
          <a:lstStyle/>
          <a:p>
            <a:fld id="{33896D56-02E5-481D-816F-349FED9E2158}" type="slidenum">
              <a:rPr lang="en-US" smtClean="0"/>
              <a:t>‹#›</a:t>
            </a:fld>
            <a:endParaRPr lang="en-US"/>
          </a:p>
        </p:txBody>
      </p:sp>
    </p:spTree>
    <p:extLst>
      <p:ext uri="{BB962C8B-B14F-4D97-AF65-F5344CB8AC3E}">
        <p14:creationId xmlns:p14="http://schemas.microsoft.com/office/powerpoint/2010/main" val="1723258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CFD2-77F8-4BE1-985B-33442E459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D31EB9-C3BF-4757-8AAC-EF13EDB884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81E8C0-F538-4339-959E-BEF753DAE375}"/>
              </a:ext>
            </a:extLst>
          </p:cNvPr>
          <p:cNvSpPr>
            <a:spLocks noGrp="1"/>
          </p:cNvSpPr>
          <p:nvPr>
            <p:ph type="dt" sz="half" idx="10"/>
          </p:nvPr>
        </p:nvSpPr>
        <p:spPr/>
        <p:txBody>
          <a:bodyPr/>
          <a:lstStyle/>
          <a:p>
            <a:fld id="{002A2B46-A68A-4C00-BA3B-BEF7FA647BE5}" type="datetimeFigureOut">
              <a:rPr lang="en-US" smtClean="0"/>
              <a:t>5/5/2020</a:t>
            </a:fld>
            <a:endParaRPr lang="en-US"/>
          </a:p>
        </p:txBody>
      </p:sp>
      <p:sp>
        <p:nvSpPr>
          <p:cNvPr id="5" name="Footer Placeholder 4">
            <a:extLst>
              <a:ext uri="{FF2B5EF4-FFF2-40B4-BE49-F238E27FC236}">
                <a16:creationId xmlns:a16="http://schemas.microsoft.com/office/drawing/2014/main" id="{2FA4A443-ABB3-4C63-976F-74E11D92E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F0D16-A680-4A9E-9A05-B0FC888B5B35}"/>
              </a:ext>
            </a:extLst>
          </p:cNvPr>
          <p:cNvSpPr>
            <a:spLocks noGrp="1"/>
          </p:cNvSpPr>
          <p:nvPr>
            <p:ph type="sldNum" sz="quarter" idx="12"/>
          </p:nvPr>
        </p:nvSpPr>
        <p:spPr/>
        <p:txBody>
          <a:bodyPr/>
          <a:lstStyle/>
          <a:p>
            <a:fld id="{33896D56-02E5-481D-816F-349FED9E2158}" type="slidenum">
              <a:rPr lang="en-US" smtClean="0"/>
              <a:t>‹#›</a:t>
            </a:fld>
            <a:endParaRPr lang="en-US"/>
          </a:p>
        </p:txBody>
      </p:sp>
    </p:spTree>
    <p:extLst>
      <p:ext uri="{BB962C8B-B14F-4D97-AF65-F5344CB8AC3E}">
        <p14:creationId xmlns:p14="http://schemas.microsoft.com/office/powerpoint/2010/main" val="255752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5287D-182B-4ECA-992B-C54757FFC7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A5B98-6BC1-4277-883B-5AD949EB8B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91A75A-E860-4AB0-B4BF-AC2BB844BB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6BE8AA-9B12-4104-A8DC-40216AE60C89}"/>
              </a:ext>
            </a:extLst>
          </p:cNvPr>
          <p:cNvSpPr>
            <a:spLocks noGrp="1"/>
          </p:cNvSpPr>
          <p:nvPr>
            <p:ph type="dt" sz="half" idx="10"/>
          </p:nvPr>
        </p:nvSpPr>
        <p:spPr/>
        <p:txBody>
          <a:bodyPr/>
          <a:lstStyle/>
          <a:p>
            <a:fld id="{002A2B46-A68A-4C00-BA3B-BEF7FA647BE5}" type="datetimeFigureOut">
              <a:rPr lang="en-US" smtClean="0"/>
              <a:t>5/5/2020</a:t>
            </a:fld>
            <a:endParaRPr lang="en-US"/>
          </a:p>
        </p:txBody>
      </p:sp>
      <p:sp>
        <p:nvSpPr>
          <p:cNvPr id="6" name="Footer Placeholder 5">
            <a:extLst>
              <a:ext uri="{FF2B5EF4-FFF2-40B4-BE49-F238E27FC236}">
                <a16:creationId xmlns:a16="http://schemas.microsoft.com/office/drawing/2014/main" id="{C13D4330-EAFB-4247-9862-8D808DBB4F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DFBD5-3460-4665-AC3A-3C64EE5F5116}"/>
              </a:ext>
            </a:extLst>
          </p:cNvPr>
          <p:cNvSpPr>
            <a:spLocks noGrp="1"/>
          </p:cNvSpPr>
          <p:nvPr>
            <p:ph type="sldNum" sz="quarter" idx="12"/>
          </p:nvPr>
        </p:nvSpPr>
        <p:spPr/>
        <p:txBody>
          <a:bodyPr/>
          <a:lstStyle/>
          <a:p>
            <a:fld id="{33896D56-02E5-481D-816F-349FED9E2158}" type="slidenum">
              <a:rPr lang="en-US" smtClean="0"/>
              <a:t>‹#›</a:t>
            </a:fld>
            <a:endParaRPr lang="en-US"/>
          </a:p>
        </p:txBody>
      </p:sp>
    </p:spTree>
    <p:extLst>
      <p:ext uri="{BB962C8B-B14F-4D97-AF65-F5344CB8AC3E}">
        <p14:creationId xmlns:p14="http://schemas.microsoft.com/office/powerpoint/2010/main" val="3586108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1368-A2BA-4DF1-8BCF-E0DD8734C2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18BB11-4D6C-456C-9579-B11EACA1CA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13E069-DAF8-432B-A01A-42CF7903D1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880CFC-2809-4195-895E-36872C69BE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A5477B-9B1E-4F53-B640-33AE6C5BBC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808EFF-48EF-461C-8CC9-01D4835CC448}"/>
              </a:ext>
            </a:extLst>
          </p:cNvPr>
          <p:cNvSpPr>
            <a:spLocks noGrp="1"/>
          </p:cNvSpPr>
          <p:nvPr>
            <p:ph type="dt" sz="half" idx="10"/>
          </p:nvPr>
        </p:nvSpPr>
        <p:spPr/>
        <p:txBody>
          <a:bodyPr/>
          <a:lstStyle/>
          <a:p>
            <a:fld id="{002A2B46-A68A-4C00-BA3B-BEF7FA647BE5}" type="datetimeFigureOut">
              <a:rPr lang="en-US" smtClean="0"/>
              <a:t>5/5/2020</a:t>
            </a:fld>
            <a:endParaRPr lang="en-US"/>
          </a:p>
        </p:txBody>
      </p:sp>
      <p:sp>
        <p:nvSpPr>
          <p:cNvPr id="8" name="Footer Placeholder 7">
            <a:extLst>
              <a:ext uri="{FF2B5EF4-FFF2-40B4-BE49-F238E27FC236}">
                <a16:creationId xmlns:a16="http://schemas.microsoft.com/office/drawing/2014/main" id="{8781FEDF-979F-4F3F-9BE5-EA269FBE2D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5D2DF7-0FCD-499D-98AC-26B156CEDD48}"/>
              </a:ext>
            </a:extLst>
          </p:cNvPr>
          <p:cNvSpPr>
            <a:spLocks noGrp="1"/>
          </p:cNvSpPr>
          <p:nvPr>
            <p:ph type="sldNum" sz="quarter" idx="12"/>
          </p:nvPr>
        </p:nvSpPr>
        <p:spPr/>
        <p:txBody>
          <a:bodyPr/>
          <a:lstStyle/>
          <a:p>
            <a:fld id="{33896D56-02E5-481D-816F-349FED9E2158}" type="slidenum">
              <a:rPr lang="en-US" smtClean="0"/>
              <a:t>‹#›</a:t>
            </a:fld>
            <a:endParaRPr lang="en-US"/>
          </a:p>
        </p:txBody>
      </p:sp>
    </p:spTree>
    <p:extLst>
      <p:ext uri="{BB962C8B-B14F-4D97-AF65-F5344CB8AC3E}">
        <p14:creationId xmlns:p14="http://schemas.microsoft.com/office/powerpoint/2010/main" val="9887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AD7A-8E6E-4953-A903-E5FECBB722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AFE9C-85D4-4E56-BBD7-3B433C732049}"/>
              </a:ext>
            </a:extLst>
          </p:cNvPr>
          <p:cNvSpPr>
            <a:spLocks noGrp="1"/>
          </p:cNvSpPr>
          <p:nvPr>
            <p:ph type="dt" sz="half" idx="10"/>
          </p:nvPr>
        </p:nvSpPr>
        <p:spPr/>
        <p:txBody>
          <a:bodyPr/>
          <a:lstStyle/>
          <a:p>
            <a:fld id="{002A2B46-A68A-4C00-BA3B-BEF7FA647BE5}" type="datetimeFigureOut">
              <a:rPr lang="en-US" smtClean="0"/>
              <a:t>5/5/2020</a:t>
            </a:fld>
            <a:endParaRPr lang="en-US"/>
          </a:p>
        </p:txBody>
      </p:sp>
      <p:sp>
        <p:nvSpPr>
          <p:cNvPr id="4" name="Footer Placeholder 3">
            <a:extLst>
              <a:ext uri="{FF2B5EF4-FFF2-40B4-BE49-F238E27FC236}">
                <a16:creationId xmlns:a16="http://schemas.microsoft.com/office/drawing/2014/main" id="{23417CD1-5884-45D2-A8EE-2F3BC24B87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4B4C9D-C170-4A38-BC5F-B6A4A641F3C8}"/>
              </a:ext>
            </a:extLst>
          </p:cNvPr>
          <p:cNvSpPr>
            <a:spLocks noGrp="1"/>
          </p:cNvSpPr>
          <p:nvPr>
            <p:ph type="sldNum" sz="quarter" idx="12"/>
          </p:nvPr>
        </p:nvSpPr>
        <p:spPr/>
        <p:txBody>
          <a:bodyPr/>
          <a:lstStyle/>
          <a:p>
            <a:fld id="{33896D56-02E5-481D-816F-349FED9E2158}" type="slidenum">
              <a:rPr lang="en-US" smtClean="0"/>
              <a:t>‹#›</a:t>
            </a:fld>
            <a:endParaRPr lang="en-US"/>
          </a:p>
        </p:txBody>
      </p:sp>
    </p:spTree>
    <p:extLst>
      <p:ext uri="{BB962C8B-B14F-4D97-AF65-F5344CB8AC3E}">
        <p14:creationId xmlns:p14="http://schemas.microsoft.com/office/powerpoint/2010/main" val="57777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A76D62-AE63-44E4-8739-321D07A995EE}"/>
              </a:ext>
            </a:extLst>
          </p:cNvPr>
          <p:cNvSpPr>
            <a:spLocks noGrp="1"/>
          </p:cNvSpPr>
          <p:nvPr>
            <p:ph type="dt" sz="half" idx="10"/>
          </p:nvPr>
        </p:nvSpPr>
        <p:spPr/>
        <p:txBody>
          <a:bodyPr/>
          <a:lstStyle/>
          <a:p>
            <a:fld id="{002A2B46-A68A-4C00-BA3B-BEF7FA647BE5}" type="datetimeFigureOut">
              <a:rPr lang="en-US" smtClean="0"/>
              <a:t>5/5/2020</a:t>
            </a:fld>
            <a:endParaRPr lang="en-US"/>
          </a:p>
        </p:txBody>
      </p:sp>
      <p:sp>
        <p:nvSpPr>
          <p:cNvPr id="3" name="Footer Placeholder 2">
            <a:extLst>
              <a:ext uri="{FF2B5EF4-FFF2-40B4-BE49-F238E27FC236}">
                <a16:creationId xmlns:a16="http://schemas.microsoft.com/office/drawing/2014/main" id="{78373639-6ED8-4A4B-94F8-637E1A1792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7265C1-25F4-4ECD-91A1-F97BACB3301A}"/>
              </a:ext>
            </a:extLst>
          </p:cNvPr>
          <p:cNvSpPr>
            <a:spLocks noGrp="1"/>
          </p:cNvSpPr>
          <p:nvPr>
            <p:ph type="sldNum" sz="quarter" idx="12"/>
          </p:nvPr>
        </p:nvSpPr>
        <p:spPr/>
        <p:txBody>
          <a:bodyPr/>
          <a:lstStyle/>
          <a:p>
            <a:fld id="{33896D56-02E5-481D-816F-349FED9E2158}" type="slidenum">
              <a:rPr lang="en-US" smtClean="0"/>
              <a:t>‹#›</a:t>
            </a:fld>
            <a:endParaRPr lang="en-US"/>
          </a:p>
        </p:txBody>
      </p:sp>
    </p:spTree>
    <p:extLst>
      <p:ext uri="{BB962C8B-B14F-4D97-AF65-F5344CB8AC3E}">
        <p14:creationId xmlns:p14="http://schemas.microsoft.com/office/powerpoint/2010/main" val="256260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7E05-667C-41B8-8AB7-CBEC53D654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80683-B0AB-445E-A01B-2F0B5010B7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88FB6E-F02A-4E7F-86B2-7E809029E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5F414-CA99-4319-923A-D1BA9D0C25B9}"/>
              </a:ext>
            </a:extLst>
          </p:cNvPr>
          <p:cNvSpPr>
            <a:spLocks noGrp="1"/>
          </p:cNvSpPr>
          <p:nvPr>
            <p:ph type="dt" sz="half" idx="10"/>
          </p:nvPr>
        </p:nvSpPr>
        <p:spPr/>
        <p:txBody>
          <a:bodyPr/>
          <a:lstStyle/>
          <a:p>
            <a:fld id="{002A2B46-A68A-4C00-BA3B-BEF7FA647BE5}" type="datetimeFigureOut">
              <a:rPr lang="en-US" smtClean="0"/>
              <a:t>5/5/2020</a:t>
            </a:fld>
            <a:endParaRPr lang="en-US"/>
          </a:p>
        </p:txBody>
      </p:sp>
      <p:sp>
        <p:nvSpPr>
          <p:cNvPr id="6" name="Footer Placeholder 5">
            <a:extLst>
              <a:ext uri="{FF2B5EF4-FFF2-40B4-BE49-F238E27FC236}">
                <a16:creationId xmlns:a16="http://schemas.microsoft.com/office/drawing/2014/main" id="{7E447C46-8B43-4286-ADD0-A46FBC756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F0729-4279-4E66-BF75-B05DA60147E4}"/>
              </a:ext>
            </a:extLst>
          </p:cNvPr>
          <p:cNvSpPr>
            <a:spLocks noGrp="1"/>
          </p:cNvSpPr>
          <p:nvPr>
            <p:ph type="sldNum" sz="quarter" idx="12"/>
          </p:nvPr>
        </p:nvSpPr>
        <p:spPr/>
        <p:txBody>
          <a:bodyPr/>
          <a:lstStyle/>
          <a:p>
            <a:fld id="{33896D56-02E5-481D-816F-349FED9E2158}" type="slidenum">
              <a:rPr lang="en-US" smtClean="0"/>
              <a:t>‹#›</a:t>
            </a:fld>
            <a:endParaRPr lang="en-US"/>
          </a:p>
        </p:txBody>
      </p:sp>
    </p:spTree>
    <p:extLst>
      <p:ext uri="{BB962C8B-B14F-4D97-AF65-F5344CB8AC3E}">
        <p14:creationId xmlns:p14="http://schemas.microsoft.com/office/powerpoint/2010/main" val="210276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C5DD-ADE2-4745-A944-DFDA380254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86CA7E-B45F-460E-8BDC-69E6220D3A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D0A59C-C884-46B1-83B0-DE33A22CA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50B9F-48DA-4465-A0EB-6CD4D04A55A8}"/>
              </a:ext>
            </a:extLst>
          </p:cNvPr>
          <p:cNvSpPr>
            <a:spLocks noGrp="1"/>
          </p:cNvSpPr>
          <p:nvPr>
            <p:ph type="dt" sz="half" idx="10"/>
          </p:nvPr>
        </p:nvSpPr>
        <p:spPr/>
        <p:txBody>
          <a:bodyPr/>
          <a:lstStyle/>
          <a:p>
            <a:fld id="{002A2B46-A68A-4C00-BA3B-BEF7FA647BE5}" type="datetimeFigureOut">
              <a:rPr lang="en-US" smtClean="0"/>
              <a:t>5/5/2020</a:t>
            </a:fld>
            <a:endParaRPr lang="en-US"/>
          </a:p>
        </p:txBody>
      </p:sp>
      <p:sp>
        <p:nvSpPr>
          <p:cNvPr id="6" name="Footer Placeholder 5">
            <a:extLst>
              <a:ext uri="{FF2B5EF4-FFF2-40B4-BE49-F238E27FC236}">
                <a16:creationId xmlns:a16="http://schemas.microsoft.com/office/drawing/2014/main" id="{EFE9E178-6B3D-4457-9390-4CF98506D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E3CCA5-5697-4254-BC96-B84F91910B6C}"/>
              </a:ext>
            </a:extLst>
          </p:cNvPr>
          <p:cNvSpPr>
            <a:spLocks noGrp="1"/>
          </p:cNvSpPr>
          <p:nvPr>
            <p:ph type="sldNum" sz="quarter" idx="12"/>
          </p:nvPr>
        </p:nvSpPr>
        <p:spPr/>
        <p:txBody>
          <a:bodyPr/>
          <a:lstStyle/>
          <a:p>
            <a:fld id="{33896D56-02E5-481D-816F-349FED9E2158}" type="slidenum">
              <a:rPr lang="en-US" smtClean="0"/>
              <a:t>‹#›</a:t>
            </a:fld>
            <a:endParaRPr lang="en-US"/>
          </a:p>
        </p:txBody>
      </p:sp>
    </p:spTree>
    <p:extLst>
      <p:ext uri="{BB962C8B-B14F-4D97-AF65-F5344CB8AC3E}">
        <p14:creationId xmlns:p14="http://schemas.microsoft.com/office/powerpoint/2010/main" val="193680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566B71-4753-4C65-99BA-38794BB394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4BEDB4-83D1-44A9-A3FE-948BBFAAD9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37423-B2AD-40EB-8154-43784074CB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A2B46-A68A-4C00-BA3B-BEF7FA647BE5}" type="datetimeFigureOut">
              <a:rPr lang="en-US" smtClean="0"/>
              <a:t>5/5/2020</a:t>
            </a:fld>
            <a:endParaRPr lang="en-US"/>
          </a:p>
        </p:txBody>
      </p:sp>
      <p:sp>
        <p:nvSpPr>
          <p:cNvPr id="5" name="Footer Placeholder 4">
            <a:extLst>
              <a:ext uri="{FF2B5EF4-FFF2-40B4-BE49-F238E27FC236}">
                <a16:creationId xmlns:a16="http://schemas.microsoft.com/office/drawing/2014/main" id="{921C0114-54E2-40DD-8900-03FDDFDBB4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9160E3-C2DB-4300-B6B5-A66891ED4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96D56-02E5-481D-816F-349FED9E2158}" type="slidenum">
              <a:rPr lang="en-US" smtClean="0"/>
              <a:t>‹#›</a:t>
            </a:fld>
            <a:endParaRPr lang="en-US"/>
          </a:p>
        </p:txBody>
      </p:sp>
    </p:spTree>
    <p:extLst>
      <p:ext uri="{BB962C8B-B14F-4D97-AF65-F5344CB8AC3E}">
        <p14:creationId xmlns:p14="http://schemas.microsoft.com/office/powerpoint/2010/main" val="1120678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Authentication and Authorization </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21879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Authentication – Authentication is about validating your credentials like Username and password to verify your identity.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Authorization – Authorization is the process to determine whether the authenticated user has access to the particular resources. It checks your rights to grant you access to resources such as information, databases, files, etc.</a:t>
            </a:r>
          </a:p>
        </p:txBody>
      </p:sp>
      <p:pic>
        <p:nvPicPr>
          <p:cNvPr id="5" name="Picture 4">
            <a:extLst>
              <a:ext uri="{FF2B5EF4-FFF2-40B4-BE49-F238E27FC236}">
                <a16:creationId xmlns:a16="http://schemas.microsoft.com/office/drawing/2014/main" id="{F7F096BB-943B-47A7-8116-468F8C5754DE}"/>
              </a:ext>
            </a:extLst>
          </p:cNvPr>
          <p:cNvPicPr>
            <a:picLocks noChangeAspect="1"/>
          </p:cNvPicPr>
          <p:nvPr/>
        </p:nvPicPr>
        <p:blipFill rotWithShape="1">
          <a:blip r:embed="rId2">
            <a:extLst>
              <a:ext uri="{28A0092B-C50C-407E-A947-70E740481C1C}">
                <a14:useLocalDpi xmlns:a14="http://schemas.microsoft.com/office/drawing/2010/main" val="0"/>
              </a:ext>
            </a:extLst>
          </a:blip>
          <a:srcRect l="22444" t="12951" r="19777" b="18222"/>
          <a:stretch/>
        </p:blipFill>
        <p:spPr>
          <a:xfrm>
            <a:off x="1546812" y="3710931"/>
            <a:ext cx="1045029" cy="1244847"/>
          </a:xfrm>
          <a:prstGeom prst="rect">
            <a:avLst/>
          </a:prstGeom>
        </p:spPr>
      </p:pic>
      <p:sp>
        <p:nvSpPr>
          <p:cNvPr id="6" name="Rectangle 5">
            <a:extLst>
              <a:ext uri="{FF2B5EF4-FFF2-40B4-BE49-F238E27FC236}">
                <a16:creationId xmlns:a16="http://schemas.microsoft.com/office/drawing/2014/main" id="{86A42C2A-021E-45DB-B6CF-27B010A4154E}"/>
              </a:ext>
            </a:extLst>
          </p:cNvPr>
          <p:cNvSpPr/>
          <p:nvPr/>
        </p:nvSpPr>
        <p:spPr>
          <a:xfrm>
            <a:off x="4768985" y="3598233"/>
            <a:ext cx="2055222" cy="19507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Application</a:t>
            </a:r>
          </a:p>
        </p:txBody>
      </p:sp>
      <p:sp>
        <p:nvSpPr>
          <p:cNvPr id="7" name="Arrow: Right 6">
            <a:extLst>
              <a:ext uri="{FF2B5EF4-FFF2-40B4-BE49-F238E27FC236}">
                <a16:creationId xmlns:a16="http://schemas.microsoft.com/office/drawing/2014/main" id="{9E7B10EB-C1C0-428F-8329-0AA0F8E272F9}"/>
              </a:ext>
            </a:extLst>
          </p:cNvPr>
          <p:cNvSpPr/>
          <p:nvPr/>
        </p:nvSpPr>
        <p:spPr>
          <a:xfrm>
            <a:off x="2591841" y="4428547"/>
            <a:ext cx="2177144" cy="247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521A2A6-ACED-4F4D-9793-EC47A6D69889}"/>
              </a:ext>
            </a:extLst>
          </p:cNvPr>
          <p:cNvSpPr/>
          <p:nvPr/>
        </p:nvSpPr>
        <p:spPr>
          <a:xfrm>
            <a:off x="2858452" y="4127097"/>
            <a:ext cx="1556836"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Authentication</a:t>
            </a:r>
            <a:endParaRPr lang="en-US" dirty="0"/>
          </a:p>
        </p:txBody>
      </p:sp>
      <p:sp>
        <p:nvSpPr>
          <p:cNvPr id="9" name="Cylinder 8">
            <a:extLst>
              <a:ext uri="{FF2B5EF4-FFF2-40B4-BE49-F238E27FC236}">
                <a16:creationId xmlns:a16="http://schemas.microsoft.com/office/drawing/2014/main" id="{3DD7542D-6110-4725-A762-F7893F99C9C4}"/>
              </a:ext>
            </a:extLst>
          </p:cNvPr>
          <p:cNvSpPr/>
          <p:nvPr/>
        </p:nvSpPr>
        <p:spPr>
          <a:xfrm>
            <a:off x="7584364" y="5266283"/>
            <a:ext cx="543288" cy="69668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220D2EC7-8E77-4914-AF97-219A46CD6175}"/>
              </a:ext>
            </a:extLst>
          </p:cNvPr>
          <p:cNvSpPr/>
          <p:nvPr/>
        </p:nvSpPr>
        <p:spPr>
          <a:xfrm>
            <a:off x="8666069" y="4931245"/>
            <a:ext cx="877389" cy="5660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t>
            </a:r>
          </a:p>
        </p:txBody>
      </p:sp>
      <p:sp>
        <p:nvSpPr>
          <p:cNvPr id="11" name="Oval 10">
            <a:extLst>
              <a:ext uri="{FF2B5EF4-FFF2-40B4-BE49-F238E27FC236}">
                <a16:creationId xmlns:a16="http://schemas.microsoft.com/office/drawing/2014/main" id="{A47C571A-131C-40F9-976E-38E9D33C02B9}"/>
              </a:ext>
            </a:extLst>
          </p:cNvPr>
          <p:cNvSpPr/>
          <p:nvPr/>
        </p:nvSpPr>
        <p:spPr>
          <a:xfrm>
            <a:off x="7523656" y="3315204"/>
            <a:ext cx="877389" cy="5660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C2F6E96F-2584-44DC-88D2-DF693A55069A}"/>
              </a:ext>
            </a:extLst>
          </p:cNvPr>
          <p:cNvSpPr/>
          <p:nvPr/>
        </p:nvSpPr>
        <p:spPr>
          <a:xfrm>
            <a:off x="8806411" y="3800481"/>
            <a:ext cx="877389" cy="5660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t>
            </a:r>
          </a:p>
        </p:txBody>
      </p:sp>
      <p:sp>
        <p:nvSpPr>
          <p:cNvPr id="13" name="Rectangle 12">
            <a:extLst>
              <a:ext uri="{FF2B5EF4-FFF2-40B4-BE49-F238E27FC236}">
                <a16:creationId xmlns:a16="http://schemas.microsoft.com/office/drawing/2014/main" id="{BCF0C82A-5076-4055-8B7F-58BC96AA9504}"/>
              </a:ext>
            </a:extLst>
          </p:cNvPr>
          <p:cNvSpPr/>
          <p:nvPr/>
        </p:nvSpPr>
        <p:spPr>
          <a:xfrm>
            <a:off x="7220589" y="4404033"/>
            <a:ext cx="146706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Authorization</a:t>
            </a:r>
            <a:endParaRPr lang="en-US" dirty="0"/>
          </a:p>
        </p:txBody>
      </p:sp>
      <p:cxnSp>
        <p:nvCxnSpPr>
          <p:cNvPr id="15" name="Straight Arrow Connector 14">
            <a:extLst>
              <a:ext uri="{FF2B5EF4-FFF2-40B4-BE49-F238E27FC236}">
                <a16:creationId xmlns:a16="http://schemas.microsoft.com/office/drawing/2014/main" id="{4B311D4E-DE7B-40A2-A97F-264E0549FA16}"/>
              </a:ext>
            </a:extLst>
          </p:cNvPr>
          <p:cNvCxnSpPr>
            <a:cxnSpLocks/>
            <a:stCxn id="6" idx="3"/>
            <a:endCxn id="11" idx="3"/>
          </p:cNvCxnSpPr>
          <p:nvPr/>
        </p:nvCxnSpPr>
        <p:spPr>
          <a:xfrm flipV="1">
            <a:off x="6824207" y="3798364"/>
            <a:ext cx="827940" cy="775229"/>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4539E178-59ED-4DE5-9697-87257E7A5269}"/>
              </a:ext>
            </a:extLst>
          </p:cNvPr>
          <p:cNvCxnSpPr>
            <a:cxnSpLocks/>
            <a:stCxn id="6" idx="3"/>
            <a:endCxn id="12" idx="2"/>
          </p:cNvCxnSpPr>
          <p:nvPr/>
        </p:nvCxnSpPr>
        <p:spPr>
          <a:xfrm flipV="1">
            <a:off x="6824207" y="4083510"/>
            <a:ext cx="1982204" cy="490083"/>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E2D7683B-86CC-4A65-9FCA-BED9002A59B3}"/>
              </a:ext>
            </a:extLst>
          </p:cNvPr>
          <p:cNvCxnSpPr>
            <a:stCxn id="6" idx="3"/>
            <a:endCxn id="10" idx="2"/>
          </p:cNvCxnSpPr>
          <p:nvPr/>
        </p:nvCxnSpPr>
        <p:spPr>
          <a:xfrm>
            <a:off x="6824207" y="4573593"/>
            <a:ext cx="1841862" cy="640681"/>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9D127735-86ED-4542-A9FE-BBFD4CB76572}"/>
              </a:ext>
            </a:extLst>
          </p:cNvPr>
          <p:cNvCxnSpPr>
            <a:stCxn id="6" idx="3"/>
            <a:endCxn id="9" idx="1"/>
          </p:cNvCxnSpPr>
          <p:nvPr/>
        </p:nvCxnSpPr>
        <p:spPr>
          <a:xfrm>
            <a:off x="6824207" y="4573593"/>
            <a:ext cx="1031801" cy="69269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3133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left)">
                                      <p:cBhvr>
                                        <p:cTn id="61" dur="5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500"/>
                                        <p:tgtEl>
                                          <p:spTgt spid="8"/>
                                        </p:tgtEl>
                                      </p:cBhvr>
                                    </p:animEffect>
                                  </p:childTnLst>
                                </p:cTn>
                              </p:par>
                            </p:childTnLst>
                          </p:cTn>
                        </p:par>
                      </p:childTnLst>
                    </p:cTn>
                  </p:par>
                  <p:par>
                    <p:cTn id="67" fill="hold">
                      <p:stCondLst>
                        <p:cond delay="indefinite"/>
                      </p:stCondLst>
                      <p:childTnLst>
                        <p:par>
                          <p:cTn id="68" fill="hold">
                            <p:stCondLst>
                              <p:cond delay="0"/>
                            </p:stCondLst>
                            <p:childTnLst>
                              <p:par>
                                <p:cTn id="69" presetID="7" presetClass="emph" presetSubtype="1" nodeType="clickEffect">
                                  <p:stCondLst>
                                    <p:cond delay="0"/>
                                  </p:stCondLst>
                                  <p:childTnLst>
                                    <p:set>
                                      <p:cBhvr>
                                        <p:cTn id="70" dur="indefinite"/>
                                        <p:tgtEl>
                                          <p:spTgt spid="15"/>
                                        </p:tgtEl>
                                        <p:attrNameLst>
                                          <p:attrName>stroke.color</p:attrName>
                                        </p:attrNameLst>
                                      </p:cBhvr>
                                      <p:to>
                                        <p:clrVal>
                                          <a:srgbClr val="00CC99"/>
                                        </p:clrVal>
                                      </p:to>
                                    </p:set>
                                    <p:set>
                                      <p:cBhvr>
                                        <p:cTn id="71" dur="indefinite"/>
                                        <p:tgtEl>
                                          <p:spTgt spid="15"/>
                                        </p:tgtEl>
                                        <p:attrNameLst>
                                          <p:attrName>stroke.on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7" presetClass="emph" presetSubtype="1" nodeType="clickEffect">
                                  <p:stCondLst>
                                    <p:cond delay="0"/>
                                  </p:stCondLst>
                                  <p:childTnLst>
                                    <p:set>
                                      <p:cBhvr>
                                        <p:cTn id="75" dur="indefinite"/>
                                        <p:tgtEl>
                                          <p:spTgt spid="22"/>
                                        </p:tgtEl>
                                        <p:attrNameLst>
                                          <p:attrName>stroke.color</p:attrName>
                                        </p:attrNameLst>
                                      </p:cBhvr>
                                      <p:to>
                                        <p:clrVal>
                                          <a:srgbClr val="00CC99"/>
                                        </p:clrVal>
                                      </p:to>
                                    </p:set>
                                    <p:set>
                                      <p:cBhvr>
                                        <p:cTn id="76" dur="indefinite"/>
                                        <p:tgtEl>
                                          <p:spTgt spid="22"/>
                                        </p:tgtEl>
                                        <p:attrNameLst>
                                          <p:attrName>stroke.on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p:bldP spid="9" grpId="0" animBg="1"/>
      <p:bldP spid="10" grpId="0" animBg="1"/>
      <p:bldP spid="11" grpId="0" animBg="1"/>
      <p:bldP spid="12" grpId="0" animBg="1"/>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User object Methods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655903"/>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get_username</a:t>
            </a:r>
            <a:r>
              <a:rPr lang="en-US" sz="2000" dirty="0">
                <a:latin typeface="Times New Roman" panose="02020603050405020304" pitchFamily="18" charset="0"/>
                <a:cs typeface="Times New Roman" panose="02020603050405020304" pitchFamily="18" charset="0"/>
              </a:rPr>
              <a:t>() - Since the User model can be swapped out, you should use this method instead of referencing the username attribute directly. It returns the username for the user.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get_full_name</a:t>
            </a:r>
            <a:r>
              <a:rPr lang="en-US" sz="2000" dirty="0">
                <a:latin typeface="Times New Roman" panose="02020603050405020304" pitchFamily="18" charset="0"/>
                <a:cs typeface="Times New Roman" panose="02020603050405020304" pitchFamily="18" charset="0"/>
              </a:rPr>
              <a:t>() – It returns the </a:t>
            </a:r>
            <a:r>
              <a:rPr lang="en-US" sz="2000" dirty="0" err="1">
                <a:latin typeface="Times New Roman" panose="02020603050405020304" pitchFamily="18" charset="0"/>
                <a:cs typeface="Times New Roman" panose="02020603050405020304" pitchFamily="18" charset="0"/>
              </a:rPr>
              <a:t>first_name</a:t>
            </a:r>
            <a:r>
              <a:rPr lang="en-US" sz="2000" dirty="0">
                <a:latin typeface="Times New Roman" panose="02020603050405020304" pitchFamily="18" charset="0"/>
                <a:cs typeface="Times New Roman" panose="02020603050405020304" pitchFamily="18" charset="0"/>
              </a:rPr>
              <a:t> plus the </a:t>
            </a:r>
            <a:r>
              <a:rPr lang="en-US" sz="2000" dirty="0" err="1">
                <a:latin typeface="Times New Roman" panose="02020603050405020304" pitchFamily="18" charset="0"/>
                <a:cs typeface="Times New Roman" panose="02020603050405020304" pitchFamily="18" charset="0"/>
              </a:rPr>
              <a:t>last_name</a:t>
            </a:r>
            <a:r>
              <a:rPr lang="en-US" sz="2000" dirty="0">
                <a:latin typeface="Times New Roman" panose="02020603050405020304" pitchFamily="18" charset="0"/>
                <a:cs typeface="Times New Roman" panose="02020603050405020304" pitchFamily="18" charset="0"/>
              </a:rPr>
              <a:t>, with a space in between.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get_short_name</a:t>
            </a:r>
            <a:r>
              <a:rPr lang="en-US" sz="2000" dirty="0">
                <a:latin typeface="Times New Roman" panose="02020603050405020304" pitchFamily="18" charset="0"/>
                <a:cs typeface="Times New Roman" panose="02020603050405020304" pitchFamily="18" charset="0"/>
              </a:rPr>
              <a:t>() – It returns the </a:t>
            </a:r>
            <a:r>
              <a:rPr lang="en-US" sz="2000" dirty="0" err="1">
                <a:latin typeface="Times New Roman" panose="02020603050405020304" pitchFamily="18" charset="0"/>
                <a:cs typeface="Times New Roman" panose="02020603050405020304" pitchFamily="18" charset="0"/>
              </a:rPr>
              <a:t>first_name</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set_password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raw_password</a:t>
            </a:r>
            <a:r>
              <a:rPr lang="en-US" sz="2000" dirty="0">
                <a:latin typeface="Times New Roman" panose="02020603050405020304" pitchFamily="18" charset="0"/>
                <a:cs typeface="Times New Roman" panose="02020603050405020304" pitchFamily="18" charset="0"/>
              </a:rPr>
              <a:t>) – It sets the user’s password to the given raw string, taking care of the password hashing. Doesn’t save the User object.</a:t>
            </a:r>
          </a:p>
          <a:p>
            <a:pPr marL="0" indent="0">
              <a:buNone/>
            </a:pPr>
            <a:r>
              <a:rPr lang="en-US" sz="2000" dirty="0">
                <a:latin typeface="Times New Roman" panose="02020603050405020304" pitchFamily="18" charset="0"/>
                <a:cs typeface="Times New Roman" panose="02020603050405020304" pitchFamily="18" charset="0"/>
              </a:rPr>
              <a:t>When the </a:t>
            </a:r>
            <a:r>
              <a:rPr lang="en-US" sz="2000" dirty="0" err="1">
                <a:latin typeface="Times New Roman" panose="02020603050405020304" pitchFamily="18" charset="0"/>
                <a:cs typeface="Times New Roman" panose="02020603050405020304" pitchFamily="18" charset="0"/>
              </a:rPr>
              <a:t>raw_password</a:t>
            </a:r>
            <a:r>
              <a:rPr lang="en-US" sz="2000" dirty="0">
                <a:latin typeface="Times New Roman" panose="02020603050405020304" pitchFamily="18" charset="0"/>
                <a:cs typeface="Times New Roman" panose="02020603050405020304" pitchFamily="18" charset="0"/>
              </a:rPr>
              <a:t> is None, the password will be set to an unusable password, as if </a:t>
            </a:r>
            <a:r>
              <a:rPr lang="en-US" sz="2000" dirty="0" err="1">
                <a:latin typeface="Times New Roman" panose="02020603050405020304" pitchFamily="18" charset="0"/>
                <a:cs typeface="Times New Roman" panose="02020603050405020304" pitchFamily="18" charset="0"/>
              </a:rPr>
              <a:t>set_unusable_password</a:t>
            </a:r>
            <a:r>
              <a:rPr lang="en-US" sz="2000" dirty="0">
                <a:latin typeface="Times New Roman" panose="02020603050405020304" pitchFamily="18" charset="0"/>
                <a:cs typeface="Times New Roman" panose="02020603050405020304" pitchFamily="18" charset="0"/>
              </a:rPr>
              <a:t>() were used.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check_password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raw_password</a:t>
            </a:r>
            <a:r>
              <a:rPr lang="en-US" sz="2000" dirty="0">
                <a:latin typeface="Times New Roman" panose="02020603050405020304" pitchFamily="18" charset="0"/>
                <a:cs typeface="Times New Roman" panose="02020603050405020304" pitchFamily="18" charset="0"/>
              </a:rPr>
              <a:t>) – It returns True if the given raw string is the correct password for the user. (This takes care of the password hashing in making the comparison.)</a:t>
            </a:r>
          </a:p>
        </p:txBody>
      </p:sp>
    </p:spTree>
    <p:extLst>
      <p:ext uri="{BB962C8B-B14F-4D97-AF65-F5344CB8AC3E}">
        <p14:creationId xmlns:p14="http://schemas.microsoft.com/office/powerpoint/2010/main" val="73775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User object Methods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655903"/>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set_unusable_password</a:t>
            </a:r>
            <a:r>
              <a:rPr lang="en-US" sz="2000" dirty="0">
                <a:latin typeface="Times New Roman" panose="02020603050405020304" pitchFamily="18" charset="0"/>
                <a:cs typeface="Times New Roman" panose="02020603050405020304" pitchFamily="18" charset="0"/>
              </a:rPr>
              <a:t>() – It marks the user as having no password set. This isn’t the same as having a blank string for a password. </a:t>
            </a:r>
            <a:r>
              <a:rPr lang="en-US" sz="2000" dirty="0" err="1">
                <a:latin typeface="Times New Roman" panose="02020603050405020304" pitchFamily="18" charset="0"/>
                <a:cs typeface="Times New Roman" panose="02020603050405020304" pitchFamily="18" charset="0"/>
              </a:rPr>
              <a:t>check_password</a:t>
            </a:r>
            <a:r>
              <a:rPr lang="en-US" sz="2000" dirty="0">
                <a:latin typeface="Times New Roman" panose="02020603050405020304" pitchFamily="18" charset="0"/>
                <a:cs typeface="Times New Roman" panose="02020603050405020304" pitchFamily="18" charset="0"/>
              </a:rPr>
              <a:t>() for this user will never return True. Doesn’t save the User object.</a:t>
            </a:r>
          </a:p>
          <a:p>
            <a:pPr marL="0" indent="0">
              <a:buNone/>
            </a:pPr>
            <a:r>
              <a:rPr lang="en-US" sz="2000" dirty="0">
                <a:latin typeface="Times New Roman" panose="02020603050405020304" pitchFamily="18" charset="0"/>
                <a:cs typeface="Times New Roman" panose="02020603050405020304" pitchFamily="18" charset="0"/>
              </a:rPr>
              <a:t>You may need this if authentication for your application takes place against an existing external source such as an LDAP directory.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has_usable_password</a:t>
            </a:r>
            <a:r>
              <a:rPr lang="en-US" sz="2000" dirty="0">
                <a:latin typeface="Times New Roman" panose="02020603050405020304" pitchFamily="18" charset="0"/>
                <a:cs typeface="Times New Roman" panose="02020603050405020304" pitchFamily="18" charset="0"/>
              </a:rPr>
              <a:t>() – It returns False if </a:t>
            </a:r>
            <a:r>
              <a:rPr lang="en-US" sz="2000" dirty="0" err="1">
                <a:latin typeface="Times New Roman" panose="02020603050405020304" pitchFamily="18" charset="0"/>
                <a:cs typeface="Times New Roman" panose="02020603050405020304" pitchFamily="18" charset="0"/>
              </a:rPr>
              <a:t>set_unusable_password</a:t>
            </a:r>
            <a:r>
              <a:rPr lang="en-US" sz="2000" dirty="0">
                <a:latin typeface="Times New Roman" panose="02020603050405020304" pitchFamily="18" charset="0"/>
                <a:cs typeface="Times New Roman" panose="02020603050405020304" pitchFamily="18" charset="0"/>
              </a:rPr>
              <a:t>() has been called for this user.</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get_user_permissions</a:t>
            </a:r>
            <a:r>
              <a:rPr lang="en-US" sz="2000" dirty="0">
                <a:latin typeface="Times New Roman" panose="02020603050405020304" pitchFamily="18" charset="0"/>
                <a:cs typeface="Times New Roman" panose="02020603050405020304" pitchFamily="18" charset="0"/>
              </a:rPr>
              <a:t>(obj=None) – It returns a set of permission strings that the user has directly.</a:t>
            </a:r>
          </a:p>
          <a:p>
            <a:pPr marL="0" indent="0">
              <a:buNone/>
            </a:pPr>
            <a:r>
              <a:rPr lang="en-US" sz="2000" dirty="0">
                <a:latin typeface="Times New Roman" panose="02020603050405020304" pitchFamily="18" charset="0"/>
                <a:cs typeface="Times New Roman" panose="02020603050405020304" pitchFamily="18" charset="0"/>
              </a:rPr>
              <a:t>If obj is passed in, only returns the user permissions for this specific object.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get_group_permissions</a:t>
            </a:r>
            <a:r>
              <a:rPr lang="en-US" sz="2000" dirty="0">
                <a:latin typeface="Times New Roman" panose="02020603050405020304" pitchFamily="18" charset="0"/>
                <a:cs typeface="Times New Roman" panose="02020603050405020304" pitchFamily="18" charset="0"/>
              </a:rPr>
              <a:t>(obj=None) – It returns a set of permission strings that the user has, through their groups.</a:t>
            </a:r>
          </a:p>
          <a:p>
            <a:pPr marL="0" indent="0">
              <a:buNone/>
            </a:pPr>
            <a:r>
              <a:rPr lang="en-US" sz="2000" dirty="0">
                <a:latin typeface="Times New Roman" panose="02020603050405020304" pitchFamily="18" charset="0"/>
                <a:cs typeface="Times New Roman" panose="02020603050405020304" pitchFamily="18" charset="0"/>
              </a:rPr>
              <a:t>If obj is passed in, only returns the group permissions for this specific object.</a:t>
            </a:r>
          </a:p>
        </p:txBody>
      </p:sp>
    </p:spTree>
    <p:extLst>
      <p:ext uri="{BB962C8B-B14F-4D97-AF65-F5344CB8AC3E}">
        <p14:creationId xmlns:p14="http://schemas.microsoft.com/office/powerpoint/2010/main" val="195528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User object Methods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655903"/>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get_all_permissions</a:t>
            </a:r>
            <a:r>
              <a:rPr lang="en-US" sz="2000" dirty="0">
                <a:latin typeface="Times New Roman" panose="02020603050405020304" pitchFamily="18" charset="0"/>
                <a:cs typeface="Times New Roman" panose="02020603050405020304" pitchFamily="18" charset="0"/>
              </a:rPr>
              <a:t>(obj=None) – It returns a set of permission strings that the user has, both through group and user permissions.</a:t>
            </a:r>
          </a:p>
          <a:p>
            <a:pPr marL="0" indent="0">
              <a:buNone/>
            </a:pPr>
            <a:r>
              <a:rPr lang="en-US" sz="2000" dirty="0">
                <a:latin typeface="Times New Roman" panose="02020603050405020304" pitchFamily="18" charset="0"/>
                <a:cs typeface="Times New Roman" panose="02020603050405020304" pitchFamily="18" charset="0"/>
              </a:rPr>
              <a:t>If obj is passed in, only returns the permissions for this specific object.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has_perm</a:t>
            </a:r>
            <a:r>
              <a:rPr lang="en-US" sz="2000" dirty="0">
                <a:latin typeface="Times New Roman" panose="02020603050405020304" pitchFamily="18" charset="0"/>
                <a:cs typeface="Times New Roman" panose="02020603050405020304" pitchFamily="18" charset="0"/>
              </a:rPr>
              <a:t>(perm, obj=None) – It returns True if the user has the specified permission, where perm is in the format "&lt;app label&gt;.&lt;permission codename&gt;". If the user is inactive, this method will always return False. For an active superuser, this method will always return True.</a:t>
            </a:r>
          </a:p>
          <a:p>
            <a:pPr marL="0" indent="0">
              <a:buNone/>
            </a:pPr>
            <a:r>
              <a:rPr lang="en-US" sz="2000" dirty="0">
                <a:latin typeface="Times New Roman" panose="02020603050405020304" pitchFamily="18" charset="0"/>
                <a:cs typeface="Times New Roman" panose="02020603050405020304" pitchFamily="18" charset="0"/>
              </a:rPr>
              <a:t>If obj is passed in, this method won’t check for a permission for the model, but for this specific object.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has_perms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perm_list</a:t>
            </a:r>
            <a:r>
              <a:rPr lang="en-US" sz="2000" dirty="0">
                <a:latin typeface="Times New Roman" panose="02020603050405020304" pitchFamily="18" charset="0"/>
                <a:cs typeface="Times New Roman" panose="02020603050405020304" pitchFamily="18" charset="0"/>
              </a:rPr>
              <a:t>, obj=None) – It returns True if the user has each of the specified permissions, where each perm is in the format "&lt;app label&gt;.&lt;permission codename&gt;". If the user is inactive, this method will always return False. For an active superuser, this method will always return True.</a:t>
            </a:r>
          </a:p>
          <a:p>
            <a:pPr marL="0" indent="0">
              <a:buNone/>
            </a:pPr>
            <a:r>
              <a:rPr lang="en-US" sz="2000" dirty="0">
                <a:latin typeface="Times New Roman" panose="02020603050405020304" pitchFamily="18" charset="0"/>
                <a:cs typeface="Times New Roman" panose="02020603050405020304" pitchFamily="18" charset="0"/>
              </a:rPr>
              <a:t>If obj is passed in, this method won’t check for permissions for the model, but for the specific object.</a:t>
            </a:r>
          </a:p>
        </p:txBody>
      </p:sp>
    </p:spTree>
    <p:extLst>
      <p:ext uri="{BB962C8B-B14F-4D97-AF65-F5344CB8AC3E}">
        <p14:creationId xmlns:p14="http://schemas.microsoft.com/office/powerpoint/2010/main" val="77807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User object Methods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655903"/>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has_module_perms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package_name</a:t>
            </a:r>
            <a:r>
              <a:rPr lang="en-US" sz="2000" dirty="0">
                <a:latin typeface="Times New Roman" panose="02020603050405020304" pitchFamily="18" charset="0"/>
                <a:cs typeface="Times New Roman" panose="02020603050405020304" pitchFamily="18" charset="0"/>
              </a:rPr>
              <a:t>) – It returns True if the user has any permissions in the given package (the Django app label). If the user is inactive, this method will always return False. For an active superuser, this method will always return True.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email_user</a:t>
            </a:r>
            <a:r>
              <a:rPr lang="en-US" sz="2000" dirty="0">
                <a:latin typeface="Times New Roman" panose="02020603050405020304" pitchFamily="18" charset="0"/>
                <a:cs typeface="Times New Roman" panose="02020603050405020304" pitchFamily="18" charset="0"/>
              </a:rPr>
              <a:t>(subject, message, </a:t>
            </a:r>
            <a:r>
              <a:rPr lang="en-US" sz="2000" dirty="0" err="1">
                <a:latin typeface="Times New Roman" panose="02020603050405020304" pitchFamily="18" charset="0"/>
                <a:cs typeface="Times New Roman" panose="02020603050405020304" pitchFamily="18" charset="0"/>
              </a:rPr>
              <a:t>from_email</a:t>
            </a:r>
            <a:r>
              <a:rPr lang="en-US" sz="2000" dirty="0">
                <a:latin typeface="Times New Roman" panose="02020603050405020304" pitchFamily="18" charset="0"/>
                <a:cs typeface="Times New Roman" panose="02020603050405020304" pitchFamily="18" charset="0"/>
              </a:rPr>
              <a:t>=None,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It sends an email to the user. If </a:t>
            </a:r>
            <a:r>
              <a:rPr lang="en-US" sz="2000" dirty="0" err="1">
                <a:latin typeface="Times New Roman" panose="02020603050405020304" pitchFamily="18" charset="0"/>
                <a:cs typeface="Times New Roman" panose="02020603050405020304" pitchFamily="18" charset="0"/>
              </a:rPr>
              <a:t>from_email</a:t>
            </a:r>
            <a:r>
              <a:rPr lang="en-US" sz="2000" dirty="0">
                <a:latin typeface="Times New Roman" panose="02020603050405020304" pitchFamily="18" charset="0"/>
                <a:cs typeface="Times New Roman" panose="02020603050405020304" pitchFamily="18" charset="0"/>
              </a:rPr>
              <a:t> is None, Django uses the DEFAULT_FROM_EMAIL. Any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are passed to the underlying </a:t>
            </a:r>
            <a:r>
              <a:rPr lang="en-US" sz="2000" dirty="0" err="1">
                <a:latin typeface="Times New Roman" panose="02020603050405020304" pitchFamily="18" charset="0"/>
                <a:cs typeface="Times New Roman" panose="02020603050405020304" pitchFamily="18" charset="0"/>
              </a:rPr>
              <a:t>send_mail</a:t>
            </a:r>
            <a:r>
              <a:rPr lang="en-US" sz="2000" dirty="0">
                <a:latin typeface="Times New Roman" panose="02020603050405020304" pitchFamily="18" charset="0"/>
                <a:cs typeface="Times New Roman" panose="02020603050405020304" pitchFamily="18" charset="0"/>
              </a:rPr>
              <a:t>() call.</a:t>
            </a:r>
          </a:p>
        </p:txBody>
      </p:sp>
    </p:spTree>
    <p:extLst>
      <p:ext uri="{BB962C8B-B14F-4D97-AF65-F5344CB8AC3E}">
        <p14:creationId xmlns:p14="http://schemas.microsoft.com/office/powerpoint/2010/main" val="425686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UserManager</a:t>
            </a:r>
            <a:r>
              <a:rPr lang="en-US" sz="4000" b="1" u="sng" dirty="0">
                <a:latin typeface="Times New Roman" panose="02020603050405020304" pitchFamily="18" charset="0"/>
                <a:cs typeface="Times New Roman" panose="02020603050405020304" pitchFamily="18" charset="0"/>
              </a:rPr>
              <a:t> Methods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65590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User model has a custom manager that has the following helper methods (in addition to the methods provided by </a:t>
            </a:r>
            <a:r>
              <a:rPr lang="en-US" sz="2000" dirty="0" err="1">
                <a:latin typeface="Times New Roman" panose="02020603050405020304" pitchFamily="18" charset="0"/>
                <a:cs typeface="Times New Roman" panose="02020603050405020304" pitchFamily="18" charset="0"/>
              </a:rPr>
              <a:t>BaseUserManager</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create_user</a:t>
            </a:r>
            <a:r>
              <a:rPr lang="en-US" sz="2000" dirty="0">
                <a:latin typeface="Times New Roman" panose="02020603050405020304" pitchFamily="18" charset="0"/>
                <a:cs typeface="Times New Roman" panose="02020603050405020304" pitchFamily="18" charset="0"/>
              </a:rPr>
              <a:t>(username, email=None, password=None, **</a:t>
            </a:r>
            <a:r>
              <a:rPr lang="en-US" sz="2000" dirty="0" err="1">
                <a:latin typeface="Times New Roman" panose="02020603050405020304" pitchFamily="18" charset="0"/>
                <a:cs typeface="Times New Roman" panose="02020603050405020304" pitchFamily="18" charset="0"/>
              </a:rPr>
              <a:t>extra_fields</a:t>
            </a:r>
            <a:r>
              <a:rPr lang="en-US" sz="2000" dirty="0">
                <a:latin typeface="Times New Roman" panose="02020603050405020304" pitchFamily="18" charset="0"/>
                <a:cs typeface="Times New Roman" panose="02020603050405020304" pitchFamily="18" charset="0"/>
              </a:rPr>
              <a:t>) – It creates, saves and returns an User.</a:t>
            </a:r>
          </a:p>
          <a:p>
            <a:pPr marL="0" indent="0">
              <a:buNone/>
            </a:pPr>
            <a:r>
              <a:rPr lang="en-US" sz="2000" dirty="0">
                <a:latin typeface="Times New Roman" panose="02020603050405020304" pitchFamily="18" charset="0"/>
                <a:cs typeface="Times New Roman" panose="02020603050405020304" pitchFamily="18" charset="0"/>
              </a:rPr>
              <a:t>The username and password are set as given. The domain portion of email is automatically converted to lowercase, and the returned User object will have </a:t>
            </a:r>
            <a:r>
              <a:rPr lang="en-US" sz="2000" dirty="0" err="1">
                <a:latin typeface="Times New Roman" panose="02020603050405020304" pitchFamily="18" charset="0"/>
                <a:cs typeface="Times New Roman" panose="02020603050405020304" pitchFamily="18" charset="0"/>
              </a:rPr>
              <a:t>is_active</a:t>
            </a:r>
            <a:r>
              <a:rPr lang="en-US" sz="2000" dirty="0">
                <a:latin typeface="Times New Roman" panose="02020603050405020304" pitchFamily="18" charset="0"/>
                <a:cs typeface="Times New Roman" panose="02020603050405020304" pitchFamily="18" charset="0"/>
              </a:rPr>
              <a:t> set to True.</a:t>
            </a:r>
          </a:p>
          <a:p>
            <a:pPr marL="0" indent="0">
              <a:buNone/>
            </a:pPr>
            <a:r>
              <a:rPr lang="en-US" sz="2000" dirty="0">
                <a:latin typeface="Times New Roman" panose="02020603050405020304" pitchFamily="18" charset="0"/>
                <a:cs typeface="Times New Roman" panose="02020603050405020304" pitchFamily="18" charset="0"/>
              </a:rPr>
              <a:t>If no password is provided, </a:t>
            </a:r>
            <a:r>
              <a:rPr lang="en-US" sz="2000" dirty="0" err="1">
                <a:latin typeface="Times New Roman" panose="02020603050405020304" pitchFamily="18" charset="0"/>
                <a:cs typeface="Times New Roman" panose="02020603050405020304" pitchFamily="18" charset="0"/>
              </a:rPr>
              <a:t>set_unusable_password</a:t>
            </a:r>
            <a:r>
              <a:rPr lang="en-US" sz="2000" dirty="0">
                <a:latin typeface="Times New Roman" panose="02020603050405020304" pitchFamily="18" charset="0"/>
                <a:cs typeface="Times New Roman" panose="02020603050405020304" pitchFamily="18" charset="0"/>
              </a:rPr>
              <a:t>() will be called.</a:t>
            </a:r>
          </a:p>
          <a:p>
            <a:pPr marL="0" indent="0">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extra_fields</a:t>
            </a:r>
            <a:r>
              <a:rPr lang="en-US" sz="2000" dirty="0">
                <a:latin typeface="Times New Roman" panose="02020603050405020304" pitchFamily="18" charset="0"/>
                <a:cs typeface="Times New Roman" panose="02020603050405020304" pitchFamily="18" charset="0"/>
              </a:rPr>
              <a:t> keyword arguments are passed through to the User’s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 method to allow setting arbitrary fields on a custom user model.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create_superuser</a:t>
            </a:r>
            <a:r>
              <a:rPr lang="en-US" sz="2000" dirty="0">
                <a:latin typeface="Times New Roman" panose="02020603050405020304" pitchFamily="18" charset="0"/>
                <a:cs typeface="Times New Roman" panose="02020603050405020304" pitchFamily="18" charset="0"/>
              </a:rPr>
              <a:t>(username, email=None, password=None, **</a:t>
            </a:r>
            <a:r>
              <a:rPr lang="en-US" sz="2000" dirty="0" err="1">
                <a:latin typeface="Times New Roman" panose="02020603050405020304" pitchFamily="18" charset="0"/>
                <a:cs typeface="Times New Roman" panose="02020603050405020304" pitchFamily="18" charset="0"/>
              </a:rPr>
              <a:t>extra_fields</a:t>
            </a:r>
            <a:r>
              <a:rPr lang="en-US" sz="2000" dirty="0">
                <a:latin typeface="Times New Roman" panose="02020603050405020304" pitchFamily="18" charset="0"/>
                <a:cs typeface="Times New Roman" panose="02020603050405020304" pitchFamily="18" charset="0"/>
              </a:rPr>
              <a:t>) – It is same as </a:t>
            </a:r>
            <a:r>
              <a:rPr lang="en-US" sz="2000" dirty="0" err="1">
                <a:latin typeface="Times New Roman" panose="02020603050405020304" pitchFamily="18" charset="0"/>
                <a:cs typeface="Times New Roman" panose="02020603050405020304" pitchFamily="18" charset="0"/>
              </a:rPr>
              <a:t>create_user</a:t>
            </a:r>
            <a:r>
              <a:rPr lang="en-US" sz="2000" dirty="0">
                <a:latin typeface="Times New Roman" panose="02020603050405020304" pitchFamily="18" charset="0"/>
                <a:cs typeface="Times New Roman" panose="02020603050405020304" pitchFamily="18" charset="0"/>
              </a:rPr>
              <a:t>(), but sets </a:t>
            </a:r>
            <a:r>
              <a:rPr lang="en-US" sz="2000" dirty="0" err="1">
                <a:latin typeface="Times New Roman" panose="02020603050405020304" pitchFamily="18" charset="0"/>
                <a:cs typeface="Times New Roman" panose="02020603050405020304" pitchFamily="18" charset="0"/>
              </a:rPr>
              <a:t>is_staff</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is_superuser</a:t>
            </a:r>
            <a:r>
              <a:rPr lang="en-US" sz="2000" dirty="0">
                <a:latin typeface="Times New Roman" panose="02020603050405020304" pitchFamily="18" charset="0"/>
                <a:cs typeface="Times New Roman" panose="02020603050405020304" pitchFamily="18" charset="0"/>
              </a:rPr>
              <a:t> to True.</a:t>
            </a:r>
          </a:p>
        </p:txBody>
      </p:sp>
    </p:spTree>
    <p:extLst>
      <p:ext uri="{BB962C8B-B14F-4D97-AF65-F5344CB8AC3E}">
        <p14:creationId xmlns:p14="http://schemas.microsoft.com/office/powerpoint/2010/main" val="192426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UserManager</a:t>
            </a:r>
            <a:r>
              <a:rPr lang="en-US" sz="4000" b="1" u="sng" dirty="0">
                <a:latin typeface="Times New Roman" panose="02020603050405020304" pitchFamily="18" charset="0"/>
                <a:cs typeface="Times New Roman" panose="02020603050405020304" pitchFamily="18" charset="0"/>
              </a:rPr>
              <a:t> Methods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655903"/>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with_perm</a:t>
            </a:r>
            <a:r>
              <a:rPr lang="en-US" sz="2000" dirty="0">
                <a:latin typeface="Times New Roman" panose="02020603050405020304" pitchFamily="18" charset="0"/>
                <a:cs typeface="Times New Roman" panose="02020603050405020304" pitchFamily="18" charset="0"/>
              </a:rPr>
              <a:t>(perm, </a:t>
            </a:r>
            <a:r>
              <a:rPr lang="en-US" sz="2000" dirty="0" err="1">
                <a:latin typeface="Times New Roman" panose="02020603050405020304" pitchFamily="18" charset="0"/>
                <a:cs typeface="Times New Roman" panose="02020603050405020304" pitchFamily="18" charset="0"/>
              </a:rPr>
              <a:t>is_active</a:t>
            </a:r>
            <a:r>
              <a:rPr lang="en-US" sz="2000" dirty="0">
                <a:latin typeface="Times New Roman" panose="02020603050405020304" pitchFamily="18" charset="0"/>
                <a:cs typeface="Times New Roman" panose="02020603050405020304" pitchFamily="18" charset="0"/>
              </a:rPr>
              <a:t>=True, </a:t>
            </a:r>
            <a:r>
              <a:rPr lang="en-US" sz="2000" dirty="0" err="1">
                <a:latin typeface="Times New Roman" panose="02020603050405020304" pitchFamily="18" charset="0"/>
                <a:cs typeface="Times New Roman" panose="02020603050405020304" pitchFamily="18" charset="0"/>
              </a:rPr>
              <a:t>include_superusers</a:t>
            </a:r>
            <a:r>
              <a:rPr lang="en-US" sz="2000" dirty="0">
                <a:latin typeface="Times New Roman" panose="02020603050405020304" pitchFamily="18" charset="0"/>
                <a:cs typeface="Times New Roman" panose="02020603050405020304" pitchFamily="18" charset="0"/>
              </a:rPr>
              <a:t>=True, backend=None, obj=None) – It returns users that have the given permission perm either in the "&lt;app label&gt;.&lt;permission codename&gt;" format or as a Permission instance. Returns an empty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if no users who have the perm found.</a:t>
            </a:r>
          </a:p>
          <a:p>
            <a:pPr marL="0" indent="0">
              <a:buNone/>
            </a:pPr>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is_active</a:t>
            </a:r>
            <a:r>
              <a:rPr lang="en-US" sz="2000" dirty="0">
                <a:latin typeface="Times New Roman" panose="02020603050405020304" pitchFamily="18" charset="0"/>
                <a:cs typeface="Times New Roman" panose="02020603050405020304" pitchFamily="18" charset="0"/>
              </a:rPr>
              <a:t> is True (default), returns only active users, or if False, returns only inactive users. Use None to return all users irrespective of active state.</a:t>
            </a:r>
          </a:p>
          <a:p>
            <a:pPr marL="0" indent="0">
              <a:buNone/>
            </a:pPr>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include_superusers</a:t>
            </a:r>
            <a:r>
              <a:rPr lang="en-US" sz="2000" dirty="0">
                <a:latin typeface="Times New Roman" panose="02020603050405020304" pitchFamily="18" charset="0"/>
                <a:cs typeface="Times New Roman" panose="02020603050405020304" pitchFamily="18" charset="0"/>
              </a:rPr>
              <a:t> is True (default), the result will include superusers.</a:t>
            </a:r>
          </a:p>
          <a:p>
            <a:pPr marL="0" indent="0">
              <a:buNone/>
            </a:pPr>
            <a:r>
              <a:rPr lang="en-US" sz="2000" dirty="0">
                <a:latin typeface="Times New Roman" panose="02020603050405020304" pitchFamily="18" charset="0"/>
                <a:cs typeface="Times New Roman" panose="02020603050405020304" pitchFamily="18" charset="0"/>
              </a:rPr>
              <a:t>If backend is passed in and it’s defined in AUTHENTICATION_BACKENDS, then this method will use it. Otherwise, it will use the backend in AUTHENTICATION_BACKENDS, if there is only one, or raise an exception.</a:t>
            </a:r>
          </a:p>
        </p:txBody>
      </p:sp>
    </p:spTree>
    <p:extLst>
      <p:ext uri="{BB962C8B-B14F-4D97-AF65-F5344CB8AC3E}">
        <p14:creationId xmlns:p14="http://schemas.microsoft.com/office/powerpoint/2010/main" val="129357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Group Object Fields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65590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name - Any characters are permitted. It is required and length is 150 characters or fewer. </a:t>
            </a:r>
          </a:p>
          <a:p>
            <a:pPr marL="0" indent="0">
              <a:buNone/>
            </a:pPr>
            <a:r>
              <a:rPr lang="en-US" sz="2000" dirty="0">
                <a:latin typeface="Times New Roman" panose="02020603050405020304" pitchFamily="18" charset="0"/>
                <a:cs typeface="Times New Roman" panose="02020603050405020304" pitchFamily="18" charset="0"/>
              </a:rPr>
              <a:t>Example: 'Awesome Users'.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permissions - Many-to-many field to Permission.</a:t>
            </a:r>
          </a:p>
        </p:txBody>
      </p:sp>
    </p:spTree>
    <p:extLst>
      <p:ext uri="{BB962C8B-B14F-4D97-AF65-F5344CB8AC3E}">
        <p14:creationId xmlns:p14="http://schemas.microsoft.com/office/powerpoint/2010/main" val="111124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Permission Object Fields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65590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name – It is required and length is 255 characters or fewer. Example: 'Can vote'.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content_type</a:t>
            </a:r>
            <a:r>
              <a:rPr lang="en-US" sz="2000" dirty="0">
                <a:latin typeface="Times New Roman" panose="02020603050405020304" pitchFamily="18" charset="0"/>
                <a:cs typeface="Times New Roman" panose="02020603050405020304" pitchFamily="18" charset="0"/>
              </a:rPr>
              <a:t> - A reference to the </a:t>
            </a:r>
            <a:r>
              <a:rPr lang="en-US" sz="2000" dirty="0" err="1">
                <a:latin typeface="Times New Roman" panose="02020603050405020304" pitchFamily="18" charset="0"/>
                <a:cs typeface="Times New Roman" panose="02020603050405020304" pitchFamily="18" charset="0"/>
              </a:rPr>
              <a:t>django_content_type</a:t>
            </a:r>
            <a:r>
              <a:rPr lang="en-US" sz="2000" dirty="0">
                <a:latin typeface="Times New Roman" panose="02020603050405020304" pitchFamily="18" charset="0"/>
                <a:cs typeface="Times New Roman" panose="02020603050405020304" pitchFamily="18" charset="0"/>
              </a:rPr>
              <a:t> database table, which contains a record for each installed model. It is required.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codename – It is required and length is 100 characters or fewer. Example: '</a:t>
            </a:r>
            <a:r>
              <a:rPr lang="en-US" sz="2000" dirty="0" err="1">
                <a:latin typeface="Times New Roman" panose="02020603050405020304" pitchFamily="18" charset="0"/>
                <a:cs typeface="Times New Roman" panose="02020603050405020304" pitchFamily="18" charset="0"/>
              </a:rPr>
              <a:t>can_vote</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9265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authenticate ( ) </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65590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authenticate(request=None, **credentials) – This is used to verify a set of credentials. It takes credentials as keyword arguments, username and password for the default case, checks them against each authentication backend, and returns a User object if the credentials are valid for a backend.</a:t>
            </a:r>
          </a:p>
          <a:p>
            <a:pPr marL="0" indent="0">
              <a:buNone/>
            </a:pPr>
            <a:r>
              <a:rPr lang="en-US" sz="2000" dirty="0">
                <a:latin typeface="Times New Roman" panose="02020603050405020304" pitchFamily="18" charset="0"/>
                <a:cs typeface="Times New Roman" panose="02020603050405020304" pitchFamily="18" charset="0"/>
              </a:rPr>
              <a:t>If the credentials aren’t valid for any backend or if a backend raises </a:t>
            </a:r>
            <a:r>
              <a:rPr lang="en-US" sz="2000" dirty="0" err="1">
                <a:latin typeface="Times New Roman" panose="02020603050405020304" pitchFamily="18" charset="0"/>
                <a:cs typeface="Times New Roman" panose="02020603050405020304" pitchFamily="18" charset="0"/>
              </a:rPr>
              <a:t>PermissionDenied</a:t>
            </a:r>
            <a:r>
              <a:rPr lang="en-US" sz="2000" dirty="0">
                <a:latin typeface="Times New Roman" panose="02020603050405020304" pitchFamily="18" charset="0"/>
                <a:cs typeface="Times New Roman" panose="02020603050405020304" pitchFamily="18" charset="0"/>
              </a:rPr>
              <a:t>, it returns None.</a:t>
            </a:r>
          </a:p>
          <a:p>
            <a:pPr marL="0" indent="0">
              <a:buNone/>
            </a:pPr>
            <a:r>
              <a:rPr lang="en-US" sz="2000" i="1" dirty="0">
                <a:latin typeface="Times New Roman" panose="02020603050405020304" pitchFamily="18" charset="0"/>
                <a:cs typeface="Times New Roman" panose="02020603050405020304" pitchFamily="18" charset="0"/>
              </a:rPr>
              <a:t>request</a:t>
            </a:r>
            <a:r>
              <a:rPr lang="en-US" sz="2000" dirty="0">
                <a:latin typeface="Times New Roman" panose="02020603050405020304" pitchFamily="18" charset="0"/>
                <a:cs typeface="Times New Roman" panose="02020603050405020304" pitchFamily="18" charset="0"/>
              </a:rPr>
              <a:t> is an optional </a:t>
            </a:r>
            <a:r>
              <a:rPr lang="en-US" sz="2000" dirty="0" err="1">
                <a:latin typeface="Times New Roman" panose="02020603050405020304" pitchFamily="18" charset="0"/>
                <a:cs typeface="Times New Roman" panose="02020603050405020304" pitchFamily="18" charset="0"/>
              </a:rPr>
              <a:t>HttpRequest</a:t>
            </a:r>
            <a:r>
              <a:rPr lang="en-US" sz="2000" dirty="0">
                <a:latin typeface="Times New Roman" panose="02020603050405020304" pitchFamily="18" charset="0"/>
                <a:cs typeface="Times New Roman" panose="02020603050405020304" pitchFamily="18" charset="0"/>
              </a:rPr>
              <a:t> which is passed on the authenticate() method of the authentication backends.</a:t>
            </a:r>
          </a:p>
          <a:p>
            <a:pPr marL="0" indent="0">
              <a:buNone/>
            </a:pPr>
            <a:r>
              <a:rPr lang="en-US" sz="2000" dirty="0">
                <a:latin typeface="Times New Roman" panose="02020603050405020304" pitchFamily="18" charset="0"/>
                <a:cs typeface="Times New Roman" panose="02020603050405020304" pitchFamily="18" charset="0"/>
              </a:rPr>
              <a:t>Example:-</a:t>
            </a:r>
          </a:p>
          <a:p>
            <a:pPr marL="0" indent="0">
              <a:buNone/>
            </a:pPr>
            <a:r>
              <a:rPr lang="en-US" sz="2000" dirty="0">
                <a:latin typeface="Times New Roman" panose="02020603050405020304" pitchFamily="18" charset="0"/>
                <a:cs typeface="Times New Roman" panose="02020603050405020304" pitchFamily="18" charset="0"/>
              </a:rPr>
              <a:t>user = authenticate(username=‘</a:t>
            </a:r>
            <a:r>
              <a:rPr lang="en-US" sz="2000" dirty="0" err="1">
                <a:latin typeface="Times New Roman" panose="02020603050405020304" pitchFamily="18" charset="0"/>
                <a:cs typeface="Times New Roman" panose="02020603050405020304" pitchFamily="18" charset="0"/>
              </a:rPr>
              <a:t>sonam</a:t>
            </a:r>
            <a:r>
              <a:rPr lang="en-US" sz="2000" dirty="0">
                <a:latin typeface="Times New Roman" panose="02020603050405020304" pitchFamily="18" charset="0"/>
                <a:cs typeface="Times New Roman" panose="02020603050405020304" pitchFamily="18" charset="0"/>
              </a:rPr>
              <a:t>’, password=‘</a:t>
            </a:r>
            <a:r>
              <a:rPr lang="en-US" sz="2000" dirty="0" err="1">
                <a:latin typeface="Times New Roman" panose="02020603050405020304" pitchFamily="18" charset="0"/>
                <a:cs typeface="Times New Roman" panose="02020603050405020304" pitchFamily="18" charset="0"/>
              </a:rPr>
              <a:t>geekyshows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3865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login ( ) </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65590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login(request, user, backend=None) - To log a user in, from a view, use login(). It takes an </a:t>
            </a:r>
            <a:r>
              <a:rPr lang="en-US" sz="2000" dirty="0" err="1">
                <a:latin typeface="Times New Roman" panose="02020603050405020304" pitchFamily="18" charset="0"/>
                <a:cs typeface="Times New Roman" panose="02020603050405020304" pitchFamily="18" charset="0"/>
              </a:rPr>
              <a:t>HttpRequest</a:t>
            </a:r>
            <a:r>
              <a:rPr lang="en-US" sz="2000" dirty="0">
                <a:latin typeface="Times New Roman" panose="02020603050405020304" pitchFamily="18" charset="0"/>
                <a:cs typeface="Times New Roman" panose="02020603050405020304" pitchFamily="18" charset="0"/>
              </a:rPr>
              <a:t> object and a User object. login() saves the user’s ID in the session, using Django’s session framework.</a:t>
            </a:r>
          </a:p>
          <a:p>
            <a:pPr marL="0" indent="0">
              <a:buNone/>
            </a:pPr>
            <a:r>
              <a:rPr lang="en-US" sz="2000" dirty="0">
                <a:latin typeface="Times New Roman" panose="02020603050405020304" pitchFamily="18" charset="0"/>
                <a:cs typeface="Times New Roman" panose="02020603050405020304" pitchFamily="18" charset="0"/>
              </a:rPr>
              <a:t>When a user logs in, the user’s ID and the backend that was used for authentication are saved in the user’s session. This allows the same authentication backend to fetch the user’s details on a future request.</a:t>
            </a:r>
          </a:p>
        </p:txBody>
      </p:sp>
    </p:spTree>
    <p:extLst>
      <p:ext uri="{BB962C8B-B14F-4D97-AF65-F5344CB8AC3E}">
        <p14:creationId xmlns:p14="http://schemas.microsoft.com/office/powerpoint/2010/main" val="167625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User Authentication System</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25781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Django comes with a user authentication system. It handles user accounts, groups, permissions and cookie-based user sessions. </a:t>
            </a:r>
          </a:p>
          <a:p>
            <a:pPr marL="0" indent="0">
              <a:buNone/>
            </a:pPr>
            <a:r>
              <a:rPr lang="en-US" sz="2000" dirty="0">
                <a:latin typeface="Times New Roman" panose="02020603050405020304" pitchFamily="18" charset="0"/>
                <a:cs typeface="Times New Roman" panose="02020603050405020304" pitchFamily="18" charset="0"/>
              </a:rPr>
              <a:t>Django authentication provides both authentication and authorization together and is generally referred to as the authentication system.</a:t>
            </a:r>
          </a:p>
          <a:p>
            <a:pPr marL="0" indent="0">
              <a:buNone/>
            </a:pPr>
            <a:r>
              <a:rPr lang="en-US" sz="2000" dirty="0">
                <a:latin typeface="Times New Roman" panose="02020603050405020304" pitchFamily="18" charset="0"/>
                <a:cs typeface="Times New Roman" panose="02020603050405020304" pitchFamily="18" charset="0"/>
              </a:rPr>
              <a:t>By default, the required configuration is already included in the settings.py generated by </a:t>
            </a:r>
            <a:r>
              <a:rPr lang="en-US" sz="2000" dirty="0" err="1">
                <a:latin typeface="Times New Roman" panose="02020603050405020304" pitchFamily="18" charset="0"/>
                <a:cs typeface="Times New Roman" panose="02020603050405020304" pitchFamily="18" charset="0"/>
              </a:rPr>
              <a:t>django</a:t>
            </a:r>
            <a:r>
              <a:rPr lang="en-US" sz="2000" dirty="0">
                <a:latin typeface="Times New Roman" panose="02020603050405020304" pitchFamily="18" charset="0"/>
                <a:cs typeface="Times New Roman" panose="02020603050405020304" pitchFamily="18" charset="0"/>
              </a:rPr>
              <a:t>-admin </a:t>
            </a:r>
            <a:r>
              <a:rPr lang="en-US" sz="2000" dirty="0" err="1">
                <a:latin typeface="Times New Roman" panose="02020603050405020304" pitchFamily="18" charset="0"/>
                <a:cs typeface="Times New Roman" panose="02020603050405020304" pitchFamily="18" charset="0"/>
              </a:rPr>
              <a:t>startproject</a:t>
            </a:r>
            <a:r>
              <a:rPr lang="en-US" sz="2000" dirty="0">
                <a:latin typeface="Times New Roman" panose="02020603050405020304" pitchFamily="18" charset="0"/>
                <a:cs typeface="Times New Roman" panose="02020603050405020304" pitchFamily="18" charset="0"/>
              </a:rPr>
              <a:t>, these consist of two items listed in your INSTALLED_APPS setting:</a:t>
            </a:r>
          </a:p>
          <a:p>
            <a:pPr marL="0" indent="0">
              <a:buNone/>
            </a:pP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django.contrib.auth</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contains the core of the authentication framework, and its default models.</a:t>
            </a:r>
          </a:p>
          <a:p>
            <a:pPr marL="0" indent="0">
              <a:buNone/>
            </a:pP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django.contrib.contenttypes</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the Django content type system, which allows permissions to be associated with models you create.</a:t>
            </a:r>
          </a:p>
          <a:p>
            <a:pPr marL="0" indent="0">
              <a:buNone/>
            </a:pPr>
            <a:r>
              <a:rPr lang="en-US" sz="2000" dirty="0">
                <a:latin typeface="Times New Roman" panose="02020603050405020304" pitchFamily="18" charset="0"/>
                <a:cs typeface="Times New Roman" panose="02020603050405020304" pitchFamily="18" charset="0"/>
              </a:rPr>
              <a:t>and these items in your MIDDLEWARE setting:</a:t>
            </a:r>
          </a:p>
          <a:p>
            <a:pPr marL="0" indent="0">
              <a:buNone/>
            </a:pPr>
            <a:r>
              <a:rPr lang="en-US" sz="2000" i="1" dirty="0" err="1">
                <a:latin typeface="Times New Roman" panose="02020603050405020304" pitchFamily="18" charset="0"/>
                <a:cs typeface="Times New Roman" panose="02020603050405020304" pitchFamily="18" charset="0"/>
              </a:rPr>
              <a:t>SessionMiddleware</a:t>
            </a:r>
            <a:r>
              <a:rPr lang="en-US" sz="2000" dirty="0">
                <a:latin typeface="Times New Roman" panose="02020603050405020304" pitchFamily="18" charset="0"/>
                <a:cs typeface="Times New Roman" panose="02020603050405020304" pitchFamily="18" charset="0"/>
              </a:rPr>
              <a:t> manages sessions across requests.</a:t>
            </a:r>
          </a:p>
          <a:p>
            <a:pPr marL="0" indent="0">
              <a:buNone/>
            </a:pPr>
            <a:r>
              <a:rPr lang="en-US" sz="2000" i="1" dirty="0" err="1">
                <a:latin typeface="Times New Roman" panose="02020603050405020304" pitchFamily="18" charset="0"/>
                <a:cs typeface="Times New Roman" panose="02020603050405020304" pitchFamily="18" charset="0"/>
              </a:rPr>
              <a:t>AuthenticationMiddleware</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associates users with requests using sessions.</a:t>
            </a:r>
          </a:p>
        </p:txBody>
      </p:sp>
    </p:spTree>
    <p:extLst>
      <p:ext uri="{BB962C8B-B14F-4D97-AF65-F5344CB8AC3E}">
        <p14:creationId xmlns:p14="http://schemas.microsoft.com/office/powerpoint/2010/main" val="329050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logout ( ) </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65590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logout(request) - To log out a user who has been logged in via </a:t>
            </a:r>
            <a:r>
              <a:rPr lang="en-US" sz="2000" dirty="0" err="1">
                <a:latin typeface="Times New Roman" panose="02020603050405020304" pitchFamily="18" charset="0"/>
                <a:cs typeface="Times New Roman" panose="02020603050405020304" pitchFamily="18" charset="0"/>
              </a:rPr>
              <a:t>django.contrib.auth.login</a:t>
            </a:r>
            <a:r>
              <a:rPr lang="en-US" sz="2000" dirty="0">
                <a:latin typeface="Times New Roman" panose="02020603050405020304" pitchFamily="18" charset="0"/>
                <a:cs typeface="Times New Roman" panose="02020603050405020304" pitchFamily="18" charset="0"/>
              </a:rPr>
              <a:t>(), use </a:t>
            </a:r>
            <a:r>
              <a:rPr lang="en-US" sz="2000" dirty="0" err="1">
                <a:latin typeface="Times New Roman" panose="02020603050405020304" pitchFamily="18" charset="0"/>
                <a:cs typeface="Times New Roman" panose="02020603050405020304" pitchFamily="18" charset="0"/>
              </a:rPr>
              <a:t>django.contrib.auth.logout</a:t>
            </a:r>
            <a:r>
              <a:rPr lang="en-US" sz="2000" dirty="0">
                <a:latin typeface="Times New Roman" panose="02020603050405020304" pitchFamily="18" charset="0"/>
                <a:cs typeface="Times New Roman" panose="02020603050405020304" pitchFamily="18" charset="0"/>
              </a:rPr>
              <a:t>() within your view. It takes an </a:t>
            </a:r>
            <a:r>
              <a:rPr lang="en-US" sz="2000" dirty="0" err="1">
                <a:latin typeface="Times New Roman" panose="02020603050405020304" pitchFamily="18" charset="0"/>
                <a:cs typeface="Times New Roman" panose="02020603050405020304" pitchFamily="18" charset="0"/>
              </a:rPr>
              <a:t>HttpRequest</a:t>
            </a:r>
            <a:r>
              <a:rPr lang="en-US" sz="2000" dirty="0">
                <a:latin typeface="Times New Roman" panose="02020603050405020304" pitchFamily="18" charset="0"/>
                <a:cs typeface="Times New Roman" panose="02020603050405020304" pitchFamily="18" charset="0"/>
              </a:rPr>
              <a:t> object and has no return value. </a:t>
            </a:r>
          </a:p>
          <a:p>
            <a:pPr marL="0" indent="0">
              <a:buNone/>
            </a:pPr>
            <a:r>
              <a:rPr lang="en-US" sz="2000" dirty="0">
                <a:latin typeface="Times New Roman" panose="02020603050405020304" pitchFamily="18" charset="0"/>
                <a:cs typeface="Times New Roman" panose="02020603050405020304" pitchFamily="18" charset="0"/>
              </a:rPr>
              <a:t>When you call logout(), the session data for the current request is completely cleaned out. All existing data is removed. This is to prevent another person from using the same Web browser to log in and have access to the previous user’s session data. </a:t>
            </a:r>
          </a:p>
        </p:txBody>
      </p:sp>
    </p:spTree>
    <p:extLst>
      <p:ext uri="{BB962C8B-B14F-4D97-AF65-F5344CB8AC3E}">
        <p14:creationId xmlns:p14="http://schemas.microsoft.com/office/powerpoint/2010/main" val="387602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update_session_auth_hash</a:t>
            </a:r>
            <a:r>
              <a:rPr lang="en-US" sz="4000" b="1" u="sng" dirty="0">
                <a:latin typeface="Times New Roman" panose="02020603050405020304" pitchFamily="18" charset="0"/>
                <a:cs typeface="Times New Roman" panose="02020603050405020304" pitchFamily="18" charset="0"/>
              </a:rPr>
              <a:t> ( ) </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655903"/>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update_session_auth_hash</a:t>
            </a:r>
            <a:r>
              <a:rPr lang="en-US" sz="2000" dirty="0">
                <a:latin typeface="Times New Roman" panose="02020603050405020304" pitchFamily="18" charset="0"/>
                <a:cs typeface="Times New Roman" panose="02020603050405020304" pitchFamily="18" charset="0"/>
              </a:rPr>
              <a:t>(request, user) - This function takes the current request and the updated user object from which the new session hash will be derived and updates the session hash appropriately. It also rotates the session key so that a stolen session cookie will be invalidated.</a:t>
            </a:r>
          </a:p>
        </p:txBody>
      </p:sp>
    </p:spTree>
    <p:extLst>
      <p:ext uri="{BB962C8B-B14F-4D97-AF65-F5344CB8AC3E}">
        <p14:creationId xmlns:p14="http://schemas.microsoft.com/office/powerpoint/2010/main" val="200652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Permissions and Authorization</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Django comes with a built-in permissions system. It provides a way to assign permissions to specific users and groups of users.</a:t>
            </a:r>
          </a:p>
          <a:p>
            <a:pPr marL="0" indent="0">
              <a:buNone/>
            </a:pPr>
            <a:r>
              <a:rPr lang="en-US" sz="2000" dirty="0">
                <a:latin typeface="Times New Roman" panose="02020603050405020304" pitchFamily="18" charset="0"/>
                <a:cs typeface="Times New Roman" panose="02020603050405020304" pitchFamily="18" charset="0"/>
              </a:rPr>
              <a:t>The Django admin site uses permissions as follows:</a:t>
            </a:r>
          </a:p>
          <a:p>
            <a:r>
              <a:rPr lang="en-US" sz="2000" dirty="0">
                <a:latin typeface="Times New Roman" panose="02020603050405020304" pitchFamily="18" charset="0"/>
                <a:cs typeface="Times New Roman" panose="02020603050405020304" pitchFamily="18" charset="0"/>
              </a:rPr>
              <a:t>Access to view objects is limited to users with the “view” or “change” permission for that type of object.</a:t>
            </a:r>
          </a:p>
          <a:p>
            <a:r>
              <a:rPr lang="en-US" sz="2000" dirty="0">
                <a:latin typeface="Times New Roman" panose="02020603050405020304" pitchFamily="18" charset="0"/>
                <a:cs typeface="Times New Roman" panose="02020603050405020304" pitchFamily="18" charset="0"/>
              </a:rPr>
              <a:t>Access to view the “add” form and add an object is limited to users with the “add” permission for that type of object.</a:t>
            </a:r>
          </a:p>
          <a:p>
            <a:r>
              <a:rPr lang="en-US" sz="2000" dirty="0">
                <a:latin typeface="Times New Roman" panose="02020603050405020304" pitchFamily="18" charset="0"/>
                <a:cs typeface="Times New Roman" panose="02020603050405020304" pitchFamily="18" charset="0"/>
              </a:rPr>
              <a:t>Access to view the change list, view the “change” form and change an object is limited to users with the “change” permission for that type of object.</a:t>
            </a:r>
          </a:p>
          <a:p>
            <a:r>
              <a:rPr lang="en-US" sz="2000" dirty="0">
                <a:latin typeface="Times New Roman" panose="02020603050405020304" pitchFamily="18" charset="0"/>
                <a:cs typeface="Times New Roman" panose="02020603050405020304" pitchFamily="18" charset="0"/>
              </a:rPr>
              <a:t>Access to delete an object is limited to users with the “delete” permission for that type of object.</a:t>
            </a:r>
          </a:p>
        </p:txBody>
      </p:sp>
    </p:spTree>
    <p:extLst>
      <p:ext uri="{BB962C8B-B14F-4D97-AF65-F5344CB8AC3E}">
        <p14:creationId xmlns:p14="http://schemas.microsoft.com/office/powerpoint/2010/main" val="118508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Permissions and Authorization</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400" dirty="0" err="1"/>
              <a:t>myuser.groups.set</a:t>
            </a:r>
            <a:r>
              <a:rPr lang="en-US" sz="2400" dirty="0"/>
              <a:t>([</a:t>
            </a:r>
            <a:r>
              <a:rPr lang="en-US" sz="2400" dirty="0" err="1"/>
              <a:t>group_list</a:t>
            </a:r>
            <a:r>
              <a:rPr lang="en-US" sz="2400" dirty="0"/>
              <a:t>])</a:t>
            </a:r>
          </a:p>
          <a:p>
            <a:pPr marL="0" indent="0">
              <a:buNone/>
            </a:pPr>
            <a:r>
              <a:rPr lang="en-US" sz="2400" dirty="0" err="1"/>
              <a:t>myuser.groups.add</a:t>
            </a:r>
            <a:r>
              <a:rPr lang="en-US" sz="2400" dirty="0"/>
              <a:t>(group, group, ...)</a:t>
            </a:r>
          </a:p>
          <a:p>
            <a:pPr marL="0" indent="0">
              <a:buNone/>
            </a:pPr>
            <a:r>
              <a:rPr lang="en-US" sz="2400" dirty="0" err="1"/>
              <a:t>myuser.groups.remove</a:t>
            </a:r>
            <a:r>
              <a:rPr lang="en-US" sz="2400" dirty="0"/>
              <a:t>(group, group, ...)</a:t>
            </a:r>
          </a:p>
          <a:p>
            <a:pPr marL="0" indent="0">
              <a:buNone/>
            </a:pPr>
            <a:r>
              <a:rPr lang="en-US" sz="2400" dirty="0" err="1"/>
              <a:t>myuser.groups.clear</a:t>
            </a:r>
            <a:r>
              <a:rPr lang="en-US" sz="2400" dirty="0"/>
              <a:t>()</a:t>
            </a:r>
          </a:p>
          <a:p>
            <a:pPr marL="0" indent="0">
              <a:buNone/>
            </a:pPr>
            <a:r>
              <a:rPr lang="en-US" sz="2400" dirty="0" err="1"/>
              <a:t>myuser.user_permissions.set</a:t>
            </a:r>
            <a:r>
              <a:rPr lang="en-US" sz="2400" dirty="0"/>
              <a:t>([</a:t>
            </a:r>
            <a:r>
              <a:rPr lang="en-US" sz="2400" dirty="0" err="1"/>
              <a:t>permission_list</a:t>
            </a:r>
            <a:r>
              <a:rPr lang="en-US" sz="2400" dirty="0"/>
              <a:t>])</a:t>
            </a:r>
          </a:p>
          <a:p>
            <a:pPr marL="0" indent="0">
              <a:buNone/>
            </a:pPr>
            <a:r>
              <a:rPr lang="en-US" sz="2400" dirty="0" err="1"/>
              <a:t>myuser.user_permissions.add</a:t>
            </a:r>
            <a:r>
              <a:rPr lang="en-US" sz="2400" dirty="0"/>
              <a:t>(permission, permission, ...)</a:t>
            </a:r>
          </a:p>
          <a:p>
            <a:pPr marL="0" indent="0">
              <a:buNone/>
            </a:pPr>
            <a:r>
              <a:rPr lang="en-US" sz="2400" dirty="0" err="1"/>
              <a:t>myuser.user_permissions.remove</a:t>
            </a:r>
            <a:r>
              <a:rPr lang="en-US" sz="2400" dirty="0"/>
              <a:t>(permission, permission, ...)</a:t>
            </a:r>
          </a:p>
          <a:p>
            <a:pPr marL="0" indent="0">
              <a:buNone/>
            </a:pPr>
            <a:r>
              <a:rPr lang="en-US" sz="2400" dirty="0" err="1"/>
              <a:t>myuser.user_permissions.clear</a:t>
            </a:r>
            <a:r>
              <a:rPr lang="en-US" sz="2400" dirty="0"/>
              <a:t>()</a:t>
            </a:r>
          </a:p>
        </p:txBody>
      </p:sp>
    </p:spTree>
    <p:extLst>
      <p:ext uri="{BB962C8B-B14F-4D97-AF65-F5344CB8AC3E}">
        <p14:creationId xmlns:p14="http://schemas.microsoft.com/office/powerpoint/2010/main" val="183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Permissions and Authorization</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When a model is created, Django will automatically create four default permissions for the following actions:</a:t>
            </a:r>
          </a:p>
          <a:p>
            <a:r>
              <a:rPr lang="en-US" sz="2000" dirty="0">
                <a:latin typeface="Times New Roman" panose="02020603050405020304" pitchFamily="18" charset="0"/>
                <a:cs typeface="Times New Roman" panose="02020603050405020304" pitchFamily="18" charset="0"/>
              </a:rPr>
              <a:t>add: Users with this permission can add an instance of the model.</a:t>
            </a:r>
          </a:p>
          <a:p>
            <a:r>
              <a:rPr lang="en-US" sz="2000" dirty="0">
                <a:latin typeface="Times New Roman" panose="02020603050405020304" pitchFamily="18" charset="0"/>
                <a:cs typeface="Times New Roman" panose="02020603050405020304" pitchFamily="18" charset="0"/>
              </a:rPr>
              <a:t>delete: Users with this permission can delete an instance of the model.</a:t>
            </a:r>
          </a:p>
          <a:p>
            <a:r>
              <a:rPr lang="en-US" sz="2000" dirty="0">
                <a:latin typeface="Times New Roman" panose="02020603050405020304" pitchFamily="18" charset="0"/>
                <a:cs typeface="Times New Roman" panose="02020603050405020304" pitchFamily="18" charset="0"/>
              </a:rPr>
              <a:t>change: Users with this permission can update an instance of the model.</a:t>
            </a:r>
          </a:p>
          <a:p>
            <a:r>
              <a:rPr lang="en-US" sz="2000" dirty="0">
                <a:latin typeface="Times New Roman" panose="02020603050405020304" pitchFamily="18" charset="0"/>
                <a:cs typeface="Times New Roman" panose="02020603050405020304" pitchFamily="18" charset="0"/>
              </a:rPr>
              <a:t>view: Users with this permission can view instances of this model.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Permission names follow a very specific naming convention: </a:t>
            </a:r>
            <a:r>
              <a:rPr lang="en-US" sz="2000" dirty="0" err="1">
                <a:latin typeface="Times New Roman" panose="02020603050405020304" pitchFamily="18" charset="0"/>
                <a:cs typeface="Times New Roman" panose="02020603050405020304" pitchFamily="18" charset="0"/>
              </a:rPr>
              <a:t>appname.action_modelname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enroll.delete_blog</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01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perms Template Variable </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5"/>
            <a:ext cx="10515600" cy="52403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currently logged-in user’s permissions are stored in the template variable {{ perms }}. This is an instance of </a:t>
            </a:r>
            <a:r>
              <a:rPr lang="en-US" sz="2000" dirty="0" err="1">
                <a:latin typeface="Times New Roman" panose="02020603050405020304" pitchFamily="18" charset="0"/>
                <a:cs typeface="Times New Roman" panose="02020603050405020304" pitchFamily="18" charset="0"/>
              </a:rPr>
              <a:t>django.contrib.auth.context_processors.PermWrapper</a:t>
            </a:r>
            <a:r>
              <a:rPr lang="en-US" sz="2000" dirty="0">
                <a:latin typeface="Times New Roman" panose="02020603050405020304" pitchFamily="18" charset="0"/>
                <a:cs typeface="Times New Roman" panose="02020603050405020304" pitchFamily="18" charset="0"/>
              </a:rPr>
              <a:t>, which is a template-friendly proxy of permissions.</a:t>
            </a:r>
          </a:p>
          <a:p>
            <a:pPr marL="0" indent="0">
              <a:buNone/>
            </a:pPr>
            <a:r>
              <a:rPr lang="en-US" sz="2000" dirty="0">
                <a:latin typeface="Times New Roman" panose="02020603050405020304" pitchFamily="18" charset="0"/>
                <a:cs typeface="Times New Roman" panose="02020603050405020304" pitchFamily="18" charset="0"/>
              </a:rPr>
              <a:t>Example:- </a:t>
            </a:r>
          </a:p>
          <a:p>
            <a:pPr marL="0" indent="0">
              <a:buNone/>
            </a:pPr>
            <a:r>
              <a:rPr lang="en-US" sz="2000" dirty="0">
                <a:latin typeface="Times New Roman" panose="02020603050405020304" pitchFamily="18" charset="0"/>
                <a:cs typeface="Times New Roman" panose="02020603050405020304" pitchFamily="18" charset="0"/>
              </a:rPr>
              <a:t> {% if </a:t>
            </a:r>
            <a:r>
              <a:rPr lang="en-US" sz="2000" dirty="0" err="1">
                <a:latin typeface="Times New Roman" panose="02020603050405020304" pitchFamily="18" charset="0"/>
                <a:cs typeface="Times New Roman" panose="02020603050405020304" pitchFamily="18" charset="0"/>
              </a:rPr>
              <a:t>perms.enroll.delete_blog</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&lt;input type="button" value="Delete"&gt; &lt;</a:t>
            </a:r>
            <a:r>
              <a:rPr lang="en-US" sz="2000" dirty="0" err="1">
                <a:latin typeface="Times New Roman" panose="02020603050405020304" pitchFamily="18" charset="0"/>
                <a:cs typeface="Times New Roman" panose="02020603050405020304" pitchFamily="18" charset="0"/>
              </a:rPr>
              <a:t>br</a:t>
            </a:r>
            <a:r>
              <a:rPr lang="en-US" sz="2000" dirty="0">
                <a:latin typeface="Times New Roman" panose="02020603050405020304" pitchFamily="18" charset="0"/>
                <a:cs typeface="Times New Roman" panose="02020603050405020304" pitchFamily="18" charset="0"/>
              </a:rPr>
              <a:t>&gt;&lt;</a:t>
            </a:r>
            <a:r>
              <a:rPr lang="en-US" sz="2000" dirty="0" err="1">
                <a:latin typeface="Times New Roman" panose="02020603050405020304" pitchFamily="18" charset="0"/>
                <a:cs typeface="Times New Roman" panose="02020603050405020304" pitchFamily="18" charset="0"/>
              </a:rPr>
              <a:t>br</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a:latin typeface="Times New Roman" panose="02020603050405020304" pitchFamily="18" charset="0"/>
                <a:cs typeface="Times New Roman" panose="02020603050405020304" pitchFamily="18" charset="0"/>
              </a:rPr>
              <a:t> {% endif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 if </a:t>
            </a:r>
            <a:r>
              <a:rPr lang="en-US" sz="2000" dirty="0" err="1">
                <a:latin typeface="Times New Roman" panose="02020603050405020304" pitchFamily="18" charset="0"/>
                <a:cs typeface="Times New Roman" panose="02020603050405020304" pitchFamily="18" charset="0"/>
              </a:rPr>
              <a:t>perms.enroll</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&lt;input type="button" value="Delete"&gt; &lt;</a:t>
            </a:r>
            <a:r>
              <a:rPr lang="en-US" sz="2000" dirty="0" err="1">
                <a:latin typeface="Times New Roman" panose="02020603050405020304" pitchFamily="18" charset="0"/>
                <a:cs typeface="Times New Roman" panose="02020603050405020304" pitchFamily="18" charset="0"/>
              </a:rPr>
              <a:t>br</a:t>
            </a:r>
            <a:r>
              <a:rPr lang="en-US" sz="2000" dirty="0">
                <a:latin typeface="Times New Roman" panose="02020603050405020304" pitchFamily="18" charset="0"/>
                <a:cs typeface="Times New Roman" panose="02020603050405020304" pitchFamily="18" charset="0"/>
              </a:rPr>
              <a:t>&gt;&lt;</a:t>
            </a:r>
            <a:r>
              <a:rPr lang="en-US" sz="2000" dirty="0" err="1">
                <a:latin typeface="Times New Roman" panose="02020603050405020304" pitchFamily="18" charset="0"/>
                <a:cs typeface="Times New Roman" panose="02020603050405020304" pitchFamily="18" charset="0"/>
              </a:rPr>
              <a:t>br</a:t>
            </a:r>
            <a:r>
              <a:rPr lang="en-US" sz="2000" dirty="0">
                <a:latin typeface="Times New Roman" panose="02020603050405020304" pitchFamily="18" charset="0"/>
                <a:cs typeface="Times New Roman" panose="02020603050405020304" pitchFamily="18" charset="0"/>
              </a:rPr>
              <a:t>&gt;</a:t>
            </a:r>
          </a:p>
          <a:p>
            <a:pPr marL="0" indent="0">
              <a:buNone/>
            </a:pPr>
            <a:r>
              <a:rPr lang="en-US" sz="2000" dirty="0">
                <a:latin typeface="Times New Roman" panose="02020603050405020304" pitchFamily="18" charset="0"/>
                <a:cs typeface="Times New Roman" panose="02020603050405020304" pitchFamily="18" charset="0"/>
              </a:rPr>
              <a:t> {% endif %}</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84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django.contrib.auth</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25781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C:\Users\RK\AppData\Local\Programs\Python\Python38-32\Lib\site-packages\django\contrib\auth</a:t>
            </a:r>
          </a:p>
          <a:p>
            <a:pPr marL="0" indent="0">
              <a:buNone/>
            </a:pPr>
            <a:r>
              <a:rPr lang="en-US" sz="2000" dirty="0">
                <a:latin typeface="Times New Roman" panose="02020603050405020304" pitchFamily="18" charset="0"/>
                <a:cs typeface="Times New Roman" panose="02020603050405020304" pitchFamily="18" charset="0"/>
              </a:rPr>
              <a:t>models.py</a:t>
            </a:r>
          </a:p>
          <a:p>
            <a:pPr marL="0" indent="0">
              <a:buNone/>
            </a:pPr>
            <a:r>
              <a:rPr lang="en-US" sz="2000" dirty="0">
                <a:latin typeface="Times New Roman" panose="02020603050405020304" pitchFamily="18" charset="0"/>
                <a:cs typeface="Times New Roman" panose="02020603050405020304" pitchFamily="18" charset="0"/>
              </a:rPr>
              <a:t>class User</a:t>
            </a:r>
          </a:p>
          <a:p>
            <a:pPr marL="0" indent="0">
              <a:buNone/>
            </a:pPr>
            <a:r>
              <a:rPr lang="en-US" sz="2000" dirty="0">
                <a:latin typeface="Times New Roman" panose="02020603050405020304" pitchFamily="18" charset="0"/>
                <a:cs typeface="Times New Roman" panose="02020603050405020304" pitchFamily="18" charset="0"/>
              </a:rPr>
              <a:t>User Object - User objects are the core of the authentication system. </a:t>
            </a:r>
          </a:p>
          <a:p>
            <a:pPr marL="0" indent="0">
              <a:buNone/>
            </a:pPr>
            <a:r>
              <a:rPr lang="en-US" sz="2000" dirty="0">
                <a:latin typeface="Times New Roman" panose="02020603050405020304" pitchFamily="18" charset="0"/>
                <a:cs typeface="Times New Roman" panose="02020603050405020304" pitchFamily="18" charset="0"/>
              </a:rPr>
              <a:t>They typically represent the people interacting with your site and are used to enable things like restricting access, registering user profiles, associating content with creators etc. </a:t>
            </a:r>
          </a:p>
          <a:p>
            <a:pPr marL="0" indent="0">
              <a:buNone/>
            </a:pPr>
            <a:r>
              <a:rPr lang="en-US" sz="2000" dirty="0">
                <a:latin typeface="Times New Roman" panose="02020603050405020304" pitchFamily="18" charset="0"/>
                <a:cs typeface="Times New Roman" panose="02020603050405020304" pitchFamily="18" charset="0"/>
              </a:rPr>
              <a:t>Only one class of user exists in Django’s authentication framework, i.e., 'superusers' or admin 'staff' users are just user objects with special attributes set, not different classes of user objects.</a:t>
            </a:r>
          </a:p>
        </p:txBody>
      </p:sp>
    </p:spTree>
    <p:extLst>
      <p:ext uri="{BB962C8B-B14F-4D97-AF65-F5344CB8AC3E}">
        <p14:creationId xmlns:p14="http://schemas.microsoft.com/office/powerpoint/2010/main" val="195577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840038"/>
            <a:ext cx="10515600" cy="5177924"/>
          </a:xfrm>
        </p:spPr>
        <p:txBody>
          <a:bodyPr>
            <a:normAutofit/>
          </a:bodyPr>
          <a:lstStyle/>
          <a:p>
            <a:r>
              <a:rPr lang="en-US" sz="2400" dirty="0">
                <a:latin typeface="Times New Roman" panose="02020603050405020304" pitchFamily="18" charset="0"/>
                <a:cs typeface="Times New Roman" panose="02020603050405020304" pitchFamily="18" charset="0"/>
              </a:rPr>
              <a:t>Creating Super Users</a:t>
            </a:r>
          </a:p>
          <a:p>
            <a:r>
              <a:rPr lang="en-US" sz="2400" dirty="0">
                <a:latin typeface="Times New Roman" panose="02020603050405020304" pitchFamily="18" charset="0"/>
                <a:cs typeface="Times New Roman" panose="02020603050405020304" pitchFamily="18" charset="0"/>
              </a:rPr>
              <a:t>Changing Password</a:t>
            </a:r>
          </a:p>
          <a:p>
            <a:r>
              <a:rPr lang="en-US" sz="2400" dirty="0">
                <a:latin typeface="Times New Roman" panose="02020603050405020304" pitchFamily="18" charset="0"/>
                <a:cs typeface="Times New Roman" panose="02020603050405020304" pitchFamily="18" charset="0"/>
              </a:rPr>
              <a:t>Authenticating User</a:t>
            </a:r>
          </a:p>
          <a:p>
            <a:r>
              <a:rPr lang="en-US" sz="2400" dirty="0">
                <a:latin typeface="Times New Roman" panose="02020603050405020304" pitchFamily="18" charset="0"/>
                <a:cs typeface="Times New Roman" panose="02020603050405020304" pitchFamily="18" charset="0"/>
              </a:rPr>
              <a:t>Creating Users</a:t>
            </a:r>
          </a:p>
          <a:p>
            <a:r>
              <a:rPr lang="en-US" sz="2400" dirty="0">
                <a:latin typeface="Times New Roman" panose="02020603050405020304" pitchFamily="18" charset="0"/>
                <a:cs typeface="Times New Roman" panose="02020603050405020304" pitchFamily="18" charset="0"/>
              </a:rPr>
              <a:t>Permissions and Authorization</a:t>
            </a:r>
          </a:p>
          <a:p>
            <a:r>
              <a:rPr lang="en-US" sz="2400" dirty="0">
                <a:latin typeface="Times New Roman" panose="02020603050405020304" pitchFamily="18" charset="0"/>
                <a:cs typeface="Times New Roman" panose="02020603050405020304" pitchFamily="18" charset="0"/>
              </a:rPr>
              <a:t>Groups</a:t>
            </a:r>
          </a:p>
          <a:p>
            <a:r>
              <a:rPr lang="en-US" sz="2400" dirty="0">
                <a:latin typeface="Times New Roman" panose="02020603050405020304" pitchFamily="18" charset="0"/>
                <a:cs typeface="Times New Roman" panose="02020603050405020304" pitchFamily="18" charset="0"/>
              </a:rPr>
              <a:t>How to log a user in</a:t>
            </a:r>
          </a:p>
          <a:p>
            <a:r>
              <a:rPr lang="en-US" sz="2400" dirty="0">
                <a:latin typeface="Times New Roman" panose="02020603050405020304" pitchFamily="18" charset="0"/>
                <a:cs typeface="Times New Roman" panose="02020603050405020304" pitchFamily="18" charset="0"/>
              </a:rPr>
              <a:t>How to log a user out</a:t>
            </a:r>
          </a:p>
        </p:txBody>
      </p:sp>
    </p:spTree>
    <p:extLst>
      <p:ext uri="{BB962C8B-B14F-4D97-AF65-F5344CB8AC3E}">
        <p14:creationId xmlns:p14="http://schemas.microsoft.com/office/powerpoint/2010/main" val="165327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User Authentication System</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25781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Django comes with a user authentication system. It handles user accounts, groups, permissions and cookie-based user sessions. </a:t>
            </a:r>
          </a:p>
          <a:p>
            <a:pPr marL="0" indent="0">
              <a:buNone/>
            </a:pPr>
            <a:r>
              <a:rPr lang="en-US" sz="2000" dirty="0">
                <a:latin typeface="Times New Roman" panose="02020603050405020304" pitchFamily="18" charset="0"/>
                <a:cs typeface="Times New Roman" panose="02020603050405020304" pitchFamily="18" charset="0"/>
              </a:rPr>
              <a:t>Django authentication provides both authentication and authorization together and is generally referred to as the authentication system.</a:t>
            </a:r>
          </a:p>
          <a:p>
            <a:pPr marL="0" indent="0">
              <a:buNone/>
            </a:pPr>
            <a:r>
              <a:rPr lang="en-US" sz="2000" dirty="0">
                <a:latin typeface="Times New Roman" panose="02020603050405020304" pitchFamily="18" charset="0"/>
                <a:cs typeface="Times New Roman" panose="02020603050405020304" pitchFamily="18" charset="0"/>
              </a:rPr>
              <a:t>By default, the required configuration is already included in the settings.py generated by </a:t>
            </a:r>
            <a:r>
              <a:rPr lang="en-US" sz="2000" dirty="0" err="1">
                <a:latin typeface="Times New Roman" panose="02020603050405020304" pitchFamily="18" charset="0"/>
                <a:cs typeface="Times New Roman" panose="02020603050405020304" pitchFamily="18" charset="0"/>
              </a:rPr>
              <a:t>django</a:t>
            </a:r>
            <a:r>
              <a:rPr lang="en-US" sz="2000" dirty="0">
                <a:latin typeface="Times New Roman" panose="02020603050405020304" pitchFamily="18" charset="0"/>
                <a:cs typeface="Times New Roman" panose="02020603050405020304" pitchFamily="18" charset="0"/>
              </a:rPr>
              <a:t>-admin </a:t>
            </a:r>
            <a:r>
              <a:rPr lang="en-US" sz="2000" dirty="0" err="1">
                <a:latin typeface="Times New Roman" panose="02020603050405020304" pitchFamily="18" charset="0"/>
                <a:cs typeface="Times New Roman" panose="02020603050405020304" pitchFamily="18" charset="0"/>
              </a:rPr>
              <a:t>startproject</a:t>
            </a:r>
            <a:r>
              <a:rPr lang="en-US" sz="2000" dirty="0">
                <a:latin typeface="Times New Roman" panose="02020603050405020304" pitchFamily="18" charset="0"/>
                <a:cs typeface="Times New Roman" panose="02020603050405020304" pitchFamily="18" charset="0"/>
              </a:rPr>
              <a:t>, these consist of two items listed in your INSTALLED_APPS setting:</a:t>
            </a:r>
          </a:p>
          <a:p>
            <a:pPr marL="0" indent="0">
              <a:buNone/>
            </a:pP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django.contrib.auth</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contains the core of the authentication framework, and its default models.</a:t>
            </a:r>
          </a:p>
          <a:p>
            <a:pPr marL="0" indent="0">
              <a:buNone/>
            </a:pP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django.contrib.contenttypes</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the Django content type system, which allows permissions to be associated with models you create.</a:t>
            </a:r>
          </a:p>
          <a:p>
            <a:pPr marL="0" indent="0">
              <a:buNone/>
            </a:pPr>
            <a:r>
              <a:rPr lang="en-US" sz="2000" dirty="0">
                <a:latin typeface="Times New Roman" panose="02020603050405020304" pitchFamily="18" charset="0"/>
                <a:cs typeface="Times New Roman" panose="02020603050405020304" pitchFamily="18" charset="0"/>
              </a:rPr>
              <a:t>and these items in your MIDDLEWARE setting:</a:t>
            </a:r>
          </a:p>
          <a:p>
            <a:pPr marL="0" indent="0">
              <a:buNone/>
            </a:pPr>
            <a:r>
              <a:rPr lang="en-US" sz="2000" i="1" dirty="0" err="1">
                <a:latin typeface="Times New Roman" panose="02020603050405020304" pitchFamily="18" charset="0"/>
                <a:cs typeface="Times New Roman" panose="02020603050405020304" pitchFamily="18" charset="0"/>
              </a:rPr>
              <a:t>SessionMiddleware</a:t>
            </a:r>
            <a:r>
              <a:rPr lang="en-US" sz="2000" dirty="0">
                <a:latin typeface="Times New Roman" panose="02020603050405020304" pitchFamily="18" charset="0"/>
                <a:cs typeface="Times New Roman" panose="02020603050405020304" pitchFamily="18" charset="0"/>
              </a:rPr>
              <a:t> manages sessions across requests.</a:t>
            </a:r>
          </a:p>
          <a:p>
            <a:pPr marL="0" indent="0">
              <a:buNone/>
            </a:pPr>
            <a:r>
              <a:rPr lang="en-US" sz="2000" i="1" dirty="0" err="1">
                <a:latin typeface="Times New Roman" panose="02020603050405020304" pitchFamily="18" charset="0"/>
                <a:cs typeface="Times New Roman" panose="02020603050405020304" pitchFamily="18" charset="0"/>
              </a:rPr>
              <a:t>AuthenticationMiddleware</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associates users with requests using sessions.</a:t>
            </a:r>
          </a:p>
        </p:txBody>
      </p:sp>
    </p:spTree>
    <p:extLst>
      <p:ext uri="{BB962C8B-B14F-4D97-AF65-F5344CB8AC3E}">
        <p14:creationId xmlns:p14="http://schemas.microsoft.com/office/powerpoint/2010/main" val="227310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django.contrib.auth</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25781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C:\Users\RK\AppData\Local\Programs\Python\Python38-32\Lib\site-packages\django\contrib\auth</a:t>
            </a:r>
          </a:p>
          <a:p>
            <a:pPr marL="0" indent="0">
              <a:buNone/>
            </a:pPr>
            <a:r>
              <a:rPr lang="en-US" sz="2000" dirty="0">
                <a:latin typeface="Times New Roman" panose="02020603050405020304" pitchFamily="18" charset="0"/>
                <a:cs typeface="Times New Roman" panose="02020603050405020304" pitchFamily="18" charset="0"/>
              </a:rPr>
              <a:t>models.py</a:t>
            </a:r>
          </a:p>
          <a:p>
            <a:pPr marL="0" indent="0">
              <a:buNone/>
            </a:pPr>
            <a:r>
              <a:rPr lang="en-US" sz="2000" dirty="0">
                <a:latin typeface="Times New Roman" panose="02020603050405020304" pitchFamily="18" charset="0"/>
                <a:cs typeface="Times New Roman" panose="02020603050405020304" pitchFamily="18" charset="0"/>
              </a:rPr>
              <a:t>class User</a:t>
            </a:r>
          </a:p>
          <a:p>
            <a:pPr marL="0" indent="0">
              <a:buNone/>
            </a:pPr>
            <a:r>
              <a:rPr lang="en-US" sz="2000" dirty="0">
                <a:latin typeface="Times New Roman" panose="02020603050405020304" pitchFamily="18" charset="0"/>
                <a:cs typeface="Times New Roman" panose="02020603050405020304" pitchFamily="18" charset="0"/>
              </a:rPr>
              <a:t>User Object - User objects are the core of the authentication system. </a:t>
            </a:r>
          </a:p>
          <a:p>
            <a:pPr marL="0" indent="0">
              <a:buNone/>
            </a:pPr>
            <a:r>
              <a:rPr lang="en-US" sz="2000" dirty="0">
                <a:latin typeface="Times New Roman" panose="02020603050405020304" pitchFamily="18" charset="0"/>
                <a:cs typeface="Times New Roman" panose="02020603050405020304" pitchFamily="18" charset="0"/>
              </a:rPr>
              <a:t>They typically represent the people interacting with your site and are used to enable things like restricting access, registering user profiles, associating content with creators etc. </a:t>
            </a:r>
          </a:p>
          <a:p>
            <a:pPr marL="0" indent="0">
              <a:buNone/>
            </a:pPr>
            <a:r>
              <a:rPr lang="en-US" sz="2000" dirty="0">
                <a:latin typeface="Times New Roman" panose="02020603050405020304" pitchFamily="18" charset="0"/>
                <a:cs typeface="Times New Roman" panose="02020603050405020304" pitchFamily="18" charset="0"/>
              </a:rPr>
              <a:t>Only one class of user exists in Django’s authentication framework, i.e., 'superusers' or admin 'staff' users are just user objects with special attributes set, not different classes of user objects.</a:t>
            </a:r>
          </a:p>
        </p:txBody>
      </p:sp>
    </p:spTree>
    <p:extLst>
      <p:ext uri="{BB962C8B-B14F-4D97-AF65-F5344CB8AC3E}">
        <p14:creationId xmlns:p14="http://schemas.microsoft.com/office/powerpoint/2010/main" val="150562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User object Fields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25781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username - Usernames may contain alphanumeric, _, @, +, . and - characters. Its required and length is 150 characters or fewer.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first_name</a:t>
            </a:r>
            <a:r>
              <a:rPr lang="en-US" sz="2000" dirty="0">
                <a:latin typeface="Times New Roman" panose="02020603050405020304" pitchFamily="18" charset="0"/>
                <a:cs typeface="Times New Roman" panose="02020603050405020304" pitchFamily="18" charset="0"/>
              </a:rPr>
              <a:t> – Its optional (blank=True) and length is 30 characters or fewer</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last_name</a:t>
            </a:r>
            <a:r>
              <a:rPr lang="en-US" sz="2000" dirty="0">
                <a:latin typeface="Times New Roman" panose="02020603050405020304" pitchFamily="18" charset="0"/>
                <a:cs typeface="Times New Roman" panose="02020603050405020304" pitchFamily="18" charset="0"/>
              </a:rPr>
              <a:t> – Its optional (blank=True) and length is 150 characters or fewer.</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email – Its optional (blank=True)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password – A hash of, and metadata about, the password. Django doesn’t store the raw password. Its required.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groups - Many-to-many relationship to Group.</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1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User object Fields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655903"/>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user_permissions</a:t>
            </a:r>
            <a:r>
              <a:rPr lang="en-US" sz="2000" dirty="0">
                <a:latin typeface="Times New Roman" panose="02020603050405020304" pitchFamily="18" charset="0"/>
                <a:cs typeface="Times New Roman" panose="02020603050405020304" pitchFamily="18" charset="0"/>
              </a:rPr>
              <a:t> - Many-to-many relationship to Permission.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is_staff</a:t>
            </a:r>
            <a:r>
              <a:rPr lang="en-US" sz="2000" dirty="0">
                <a:latin typeface="Times New Roman" panose="02020603050405020304" pitchFamily="18" charset="0"/>
                <a:cs typeface="Times New Roman" panose="02020603050405020304" pitchFamily="18" charset="0"/>
              </a:rPr>
              <a:t> - Designates whether this user can access the admin site. It takes Boolean.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is_active</a:t>
            </a:r>
            <a:r>
              <a:rPr lang="en-US" sz="2000" dirty="0">
                <a:latin typeface="Times New Roman" panose="02020603050405020304" pitchFamily="18" charset="0"/>
                <a:cs typeface="Times New Roman" panose="02020603050405020304" pitchFamily="18" charset="0"/>
              </a:rPr>
              <a:t> - Designates whether this user account should be considered active. We recommend that you set this flag to False instead of deleting accounts; that way, if your applications have any foreign keys to users, the foreign keys won’t break. It takes Boolean.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is_superuser</a:t>
            </a:r>
            <a:r>
              <a:rPr lang="en-US" sz="2000" dirty="0">
                <a:latin typeface="Times New Roman" panose="02020603050405020304" pitchFamily="18" charset="0"/>
                <a:cs typeface="Times New Roman" panose="02020603050405020304" pitchFamily="18" charset="0"/>
              </a:rPr>
              <a:t> - Designates that this user has all permissions without explicitly assigning them. It takes Boolean.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last_login</a:t>
            </a:r>
            <a:r>
              <a:rPr lang="en-US" sz="2000" dirty="0">
                <a:latin typeface="Times New Roman" panose="02020603050405020304" pitchFamily="18" charset="0"/>
                <a:cs typeface="Times New Roman" panose="02020603050405020304" pitchFamily="18" charset="0"/>
              </a:rPr>
              <a:t> - A datetime of the user’s last login.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date_joined</a:t>
            </a:r>
            <a:r>
              <a:rPr lang="en-US" sz="2000" dirty="0">
                <a:latin typeface="Times New Roman" panose="02020603050405020304" pitchFamily="18" charset="0"/>
                <a:cs typeface="Times New Roman" panose="02020603050405020304" pitchFamily="18" charset="0"/>
              </a:rPr>
              <a:t> - A datetime designating when the account was created. Is set to the current date/time by default when the account is created.</a:t>
            </a:r>
          </a:p>
        </p:txBody>
      </p:sp>
    </p:spTree>
    <p:extLst>
      <p:ext uri="{BB962C8B-B14F-4D97-AF65-F5344CB8AC3E}">
        <p14:creationId xmlns:p14="http://schemas.microsoft.com/office/powerpoint/2010/main" val="113864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925-39BF-491A-9A6A-F43B09225157}"/>
              </a:ext>
            </a:extLst>
          </p:cNvPr>
          <p:cNvSpPr>
            <a:spLocks noGrp="1"/>
          </p:cNvSpPr>
          <p:nvPr>
            <p:ph type="title"/>
          </p:nvPr>
        </p:nvSpPr>
        <p:spPr>
          <a:xfrm>
            <a:off x="838200" y="120073"/>
            <a:ext cx="10515600" cy="937418"/>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User object Fields</a:t>
            </a:r>
          </a:p>
        </p:txBody>
      </p:sp>
      <p:sp>
        <p:nvSpPr>
          <p:cNvPr id="3" name="Content Placeholder 2">
            <a:extLst>
              <a:ext uri="{FF2B5EF4-FFF2-40B4-BE49-F238E27FC236}">
                <a16:creationId xmlns:a16="http://schemas.microsoft.com/office/drawing/2014/main" id="{9227299C-D876-42B4-9C6D-04B8EAABEE87}"/>
              </a:ext>
            </a:extLst>
          </p:cNvPr>
          <p:cNvSpPr>
            <a:spLocks noGrp="1"/>
          </p:cNvSpPr>
          <p:nvPr>
            <p:ph idx="1"/>
          </p:nvPr>
        </p:nvSpPr>
        <p:spPr>
          <a:xfrm>
            <a:off x="838200" y="1082024"/>
            <a:ext cx="10515600" cy="5655903"/>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is_authenticated</a:t>
            </a:r>
            <a:r>
              <a:rPr lang="en-US" sz="2000" dirty="0">
                <a:latin typeface="Times New Roman" panose="02020603050405020304" pitchFamily="18" charset="0"/>
                <a:cs typeface="Times New Roman" panose="02020603050405020304" pitchFamily="18" charset="0"/>
              </a:rPr>
              <a:t> - This is a way to tell if the user has been authenticated. This does not imply any permissions and doesn’t check if the user is active or has a valid session. Its a read-only attribute which is always True.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is_anonymous</a:t>
            </a:r>
            <a:r>
              <a:rPr lang="en-US" sz="2000" dirty="0">
                <a:latin typeface="Times New Roman" panose="02020603050405020304" pitchFamily="18" charset="0"/>
                <a:cs typeface="Times New Roman" panose="02020603050405020304" pitchFamily="18" charset="0"/>
              </a:rPr>
              <a:t> - This is a way of differentiating User and </a:t>
            </a:r>
            <a:r>
              <a:rPr lang="en-US" sz="2000" dirty="0" err="1">
                <a:latin typeface="Times New Roman" panose="02020603050405020304" pitchFamily="18" charset="0"/>
                <a:cs typeface="Times New Roman" panose="02020603050405020304" pitchFamily="18" charset="0"/>
              </a:rPr>
              <a:t>AnonymousUser</a:t>
            </a:r>
            <a:r>
              <a:rPr lang="en-US" sz="2000" dirty="0">
                <a:latin typeface="Times New Roman" panose="02020603050405020304" pitchFamily="18" charset="0"/>
                <a:cs typeface="Times New Roman" panose="02020603050405020304" pitchFamily="18" charset="0"/>
              </a:rPr>
              <a:t> objects. It’s a read-only attribute which is always False</a:t>
            </a:r>
          </a:p>
        </p:txBody>
      </p:sp>
    </p:spTree>
    <p:extLst>
      <p:ext uri="{BB962C8B-B14F-4D97-AF65-F5344CB8AC3E}">
        <p14:creationId xmlns:p14="http://schemas.microsoft.com/office/powerpoint/2010/main" val="400980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1182</TotalTime>
  <Words>2832</Words>
  <Application>Microsoft Office PowerPoint</Application>
  <PresentationFormat>Widescreen</PresentationFormat>
  <Paragraphs>187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Authentication and Authorization </vt:lpstr>
      <vt:lpstr>User Authentication System</vt:lpstr>
      <vt:lpstr>django.contrib.auth</vt:lpstr>
      <vt:lpstr>PowerPoint Presentation</vt:lpstr>
      <vt:lpstr>User Authentication System</vt:lpstr>
      <vt:lpstr>django.contrib.auth</vt:lpstr>
      <vt:lpstr>User object Fields</vt:lpstr>
      <vt:lpstr>User object Fields</vt:lpstr>
      <vt:lpstr>User object Fields</vt:lpstr>
      <vt:lpstr>User object Methods</vt:lpstr>
      <vt:lpstr>User object Methods</vt:lpstr>
      <vt:lpstr>User object Methods</vt:lpstr>
      <vt:lpstr>User object Methods</vt:lpstr>
      <vt:lpstr>UserManager Methods</vt:lpstr>
      <vt:lpstr>UserManager Methods</vt:lpstr>
      <vt:lpstr>Group Object Fields</vt:lpstr>
      <vt:lpstr>Permission Object Fields</vt:lpstr>
      <vt:lpstr>authenticate ( ) </vt:lpstr>
      <vt:lpstr>login ( ) </vt:lpstr>
      <vt:lpstr>logout ( ) </vt:lpstr>
      <vt:lpstr>update_session_auth_hash ( ) </vt:lpstr>
      <vt:lpstr>Permissions and Authorization</vt:lpstr>
      <vt:lpstr>Permissions and Authorization</vt:lpstr>
      <vt:lpstr>Permissions and Authorization</vt:lpstr>
      <vt:lpstr>perms Template Variable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RK</dc:creator>
  <cp:lastModifiedBy>RK</cp:lastModifiedBy>
  <cp:revision>94</cp:revision>
  <dcterms:created xsi:type="dcterms:W3CDTF">2020-04-13T15:04:02Z</dcterms:created>
  <dcterms:modified xsi:type="dcterms:W3CDTF">2020-05-05T16:10:22Z</dcterms:modified>
</cp:coreProperties>
</file>