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99" r:id="rId3"/>
    <p:sldId id="291" r:id="rId4"/>
    <p:sldId id="298" r:id="rId5"/>
    <p:sldId id="293" r:id="rId6"/>
    <p:sldId id="290" r:id="rId7"/>
    <p:sldId id="297" r:id="rId8"/>
    <p:sldId id="294"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C0A7-28D4-41F4-9231-5C8C0868E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D8E27A-5D5C-409C-AF22-6D25BA2F4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C95A9-0693-485A-BFEF-184303FFC8A8}"/>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5" name="Footer Placeholder 4">
            <a:extLst>
              <a:ext uri="{FF2B5EF4-FFF2-40B4-BE49-F238E27FC236}">
                <a16:creationId xmlns:a16="http://schemas.microsoft.com/office/drawing/2014/main" id="{978562B5-E573-4082-B8A5-586FE3347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16485-2C7A-405D-9A53-0DD70CDAF705}"/>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182610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8CB8-2FFA-4EE7-9E7D-33323ABB2E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C003FA-E3D8-427B-9FCF-6D8A41506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CEB99-3A05-47C6-A5F0-7A171D7EA303}"/>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5" name="Footer Placeholder 4">
            <a:extLst>
              <a:ext uri="{FF2B5EF4-FFF2-40B4-BE49-F238E27FC236}">
                <a16:creationId xmlns:a16="http://schemas.microsoft.com/office/drawing/2014/main" id="{037E49F3-A08D-4B1E-8C86-A6AF1E0F6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80C09-003B-44DD-A091-546CB95831AF}"/>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344753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A64A2-79CC-413D-84A3-31D50A293B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E47C64-676F-4485-8B6D-5D4D5D192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BE2CE-86DC-4B2D-8948-7B86F22A66F1}"/>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5" name="Footer Placeholder 4">
            <a:extLst>
              <a:ext uri="{FF2B5EF4-FFF2-40B4-BE49-F238E27FC236}">
                <a16:creationId xmlns:a16="http://schemas.microsoft.com/office/drawing/2014/main" id="{F8CDB4CD-1CFE-4F34-B555-0412B202E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9903F-EC09-42F0-B1F3-4B77CF731C37}"/>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41277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D977-5623-4A97-8C51-E63CDB11D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6E0A47-2E4C-4782-8F9E-545001795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BC4B6-1B6A-4AAA-BB15-7F99C01FDC59}"/>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5" name="Footer Placeholder 4">
            <a:extLst>
              <a:ext uri="{FF2B5EF4-FFF2-40B4-BE49-F238E27FC236}">
                <a16:creationId xmlns:a16="http://schemas.microsoft.com/office/drawing/2014/main" id="{79A9456F-58DF-41EF-832C-519C3D886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3A118-4E65-420F-9311-C7F709BF1632}"/>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1834582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156A-7C38-4DA6-8559-310642494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AF5674-1140-4A76-AAAA-302BB6DF47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F3A13F-88CF-4D55-B0AF-ECB71E5C4C5A}"/>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5" name="Footer Placeholder 4">
            <a:extLst>
              <a:ext uri="{FF2B5EF4-FFF2-40B4-BE49-F238E27FC236}">
                <a16:creationId xmlns:a16="http://schemas.microsoft.com/office/drawing/2014/main" id="{08FBE5D6-6576-4B4A-B36C-2380957DE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D47E-6E3A-497C-985A-FE618EC8F685}"/>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404332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1159-ABB3-49B9-99AA-DFD29C71A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7E124-3517-4983-99EF-07ED4F7BB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62096-CC20-4D4A-B89A-3D52BDA4F0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927A36-7E35-479D-99E9-159AC0BCCD1F}"/>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6" name="Footer Placeholder 5">
            <a:extLst>
              <a:ext uri="{FF2B5EF4-FFF2-40B4-BE49-F238E27FC236}">
                <a16:creationId xmlns:a16="http://schemas.microsoft.com/office/drawing/2014/main" id="{AB9D624D-AFD1-4268-9925-F0C0B69B8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E43DE-C064-4824-B855-74D106CED63B}"/>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176306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4AC9-6333-469F-8DE8-725F32D741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A51313-1208-4BAE-9328-E73F3E6D5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4E098-4B04-44CE-A319-21861A108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39445D-0E89-425D-AEAB-E9B187457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AA3A42-D148-4209-A665-14DB9191E8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1D3247-BFC0-4D93-B46C-9EE1D63F2298}"/>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8" name="Footer Placeholder 7">
            <a:extLst>
              <a:ext uri="{FF2B5EF4-FFF2-40B4-BE49-F238E27FC236}">
                <a16:creationId xmlns:a16="http://schemas.microsoft.com/office/drawing/2014/main" id="{F7581189-411D-4832-87B5-3170511FB5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573060-D36C-45E0-8C4C-351A04E0284F}"/>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69515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7599-CAAE-44B6-A1CD-3308111098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6064E-72FD-48B4-BF01-A0F9AAFDCA64}"/>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4" name="Footer Placeholder 3">
            <a:extLst>
              <a:ext uri="{FF2B5EF4-FFF2-40B4-BE49-F238E27FC236}">
                <a16:creationId xmlns:a16="http://schemas.microsoft.com/office/drawing/2014/main" id="{C4CA3AEC-4BDE-4354-ACC4-C95EDF9F80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92EEAF-E876-47BF-86EA-F02C2C26CB71}"/>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62788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40D8A-7B91-4C20-BC8D-DEC8D1450A11}"/>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3" name="Footer Placeholder 2">
            <a:extLst>
              <a:ext uri="{FF2B5EF4-FFF2-40B4-BE49-F238E27FC236}">
                <a16:creationId xmlns:a16="http://schemas.microsoft.com/office/drawing/2014/main" id="{F67CD15D-CEC6-40AC-930D-BD8C88A92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734EB6-B2D3-4E50-8558-3A8A4854F760}"/>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234472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05C3-B2EE-461F-8333-2C1DA9FD7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D6DC4-672E-4D6F-A50F-B616B32368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936448-43AA-4C54-99F5-F00BD2472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106D2-35AB-44CB-9D58-09A15FDAEB48}"/>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6" name="Footer Placeholder 5">
            <a:extLst>
              <a:ext uri="{FF2B5EF4-FFF2-40B4-BE49-F238E27FC236}">
                <a16:creationId xmlns:a16="http://schemas.microsoft.com/office/drawing/2014/main" id="{320C77CD-1314-47C9-B2D5-E9AF79C53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2374B-CC9D-4C0A-A7F6-C3E041506508}"/>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410281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190B-0E53-40A4-9527-4ECE2B220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58D761-D90F-4685-BDCE-9A6DA49E0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E3688A-E6D3-4ED4-96D6-F75312300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AB4C8-C506-4166-9194-750E2E9C6D20}"/>
              </a:ext>
            </a:extLst>
          </p:cNvPr>
          <p:cNvSpPr>
            <a:spLocks noGrp="1"/>
          </p:cNvSpPr>
          <p:nvPr>
            <p:ph type="dt" sz="half" idx="10"/>
          </p:nvPr>
        </p:nvSpPr>
        <p:spPr/>
        <p:txBody>
          <a:bodyPr/>
          <a:lstStyle/>
          <a:p>
            <a:fld id="{2920A338-E6F8-45AD-BCC9-63A49235F882}" type="datetimeFigureOut">
              <a:rPr lang="en-US" smtClean="0"/>
              <a:t>5/16/2020</a:t>
            </a:fld>
            <a:endParaRPr lang="en-US"/>
          </a:p>
        </p:txBody>
      </p:sp>
      <p:sp>
        <p:nvSpPr>
          <p:cNvPr id="6" name="Footer Placeholder 5">
            <a:extLst>
              <a:ext uri="{FF2B5EF4-FFF2-40B4-BE49-F238E27FC236}">
                <a16:creationId xmlns:a16="http://schemas.microsoft.com/office/drawing/2014/main" id="{39A18A32-6205-4840-9C29-4CB3DE01F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E6484-BE65-47A6-AEA1-78D47B8B856A}"/>
              </a:ext>
            </a:extLst>
          </p:cNvPr>
          <p:cNvSpPr>
            <a:spLocks noGrp="1"/>
          </p:cNvSpPr>
          <p:nvPr>
            <p:ph type="sldNum" sz="quarter" idx="12"/>
          </p:nvPr>
        </p:nvSpPr>
        <p:spPr/>
        <p:txBody>
          <a:bodyPr/>
          <a:lstStyle/>
          <a:p>
            <a:fld id="{A43AD302-0623-4E30-B50A-8EF5BE569138}" type="slidenum">
              <a:rPr lang="en-US" smtClean="0"/>
              <a:t>‹#›</a:t>
            </a:fld>
            <a:endParaRPr lang="en-US"/>
          </a:p>
        </p:txBody>
      </p:sp>
    </p:spTree>
    <p:extLst>
      <p:ext uri="{BB962C8B-B14F-4D97-AF65-F5344CB8AC3E}">
        <p14:creationId xmlns:p14="http://schemas.microsoft.com/office/powerpoint/2010/main" val="106149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95490-96FE-43E9-993B-085A009BE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083FAC-421B-4D54-9026-8323D05CF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FC2CC-98EE-43A8-81D1-43FE1653C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0A338-E6F8-45AD-BCC9-63A49235F882}" type="datetimeFigureOut">
              <a:rPr lang="en-US" smtClean="0"/>
              <a:t>5/16/2020</a:t>
            </a:fld>
            <a:endParaRPr lang="en-US"/>
          </a:p>
        </p:txBody>
      </p:sp>
      <p:sp>
        <p:nvSpPr>
          <p:cNvPr id="5" name="Footer Placeholder 4">
            <a:extLst>
              <a:ext uri="{FF2B5EF4-FFF2-40B4-BE49-F238E27FC236}">
                <a16:creationId xmlns:a16="http://schemas.microsoft.com/office/drawing/2014/main" id="{1E842A4C-14E3-428E-8DFE-B9D1A6F97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735EE-F96F-48A9-A0E1-1CF8CA04A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AD302-0623-4E30-B50A-8EF5BE569138}" type="slidenum">
              <a:rPr lang="en-US" smtClean="0"/>
              <a:t>‹#›</a:t>
            </a:fld>
            <a:endParaRPr lang="en-US"/>
          </a:p>
        </p:txBody>
      </p:sp>
    </p:spTree>
    <p:extLst>
      <p:ext uri="{BB962C8B-B14F-4D97-AF65-F5344CB8AC3E}">
        <p14:creationId xmlns:p14="http://schemas.microsoft.com/office/powerpoint/2010/main" val="3753636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Cache</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Cache is an information technology for the temporary storage (caching) of Web documents, such as Web pages, images, and other types of Web multimedia, to reduce server lag.</a:t>
            </a:r>
          </a:p>
          <a:p>
            <a:pPr marL="0" indent="0">
              <a:buNone/>
            </a:pPr>
            <a:r>
              <a:rPr lang="en-US" sz="2000" dirty="0">
                <a:latin typeface="Times New Roman" panose="02020603050405020304" pitchFamily="18" charset="0"/>
                <a:cs typeface="Times New Roman" panose="02020603050405020304" pitchFamily="18" charset="0"/>
              </a:rPr>
              <a:t>Caching is one of those methods which a website implements to become faster. It is cost efficient and saves CPU processing time.</a:t>
            </a:r>
          </a:p>
          <a:p>
            <a:pPr marL="0" indent="0">
              <a:buNone/>
            </a:pPr>
            <a:r>
              <a:rPr lang="en-US" sz="2000" dirty="0">
                <a:latin typeface="Times New Roman" panose="02020603050405020304" pitchFamily="18" charset="0"/>
                <a:cs typeface="Times New Roman" panose="02020603050405020304" pitchFamily="18" charset="0"/>
              </a:rPr>
              <a:t>Django comes with a robust cache system that lets you save dynamic pages so they don’t have to be calculated for each request. </a:t>
            </a:r>
          </a:p>
          <a:p>
            <a:pPr marL="0" indent="0">
              <a:buNone/>
            </a:pPr>
            <a:r>
              <a:rPr lang="en-US" sz="2000" dirty="0">
                <a:latin typeface="Times New Roman" panose="02020603050405020304" pitchFamily="18" charset="0"/>
                <a:cs typeface="Times New Roman" panose="02020603050405020304" pitchFamily="18" charset="0"/>
              </a:rPr>
              <a:t>You can cache the output of specific views, you can cache only the pieces that are difficult to produce, or you can cache your entire site. </a:t>
            </a:r>
          </a:p>
          <a:p>
            <a:pPr marL="0" indent="0">
              <a:buNone/>
            </a:pPr>
            <a:r>
              <a:rPr lang="en-US" sz="2000" dirty="0">
                <a:latin typeface="Times New Roman" panose="02020603050405020304" pitchFamily="18" charset="0"/>
                <a:cs typeface="Times New Roman" panose="02020603050405020304" pitchFamily="18" charset="0"/>
              </a:rPr>
              <a:t>Following are the options of caching:-</a:t>
            </a:r>
          </a:p>
          <a:p>
            <a:r>
              <a:rPr lang="en-US" sz="2000" dirty="0">
                <a:latin typeface="Times New Roman" panose="02020603050405020304" pitchFamily="18" charset="0"/>
                <a:cs typeface="Times New Roman" panose="02020603050405020304" pitchFamily="18" charset="0"/>
              </a:rPr>
              <a:t>Database Caching</a:t>
            </a:r>
          </a:p>
          <a:p>
            <a:r>
              <a:rPr lang="en-US" sz="2000" dirty="0">
                <a:latin typeface="Times New Roman" panose="02020603050405020304" pitchFamily="18" charset="0"/>
                <a:cs typeface="Times New Roman" panose="02020603050405020304" pitchFamily="18" charset="0"/>
              </a:rPr>
              <a:t>File System Caching</a:t>
            </a:r>
          </a:p>
          <a:p>
            <a:r>
              <a:rPr lang="en-US" sz="2000" dirty="0">
                <a:latin typeface="Times New Roman" panose="02020603050405020304" pitchFamily="18" charset="0"/>
                <a:cs typeface="Times New Roman" panose="02020603050405020304" pitchFamily="18" charset="0"/>
              </a:rPr>
              <a:t>Local Memory Caching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01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Dummy Caching</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Django comes with a “dummy” cache that doesn’t actually cache – it just implements the cache interface without doing anything. </a:t>
            </a:r>
          </a:p>
          <a:p>
            <a:pPr marL="0" indent="0">
              <a:buNone/>
            </a:pPr>
            <a:r>
              <a:rPr lang="en-US" sz="1800" dirty="0">
                <a:latin typeface="Times New Roman" panose="02020603050405020304" pitchFamily="18" charset="0"/>
                <a:cs typeface="Times New Roman" panose="02020603050405020304" pitchFamily="18" charset="0"/>
              </a:rPr>
              <a:t>This is useful if you have a production site that uses heavy-duty caching in various places but a development/test environment where you don’t want to cache and don’t want to have to change your code to special-case the latter. </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django.core.cache.backends.dummy.DummyCache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76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How Cache Works</a:t>
            </a:r>
          </a:p>
        </p:txBody>
      </p:sp>
      <p:sp>
        <p:nvSpPr>
          <p:cNvPr id="6" name="Rectangle 5">
            <a:extLst>
              <a:ext uri="{FF2B5EF4-FFF2-40B4-BE49-F238E27FC236}">
                <a16:creationId xmlns:a16="http://schemas.microsoft.com/office/drawing/2014/main" id="{37D1F714-1C1A-41D5-BA63-70757DB7B6BA}"/>
              </a:ext>
            </a:extLst>
          </p:cNvPr>
          <p:cNvSpPr/>
          <p:nvPr/>
        </p:nvSpPr>
        <p:spPr>
          <a:xfrm>
            <a:off x="2908663" y="1347651"/>
            <a:ext cx="1759132" cy="2081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Web Page</a:t>
            </a:r>
          </a:p>
        </p:txBody>
      </p:sp>
      <p:sp>
        <p:nvSpPr>
          <p:cNvPr id="7" name="Frame 6">
            <a:extLst>
              <a:ext uri="{FF2B5EF4-FFF2-40B4-BE49-F238E27FC236}">
                <a16:creationId xmlns:a16="http://schemas.microsoft.com/office/drawing/2014/main" id="{383DD7B1-4663-4F24-B4A2-BB9112ABEE35}"/>
              </a:ext>
            </a:extLst>
          </p:cNvPr>
          <p:cNvSpPr/>
          <p:nvPr/>
        </p:nvSpPr>
        <p:spPr>
          <a:xfrm>
            <a:off x="7306493" y="1578427"/>
            <a:ext cx="1410788" cy="1619795"/>
          </a:xfrm>
          <a:prstGeom prst="fra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Cache</a:t>
            </a:r>
          </a:p>
        </p:txBody>
      </p:sp>
      <p:cxnSp>
        <p:nvCxnSpPr>
          <p:cNvPr id="9" name="Straight Arrow Connector 8">
            <a:extLst>
              <a:ext uri="{FF2B5EF4-FFF2-40B4-BE49-F238E27FC236}">
                <a16:creationId xmlns:a16="http://schemas.microsoft.com/office/drawing/2014/main" id="{8FF3D46A-DBE8-4F53-8CE5-8B98ED2DCB1C}"/>
              </a:ext>
            </a:extLst>
          </p:cNvPr>
          <p:cNvCxnSpPr>
            <a:cxnSpLocks/>
            <a:stCxn id="6" idx="3"/>
            <a:endCxn id="7" idx="1"/>
          </p:cNvCxnSpPr>
          <p:nvPr/>
        </p:nvCxnSpPr>
        <p:spPr>
          <a:xfrm flipV="1">
            <a:off x="4667795" y="2388325"/>
            <a:ext cx="26386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13201D-8B4E-4640-AB63-F8B67823FBC8}"/>
              </a:ext>
            </a:extLst>
          </p:cNvPr>
          <p:cNvCxnSpPr>
            <a:cxnSpLocks/>
          </p:cNvCxnSpPr>
          <p:nvPr/>
        </p:nvCxnSpPr>
        <p:spPr>
          <a:xfrm flipH="1">
            <a:off x="4667795" y="2636520"/>
            <a:ext cx="26386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47BB5E1-67B2-4AD2-8DF3-8A616F56A829}"/>
              </a:ext>
            </a:extLst>
          </p:cNvPr>
          <p:cNvSpPr/>
          <p:nvPr/>
        </p:nvSpPr>
        <p:spPr>
          <a:xfrm>
            <a:off x="2908663" y="3719160"/>
            <a:ext cx="1759132" cy="2081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Web Page</a:t>
            </a:r>
          </a:p>
        </p:txBody>
      </p:sp>
      <p:sp>
        <p:nvSpPr>
          <p:cNvPr id="26" name="Frame 25">
            <a:extLst>
              <a:ext uri="{FF2B5EF4-FFF2-40B4-BE49-F238E27FC236}">
                <a16:creationId xmlns:a16="http://schemas.microsoft.com/office/drawing/2014/main" id="{535DC0C4-59D6-48B7-9DD4-4C5AF391122D}"/>
              </a:ext>
            </a:extLst>
          </p:cNvPr>
          <p:cNvSpPr/>
          <p:nvPr/>
        </p:nvSpPr>
        <p:spPr>
          <a:xfrm>
            <a:off x="7306493" y="3949936"/>
            <a:ext cx="1410788" cy="1619795"/>
          </a:xfrm>
          <a:prstGeom prst="fram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rPr>
              <a:t>Cache</a:t>
            </a:r>
          </a:p>
        </p:txBody>
      </p:sp>
      <p:cxnSp>
        <p:nvCxnSpPr>
          <p:cNvPr id="27" name="Straight Arrow Connector 26">
            <a:extLst>
              <a:ext uri="{FF2B5EF4-FFF2-40B4-BE49-F238E27FC236}">
                <a16:creationId xmlns:a16="http://schemas.microsoft.com/office/drawing/2014/main" id="{382B173F-F7BB-445E-B30D-A64B5F0E4B5F}"/>
              </a:ext>
            </a:extLst>
          </p:cNvPr>
          <p:cNvCxnSpPr>
            <a:cxnSpLocks/>
            <a:stCxn id="25" idx="3"/>
            <a:endCxn id="26" idx="1"/>
          </p:cNvCxnSpPr>
          <p:nvPr/>
        </p:nvCxnSpPr>
        <p:spPr>
          <a:xfrm flipV="1">
            <a:off x="4667795" y="4759834"/>
            <a:ext cx="26386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6990C3-9553-4B51-8CED-600157BB191E}"/>
              </a:ext>
            </a:extLst>
          </p:cNvPr>
          <p:cNvCxnSpPr>
            <a:cxnSpLocks/>
            <a:stCxn id="29" idx="2"/>
          </p:cNvCxnSpPr>
          <p:nvPr/>
        </p:nvCxnSpPr>
        <p:spPr>
          <a:xfrm flipH="1">
            <a:off x="4667796" y="3995134"/>
            <a:ext cx="922406" cy="45119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9" name="Oval 28">
            <a:extLst>
              <a:ext uri="{FF2B5EF4-FFF2-40B4-BE49-F238E27FC236}">
                <a16:creationId xmlns:a16="http://schemas.microsoft.com/office/drawing/2014/main" id="{5410CEC8-2323-47B7-81F7-D6D950D016CC}"/>
              </a:ext>
            </a:extLst>
          </p:cNvPr>
          <p:cNvSpPr/>
          <p:nvPr/>
        </p:nvSpPr>
        <p:spPr>
          <a:xfrm>
            <a:off x="5590202" y="3598912"/>
            <a:ext cx="884903" cy="79244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GP</a:t>
            </a:r>
          </a:p>
        </p:txBody>
      </p:sp>
      <p:cxnSp>
        <p:nvCxnSpPr>
          <p:cNvPr id="31" name="Straight Arrow Connector 30">
            <a:extLst>
              <a:ext uri="{FF2B5EF4-FFF2-40B4-BE49-F238E27FC236}">
                <a16:creationId xmlns:a16="http://schemas.microsoft.com/office/drawing/2014/main" id="{5F329FBE-06EF-4831-B606-9E0768EC1600}"/>
              </a:ext>
            </a:extLst>
          </p:cNvPr>
          <p:cNvCxnSpPr>
            <a:stCxn id="29" idx="6"/>
          </p:cNvCxnSpPr>
          <p:nvPr/>
        </p:nvCxnSpPr>
        <p:spPr>
          <a:xfrm>
            <a:off x="6475105" y="3995134"/>
            <a:ext cx="831388" cy="451194"/>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698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6"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How to implement Caching </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r>
              <a:rPr lang="en-US" sz="2000" dirty="0">
                <a:latin typeface="Times New Roman" panose="02020603050405020304" pitchFamily="18" charset="0"/>
                <a:cs typeface="Times New Roman" panose="02020603050405020304" pitchFamily="18" charset="0"/>
              </a:rPr>
              <a:t>The per-site cache - Once the cache is set up, the simplest way to use caching is to cache your entire site.</a:t>
            </a:r>
          </a:p>
          <a:p>
            <a:r>
              <a:rPr lang="en-US" sz="2000" dirty="0">
                <a:latin typeface="Times New Roman" panose="02020603050405020304" pitchFamily="18" charset="0"/>
                <a:cs typeface="Times New Roman" panose="02020603050405020304" pitchFamily="18" charset="0"/>
              </a:rPr>
              <a:t>The per-view cache - A more granular way to use the caching framework is by caching the output of individual views.</a:t>
            </a:r>
          </a:p>
          <a:p>
            <a:r>
              <a:rPr lang="en-US" sz="2000" dirty="0">
                <a:latin typeface="Times New Roman" panose="02020603050405020304" pitchFamily="18" charset="0"/>
                <a:cs typeface="Times New Roman" panose="02020603050405020304" pitchFamily="18" charset="0"/>
              </a:rPr>
              <a:t>Template fragment caching – This gives you more control what to cache.</a:t>
            </a:r>
          </a:p>
        </p:txBody>
      </p:sp>
    </p:spTree>
    <p:extLst>
      <p:ext uri="{BB962C8B-B14F-4D97-AF65-F5344CB8AC3E}">
        <p14:creationId xmlns:p14="http://schemas.microsoft.com/office/powerpoint/2010/main" val="109170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The per-site cache</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per-site cache – Once the cache is set up, the simplest way to use caching is to cache your entire site.</a:t>
            </a:r>
          </a:p>
          <a:p>
            <a:pPr marL="0" indent="0">
              <a:buNone/>
            </a:pPr>
            <a:r>
              <a:rPr lang="en-US" sz="1800" dirty="0">
                <a:latin typeface="Times New Roman" panose="02020603050405020304" pitchFamily="18" charset="0"/>
                <a:cs typeface="Times New Roman" panose="02020603050405020304" pitchFamily="18" charset="0"/>
              </a:rPr>
              <a:t>MIDDLEWARE =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django.middleware.cache.UpdateCacheMiddleware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django.middleware.common.CommonMiddleware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django.middleware.cache.FetchFromCacheMiddleware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CACHE_MIDDLEWARE_ALIAS – The cache alias to use for storage.</a:t>
            </a:r>
          </a:p>
          <a:p>
            <a:pPr marL="0" indent="0">
              <a:buNone/>
            </a:pPr>
            <a:r>
              <a:rPr lang="en-US" sz="1800" dirty="0">
                <a:latin typeface="Times New Roman" panose="02020603050405020304" pitchFamily="18" charset="0"/>
                <a:cs typeface="Times New Roman" panose="02020603050405020304" pitchFamily="18" charset="0"/>
              </a:rPr>
              <a:t>CACHE_MIDDLEWARE_SECONDS – The number of seconds each page should be cached.</a:t>
            </a:r>
          </a:p>
          <a:p>
            <a:pPr marL="0" indent="0">
              <a:buNone/>
            </a:pPr>
            <a:r>
              <a:rPr lang="en-US" sz="1800" dirty="0">
                <a:latin typeface="Times New Roman" panose="02020603050405020304" pitchFamily="18" charset="0"/>
                <a:cs typeface="Times New Roman" panose="02020603050405020304" pitchFamily="18" charset="0"/>
              </a:rPr>
              <a:t>CACHE_MIDDLEWARE_KEY_PREFIX – If the cache is shared across multiple sites using the same Django installation, set this to the name of the site, or some other string that is unique to this Django instance, to prevent key collisions. Use an empty string if you don’t care.</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64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Database Caching</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51036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Django can store its cached data in your database. This works best if you’ve got a fast, well-indexed database server.</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django.core.cache.backends.db.DatabaseCache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'LOCATION': '</a:t>
            </a:r>
            <a:r>
              <a:rPr lang="en-US" sz="1800" dirty="0" err="1">
                <a:latin typeface="Times New Roman" panose="02020603050405020304" pitchFamily="18" charset="0"/>
                <a:cs typeface="Times New Roman" panose="02020603050405020304" pitchFamily="18" charset="0"/>
              </a:rPr>
              <a:t>my_cache_table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Before using the database cache, you must create the cache table with this command: </a:t>
            </a:r>
          </a:p>
          <a:p>
            <a:pPr marL="0" indent="0">
              <a:buNone/>
            </a:pPr>
            <a:r>
              <a:rPr lang="en-US" sz="1800" b="1" i="1" dirty="0">
                <a:latin typeface="Times New Roman" panose="02020603050405020304" pitchFamily="18" charset="0"/>
                <a:cs typeface="Times New Roman" panose="02020603050405020304" pitchFamily="18" charset="0"/>
              </a:rPr>
              <a:t>python manage.py </a:t>
            </a:r>
            <a:r>
              <a:rPr lang="en-US" sz="1800" b="1" i="1" dirty="0" err="1">
                <a:latin typeface="Times New Roman" panose="02020603050405020304" pitchFamily="18" charset="0"/>
                <a:cs typeface="Times New Roman" panose="02020603050405020304" pitchFamily="18" charset="0"/>
              </a:rPr>
              <a:t>createcachetable</a:t>
            </a:r>
            <a:endParaRPr lang="en-US" sz="1800" b="1" i="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creates a table in your database that is in the proper format that Django’s database-cache system expects. The name of the table is taken from LOCATION.</a:t>
            </a:r>
          </a:p>
          <a:p>
            <a:pPr marL="0" indent="0">
              <a:buNone/>
            </a:pPr>
            <a:r>
              <a:rPr lang="en-US" sz="1800" dirty="0">
                <a:latin typeface="Times New Roman" panose="02020603050405020304" pitchFamily="18" charset="0"/>
                <a:cs typeface="Times New Roman" panose="02020603050405020304" pitchFamily="18" charset="0"/>
              </a:rPr>
              <a:t>If you are using multiple database caches, </a:t>
            </a:r>
            <a:r>
              <a:rPr lang="en-US" sz="1800" dirty="0" err="1">
                <a:latin typeface="Times New Roman" panose="02020603050405020304" pitchFamily="18" charset="0"/>
                <a:cs typeface="Times New Roman" panose="02020603050405020304" pitchFamily="18" charset="0"/>
              </a:rPr>
              <a:t>createcachetable</a:t>
            </a:r>
            <a:r>
              <a:rPr lang="en-US" sz="1800" dirty="0">
                <a:latin typeface="Times New Roman" panose="02020603050405020304" pitchFamily="18" charset="0"/>
                <a:cs typeface="Times New Roman" panose="02020603050405020304" pitchFamily="18" charset="0"/>
              </a:rPr>
              <a:t> creates one table for each cache.</a:t>
            </a:r>
          </a:p>
        </p:txBody>
      </p:sp>
      <p:sp>
        <p:nvSpPr>
          <p:cNvPr id="4" name="Rectangle 3">
            <a:extLst>
              <a:ext uri="{FF2B5EF4-FFF2-40B4-BE49-F238E27FC236}">
                <a16:creationId xmlns:a16="http://schemas.microsoft.com/office/drawing/2014/main" id="{DC1CABE2-AC21-4A66-A7C6-7F1E01A70DBB}"/>
              </a:ext>
            </a:extLst>
          </p:cNvPr>
          <p:cNvSpPr/>
          <p:nvPr/>
        </p:nvSpPr>
        <p:spPr>
          <a:xfrm>
            <a:off x="3805646" y="3493219"/>
            <a:ext cx="6096000" cy="923330"/>
          </a:xfrm>
          <a:prstGeom prst="rect">
            <a:avLst/>
          </a:prstGeom>
          <a:ln w="38100"/>
        </p:spPr>
        <p:style>
          <a:lnRef idx="2">
            <a:schemeClr val="accent1"/>
          </a:lnRef>
          <a:fillRef idx="1">
            <a:schemeClr val="lt1"/>
          </a:fillRef>
          <a:effectRef idx="0">
            <a:schemeClr val="accent1"/>
          </a:effectRef>
          <a:fontRef idx="minor">
            <a:schemeClr val="dk1"/>
          </a:fontRef>
        </p:style>
        <p:txBody>
          <a:bodyPr>
            <a:spAutoFit/>
          </a:bodyPr>
          <a:lstStyle/>
          <a:p>
            <a:r>
              <a:rPr lang="en-US" dirty="0"/>
              <a:t>The name of the database table. This name can be whatever you want, as long as it’s a valid table name that’s not already being used in your database.</a:t>
            </a:r>
          </a:p>
        </p:txBody>
      </p:sp>
      <p:cxnSp>
        <p:nvCxnSpPr>
          <p:cNvPr id="6" name="Straight Arrow Connector 5">
            <a:extLst>
              <a:ext uri="{FF2B5EF4-FFF2-40B4-BE49-F238E27FC236}">
                <a16:creationId xmlns:a16="http://schemas.microsoft.com/office/drawing/2014/main" id="{2204420D-EC25-400F-9C22-EE924847BFE3}"/>
              </a:ext>
            </a:extLst>
          </p:cNvPr>
          <p:cNvCxnSpPr/>
          <p:nvPr/>
        </p:nvCxnSpPr>
        <p:spPr>
          <a:xfrm flipH="1" flipV="1">
            <a:off x="4040777" y="3117669"/>
            <a:ext cx="191589" cy="375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2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fade">
                                      <p:cBhvr>
                                        <p:cTn id="6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Cache Arguments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Each cache backend can be given additional arguments to control caching behavior.</a:t>
            </a:r>
          </a:p>
          <a:p>
            <a:pPr marL="0" indent="0">
              <a:buNone/>
            </a:pPr>
            <a:r>
              <a:rPr lang="en-US" sz="1600" dirty="0">
                <a:latin typeface="Times New Roman" panose="02020603050405020304" pitchFamily="18" charset="0"/>
                <a:cs typeface="Times New Roman" panose="02020603050405020304" pitchFamily="18" charset="0"/>
              </a:rPr>
              <a:t>TIMEOUT: The default timeout, in seconds, to use for the cache. This argument defaults to 300 seconds (5 minutes). You can set TIMEOUT to None so that, by default, cache keys never expire. A value of 0 causes keys to immediately expire (effectively “don’t cache”).</a:t>
            </a:r>
          </a:p>
          <a:p>
            <a:pPr marL="0" indent="0">
              <a:buNone/>
            </a:pPr>
            <a:r>
              <a:rPr lang="en-US" sz="1600" dirty="0">
                <a:latin typeface="Times New Roman" panose="02020603050405020304" pitchFamily="18" charset="0"/>
                <a:cs typeface="Times New Roman" panose="02020603050405020304" pitchFamily="18" charset="0"/>
              </a:rPr>
              <a:t>OPTIONS: Any options that should be passed to the cache backend. The list of valid options will vary with each backend, and cache backends backed by a third-party library will pass their options directly to the underlying cache library.</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Cache backends that implement their own culling strategy (i.e., the </a:t>
            </a:r>
            <a:r>
              <a:rPr lang="en-US" sz="1600" dirty="0" err="1">
                <a:latin typeface="Times New Roman" panose="02020603050405020304" pitchFamily="18" charset="0"/>
                <a:cs typeface="Times New Roman" panose="02020603050405020304" pitchFamily="18" charset="0"/>
              </a:rPr>
              <a:t>locmem</a:t>
            </a:r>
            <a:r>
              <a:rPr lang="en-US" sz="1600" dirty="0">
                <a:latin typeface="Times New Roman" panose="02020603050405020304" pitchFamily="18" charset="0"/>
                <a:cs typeface="Times New Roman" panose="02020603050405020304" pitchFamily="18" charset="0"/>
              </a:rPr>
              <a:t>, filesystem and database backends) will honor the following options:</a:t>
            </a:r>
          </a:p>
          <a:p>
            <a:pPr marL="0" indent="0">
              <a:buNone/>
            </a:pPr>
            <a:r>
              <a:rPr lang="en-US" sz="1600" dirty="0">
                <a:latin typeface="Times New Roman" panose="02020603050405020304" pitchFamily="18" charset="0"/>
                <a:cs typeface="Times New Roman" panose="02020603050405020304" pitchFamily="18" charset="0"/>
              </a:rPr>
              <a:t>MAX_ENTRIES: The maximum number of entries allowed in the cache before old values are deleted. This argument defaults to 300.</a:t>
            </a:r>
          </a:p>
          <a:p>
            <a:pPr marL="0" indent="0">
              <a:buNone/>
            </a:pPr>
            <a:r>
              <a:rPr lang="en-US" sz="1600" dirty="0">
                <a:latin typeface="Times New Roman" panose="02020603050405020304" pitchFamily="18" charset="0"/>
                <a:cs typeface="Times New Roman" panose="02020603050405020304" pitchFamily="18" charset="0"/>
              </a:rPr>
              <a:t>CULL_FREQUENCY: The fraction of entries that are culled when MAX_ENTRIES is reached. The actual ratio is 1 / CULL_FREQUENCY, so set CULL_FREQUENCY to 2 to cull half the entries when MAX_ENTRIES is reached. This argument should be an integer and defaults to 3.</a:t>
            </a:r>
          </a:p>
          <a:p>
            <a:pPr marL="0" indent="0">
              <a:buNone/>
            </a:pPr>
            <a:r>
              <a:rPr lang="en-US" sz="1600" dirty="0">
                <a:latin typeface="Times New Roman" panose="02020603050405020304" pitchFamily="18" charset="0"/>
                <a:cs typeface="Times New Roman" panose="02020603050405020304" pitchFamily="18" charset="0"/>
              </a:rPr>
              <a:t>A value of 0 for CULL_FREQUENCY means that the entire cache will be dumped when MAX_ENTRIES is reached. On some backends (database in particular) this makes culling much faster at the expense of more cache misses.</a:t>
            </a:r>
          </a:p>
        </p:txBody>
      </p:sp>
    </p:spTree>
    <p:extLst>
      <p:ext uri="{BB962C8B-B14F-4D97-AF65-F5344CB8AC3E}">
        <p14:creationId xmlns:p14="http://schemas.microsoft.com/office/powerpoint/2010/main" val="190799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Cache Arguments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CACHES = {</a:t>
            </a:r>
          </a:p>
          <a:p>
            <a:pPr marL="0" indent="0">
              <a:buNone/>
            </a:pPr>
            <a:r>
              <a:rPr lang="en-US" sz="2000" dirty="0">
                <a:latin typeface="Times New Roman" panose="02020603050405020304" pitchFamily="18" charset="0"/>
                <a:cs typeface="Times New Roman" panose="02020603050405020304" pitchFamily="18" charset="0"/>
              </a:rPr>
              <a:t>    'default': {</a:t>
            </a:r>
          </a:p>
          <a:p>
            <a:pPr marL="0" indent="0">
              <a:buNone/>
            </a:pPr>
            <a:r>
              <a:rPr lang="en-US" sz="2000" dirty="0">
                <a:latin typeface="Times New Roman" panose="02020603050405020304" pitchFamily="18" charset="0"/>
                <a:cs typeface="Times New Roman" panose="02020603050405020304" pitchFamily="18" charset="0"/>
              </a:rPr>
              <a:t>        'BACKEND': '</a:t>
            </a:r>
            <a:r>
              <a:rPr lang="en-US" sz="2000" dirty="0" err="1">
                <a:latin typeface="Times New Roman" panose="02020603050405020304" pitchFamily="18" charset="0"/>
                <a:cs typeface="Times New Roman" panose="02020603050405020304" pitchFamily="18" charset="0"/>
              </a:rPr>
              <a:t>django.core.cache.backends.db.DatabaseCache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'LOCATION': ‘</a:t>
            </a:r>
            <a:r>
              <a:rPr lang="en-US" sz="2000" dirty="0" err="1">
                <a:latin typeface="Times New Roman" panose="02020603050405020304" pitchFamily="18" charset="0"/>
                <a:cs typeface="Times New Roman" panose="02020603050405020304" pitchFamily="18" charset="0"/>
              </a:rPr>
              <a:t>enroll_cache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'TIMEOUT': 60,</a:t>
            </a:r>
          </a:p>
          <a:p>
            <a:pPr marL="0" indent="0">
              <a:buNone/>
            </a:pPr>
            <a:r>
              <a:rPr lang="en-US" sz="2000" dirty="0">
                <a:latin typeface="Times New Roman" panose="02020603050405020304" pitchFamily="18" charset="0"/>
                <a:cs typeface="Times New Roman" panose="02020603050405020304" pitchFamily="18" charset="0"/>
              </a:rPr>
              <a:t>        'OPTIONS': {</a:t>
            </a:r>
          </a:p>
          <a:p>
            <a:pPr marL="0" indent="0">
              <a:buNone/>
            </a:pPr>
            <a:r>
              <a:rPr lang="en-US" sz="2000" dirty="0">
                <a:latin typeface="Times New Roman" panose="02020603050405020304" pitchFamily="18" charset="0"/>
                <a:cs typeface="Times New Roman" panose="02020603050405020304" pitchFamily="18" charset="0"/>
              </a:rPr>
              <a:t>            'MAX_ENTRIES': 1000</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569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Filesystem Caching</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56261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file-based backend serializes and stores each cache value as a separate file.</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django.core.cache.backends.filebased.FileBasedCache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'LOCATION': ‘c:/Django code/gs80',</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Make sure the directory pointed-to by this setting exists and is readable and writable by the system user under which your Web server runs.</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django.core.cache.backends.filebased.FileBasedCache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'LOCATION': '/var/</a:t>
            </a:r>
            <a:r>
              <a:rPr lang="en-US" sz="1800" dirty="0" err="1">
                <a:latin typeface="Times New Roman" panose="02020603050405020304" pitchFamily="18" charset="0"/>
                <a:cs typeface="Times New Roman" panose="02020603050405020304" pitchFamily="18" charset="0"/>
              </a:rPr>
              <a:t>tmp</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django_cache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71195D67-AEDB-44A3-9ACF-79E2BFF641F7}"/>
              </a:ext>
            </a:extLst>
          </p:cNvPr>
          <p:cNvSpPr/>
          <p:nvPr/>
        </p:nvSpPr>
        <p:spPr>
          <a:xfrm>
            <a:off x="3788229" y="3231962"/>
            <a:ext cx="5477691"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Absolute directory path where all cache file will be store.</a:t>
            </a:r>
          </a:p>
        </p:txBody>
      </p:sp>
      <p:cxnSp>
        <p:nvCxnSpPr>
          <p:cNvPr id="5" name="Straight Arrow Connector 4">
            <a:extLst>
              <a:ext uri="{FF2B5EF4-FFF2-40B4-BE49-F238E27FC236}">
                <a16:creationId xmlns:a16="http://schemas.microsoft.com/office/drawing/2014/main" id="{C55E9633-E3B8-49D2-A0E9-7B73BCF7FCC0}"/>
              </a:ext>
            </a:extLst>
          </p:cNvPr>
          <p:cNvCxnSpPr/>
          <p:nvPr/>
        </p:nvCxnSpPr>
        <p:spPr>
          <a:xfrm flipH="1" flipV="1">
            <a:off x="4023360" y="2856412"/>
            <a:ext cx="191589" cy="375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87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500"/>
                                        <p:tgtEl>
                                          <p:spTgt spid="3">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500"/>
                                        <p:tgtEl>
                                          <p:spTgt spid="3">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500"/>
                                        <p:tgtEl>
                                          <p:spTgt spid="3">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Local Memory Caching</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is the default cache if another is not specified in your settings file. This cache is per-process and thread-safe. </a:t>
            </a:r>
          </a:p>
          <a:p>
            <a:pPr marL="0" indent="0">
              <a:buNone/>
            </a:pPr>
            <a:r>
              <a:rPr lang="en-US" sz="1800" dirty="0">
                <a:latin typeface="Times New Roman" panose="02020603050405020304" pitchFamily="18" charset="0"/>
                <a:cs typeface="Times New Roman" panose="02020603050405020304" pitchFamily="18" charset="0"/>
              </a:rPr>
              <a:t>Each process will have its own private cache instance, which means no cross-process caching is possible. This obviously also means the local memory cache isn’t particularly memory-efficient. </a:t>
            </a:r>
          </a:p>
          <a:p>
            <a:pPr marL="0" indent="0">
              <a:buNone/>
            </a:pPr>
            <a:r>
              <a:rPr lang="en-US" sz="1800" dirty="0">
                <a:latin typeface="Times New Roman" panose="02020603050405020304" pitchFamily="18" charset="0"/>
                <a:cs typeface="Times New Roman" panose="02020603050405020304" pitchFamily="18" charset="0"/>
              </a:rPr>
              <a:t>It’s probably not a good choice for production environments. It’s nice for development.</a:t>
            </a:r>
          </a:p>
          <a:p>
            <a:pPr marL="0" indent="0">
              <a:buNone/>
            </a:pPr>
            <a:r>
              <a:rPr lang="en-US" sz="1800" dirty="0">
                <a:latin typeface="Times New Roman" panose="02020603050405020304" pitchFamily="18" charset="0"/>
                <a:cs typeface="Times New Roman" panose="02020603050405020304" pitchFamily="18" charset="0"/>
              </a:rPr>
              <a:t>CACHES = {</a:t>
            </a:r>
          </a:p>
          <a:p>
            <a:pPr marL="0" indent="0">
              <a:buNone/>
            </a:pPr>
            <a:r>
              <a:rPr lang="en-US" sz="1800" dirty="0">
                <a:latin typeface="Times New Roman" panose="02020603050405020304" pitchFamily="18" charset="0"/>
                <a:cs typeface="Times New Roman" panose="02020603050405020304" pitchFamily="18" charset="0"/>
              </a:rPr>
              <a:t>    'default': {</a:t>
            </a:r>
          </a:p>
          <a:p>
            <a:pPr marL="0" indent="0">
              <a:buNone/>
            </a:pPr>
            <a:r>
              <a:rPr lang="en-US" sz="1800" dirty="0">
                <a:latin typeface="Times New Roman" panose="02020603050405020304" pitchFamily="18" charset="0"/>
                <a:cs typeface="Times New Roman" panose="02020603050405020304" pitchFamily="18" charset="0"/>
              </a:rPr>
              <a:t>        'BACKEND': '</a:t>
            </a:r>
            <a:r>
              <a:rPr lang="en-US" sz="1800" dirty="0" err="1">
                <a:latin typeface="Times New Roman" panose="02020603050405020304" pitchFamily="18" charset="0"/>
                <a:cs typeface="Times New Roman" panose="02020603050405020304" pitchFamily="18" charset="0"/>
              </a:rPr>
              <a:t>django.core.cache.backends.locmem.LocMemCache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'LOCATION': 'unique-snowflake',</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A252E9CB-0633-4E9C-B864-D98990BE0BE4}"/>
              </a:ext>
            </a:extLst>
          </p:cNvPr>
          <p:cNvSpPr/>
          <p:nvPr/>
        </p:nvSpPr>
        <p:spPr>
          <a:xfrm>
            <a:off x="3492138" y="4494704"/>
            <a:ext cx="6296296" cy="369332"/>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cache LOCATION is used to identify individual memory stores.</a:t>
            </a:r>
          </a:p>
        </p:txBody>
      </p:sp>
      <p:cxnSp>
        <p:nvCxnSpPr>
          <p:cNvPr id="5" name="Straight Arrow Connector 4">
            <a:extLst>
              <a:ext uri="{FF2B5EF4-FFF2-40B4-BE49-F238E27FC236}">
                <a16:creationId xmlns:a16="http://schemas.microsoft.com/office/drawing/2014/main" id="{D369A53C-BEB5-4A46-B1DC-69C595EB7743}"/>
              </a:ext>
            </a:extLst>
          </p:cNvPr>
          <p:cNvCxnSpPr/>
          <p:nvPr/>
        </p:nvCxnSpPr>
        <p:spPr>
          <a:xfrm flipH="1" flipV="1">
            <a:off x="3727269" y="4119154"/>
            <a:ext cx="191589" cy="375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05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1153</Words>
  <Application>Microsoft Office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Cache</vt:lpstr>
      <vt:lpstr>How Cache Works</vt:lpstr>
      <vt:lpstr>How to implement Caching </vt:lpstr>
      <vt:lpstr>The per-site cache</vt:lpstr>
      <vt:lpstr>Database Caching</vt:lpstr>
      <vt:lpstr>Cache Arguments</vt:lpstr>
      <vt:lpstr>Cache Arguments</vt:lpstr>
      <vt:lpstr>Filesystem Caching</vt:lpstr>
      <vt:lpstr>Local Memory Caching</vt:lpstr>
      <vt:lpstr>Dummy Caching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dc:title>
  <dc:creator>RK</dc:creator>
  <cp:lastModifiedBy>RK</cp:lastModifiedBy>
  <cp:revision>81</cp:revision>
  <dcterms:created xsi:type="dcterms:W3CDTF">2020-05-15T04:14:08Z</dcterms:created>
  <dcterms:modified xsi:type="dcterms:W3CDTF">2020-05-16T17:20:02Z</dcterms:modified>
</cp:coreProperties>
</file>