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75" r:id="rId6"/>
    <p:sldId id="276" r:id="rId7"/>
    <p:sldId id="260" r:id="rId8"/>
    <p:sldId id="261" r:id="rId9"/>
    <p:sldId id="262" r:id="rId10"/>
    <p:sldId id="263" r:id="rId11"/>
    <p:sldId id="264" r:id="rId12"/>
    <p:sldId id="265" r:id="rId13"/>
    <p:sldId id="266" r:id="rId14"/>
    <p:sldId id="271" r:id="rId15"/>
    <p:sldId id="267" r:id="rId16"/>
    <p:sldId id="268" r:id="rId17"/>
    <p:sldId id="269" r:id="rId18"/>
    <p:sldId id="270"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83C9-87B1-40E6-8FA5-17A0A5AE5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2F210-DAA5-4204-9AE1-D8DC571B3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4348F-78B8-4A14-B7CF-9651264E160A}"/>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F77F959C-FB55-4D4F-9EC3-36FB8205D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8B24-C716-4087-80D3-7B58FA6CF236}"/>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399197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D8AA-3FE6-48E2-B324-DD3DC1BF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76222-8B2B-4FD2-9431-786EF4987D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8E41-2B75-47EC-B29F-49142DD89C4A}"/>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FEF93949-AC0F-4E23-AB8E-05028F04D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E39CE-AFB1-498E-AD2C-C6370ADCA034}"/>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35658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37F5D-E86D-4D45-8ADB-F04839D2A3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B40DF-15FC-4159-95EA-5AE3B4606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7E865-0E5D-4679-A4C9-28D634BF196D}"/>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52C83B54-2715-406F-BE36-C9C8844B0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56A6-D3FD-462E-A5C0-831CC331110C}"/>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306777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79A5-5B55-45CF-BB1D-B88C9CEF7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E62DF-78E8-4F75-B9D4-9C30F36F2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1DC75-62CB-428D-B103-75B299BE6B81}"/>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27FFECD3-D8AC-4F17-9B3C-585D60B6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579FE-1FD6-4AF7-A586-B405DC51AFC1}"/>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48432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66A1-6C0F-4F80-8303-338F3E50A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21E82-21D3-47DB-B1B9-BA4B49E29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7037B-E972-4530-84A0-4865ADFF4BBB}"/>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F662DA83-F986-4C84-B5F7-54C04F81D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29B4E-5ADB-47D2-A51C-A8699029F99E}"/>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370974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8E0-39F9-4101-BBC5-B70B641E2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C5C2C-7396-4F39-9415-9514053D3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9B230D-E65E-4AA4-A13B-BF8372F02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D03F80-A69F-43A3-A04B-9CA61171BBE8}"/>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6" name="Footer Placeholder 5">
            <a:extLst>
              <a:ext uri="{FF2B5EF4-FFF2-40B4-BE49-F238E27FC236}">
                <a16:creationId xmlns:a16="http://schemas.microsoft.com/office/drawing/2014/main" id="{3F8C0F17-450C-4133-A981-96601B383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6C62E-C72B-478D-99E5-4E1798D6854E}"/>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26005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44B2-86F0-4D18-8AC6-4BCD14006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BAC17-50CF-4478-8F6F-68BEC24F8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0A9F6-C12D-4CBA-8BE6-A394D2D4E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9B628E-C6E8-42F1-8B83-FB878B9EB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E59BC-D9A5-4765-A47B-3B4C5F2ED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1EBD5-1A9C-43FD-BD75-5D57F91F63AB}"/>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8" name="Footer Placeholder 7">
            <a:extLst>
              <a:ext uri="{FF2B5EF4-FFF2-40B4-BE49-F238E27FC236}">
                <a16:creationId xmlns:a16="http://schemas.microsoft.com/office/drawing/2014/main" id="{0D1CDE73-0434-4788-81CC-0B47AE574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2ACFA-F176-4B10-AC31-3A4E0AE912A9}"/>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28400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BF53-C8D2-4E82-915D-6C5076E3C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A60C4-DA33-489B-ACB1-57B3012E84D8}"/>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4" name="Footer Placeholder 3">
            <a:extLst>
              <a:ext uri="{FF2B5EF4-FFF2-40B4-BE49-F238E27FC236}">
                <a16:creationId xmlns:a16="http://schemas.microsoft.com/office/drawing/2014/main" id="{6F8E6C62-4A71-4848-B8C2-24AEC3208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7A697-9279-4E5A-8AAD-9EE0FC07DC71}"/>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83277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684E2-4C4F-411F-B81F-2206E1AFF076}"/>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3" name="Footer Placeholder 2">
            <a:extLst>
              <a:ext uri="{FF2B5EF4-FFF2-40B4-BE49-F238E27FC236}">
                <a16:creationId xmlns:a16="http://schemas.microsoft.com/office/drawing/2014/main" id="{AD7510AC-D966-4CF2-B40F-961A680C2B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DCCB0-8609-471D-889E-A3CDB2F76F72}"/>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367520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8940-CF17-494A-B956-1EA234BA2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0A874-EB21-42C0-8A7D-B69B74D1B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62731-9C3C-4CBA-A2A4-C740F123E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A94CC-FEAA-4199-8A05-A06A3B3DEC5A}"/>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6" name="Footer Placeholder 5">
            <a:extLst>
              <a:ext uri="{FF2B5EF4-FFF2-40B4-BE49-F238E27FC236}">
                <a16:creationId xmlns:a16="http://schemas.microsoft.com/office/drawing/2014/main" id="{C3E7BBBA-6D81-49D8-9372-811C4E3D5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54C2A-5A75-4EE1-90BB-8754139F855D}"/>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187431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95FC-1BAB-4705-9A04-CBE1FA740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46600-2D58-4DC8-8484-6AD87DC29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A2200-C022-49AB-BB34-3D9674F5B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B75F-6F4D-44FF-9EA0-F87016025526}"/>
              </a:ext>
            </a:extLst>
          </p:cNvPr>
          <p:cNvSpPr>
            <a:spLocks noGrp="1"/>
          </p:cNvSpPr>
          <p:nvPr>
            <p:ph type="dt" sz="half" idx="10"/>
          </p:nvPr>
        </p:nvSpPr>
        <p:spPr/>
        <p:txBody>
          <a:bodyPr/>
          <a:lstStyle/>
          <a:p>
            <a:fld id="{3DD87EAE-30FE-4DA0-BCE8-DB15F200FC41}" type="datetimeFigureOut">
              <a:rPr lang="en-US" smtClean="0"/>
              <a:t>5/21/2020</a:t>
            </a:fld>
            <a:endParaRPr lang="en-US"/>
          </a:p>
        </p:txBody>
      </p:sp>
      <p:sp>
        <p:nvSpPr>
          <p:cNvPr id="6" name="Footer Placeholder 5">
            <a:extLst>
              <a:ext uri="{FF2B5EF4-FFF2-40B4-BE49-F238E27FC236}">
                <a16:creationId xmlns:a16="http://schemas.microsoft.com/office/drawing/2014/main" id="{6C4FA9FE-2B06-4BFF-810B-2F4CB0CDF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ED966-B534-4DCF-9314-0F34588E8F23}"/>
              </a:ext>
            </a:extLst>
          </p:cNvPr>
          <p:cNvSpPr>
            <a:spLocks noGrp="1"/>
          </p:cNvSpPr>
          <p:nvPr>
            <p:ph type="sldNum" sz="quarter" idx="12"/>
          </p:nvPr>
        </p:nvSpPr>
        <p:spPr/>
        <p:txBody>
          <a:bodyPr/>
          <a:lstStyle/>
          <a:p>
            <a:fld id="{7B99C9F3-0463-404F-AF3C-D8609AEA12B2}" type="slidenum">
              <a:rPr lang="en-US" smtClean="0"/>
              <a:t>‹#›</a:t>
            </a:fld>
            <a:endParaRPr lang="en-US"/>
          </a:p>
        </p:txBody>
      </p:sp>
    </p:spTree>
    <p:extLst>
      <p:ext uri="{BB962C8B-B14F-4D97-AF65-F5344CB8AC3E}">
        <p14:creationId xmlns:p14="http://schemas.microsoft.com/office/powerpoint/2010/main" val="96516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9702A-E6E0-4209-8B84-73E4C4B56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6DB06-D464-40A0-83A5-C3AEAF0D8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7CBCC-9483-42FB-A803-C459E6B04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87EAE-30FE-4DA0-BCE8-DB15F200FC41}" type="datetimeFigureOut">
              <a:rPr lang="en-US" smtClean="0"/>
              <a:t>5/21/2020</a:t>
            </a:fld>
            <a:endParaRPr lang="en-US"/>
          </a:p>
        </p:txBody>
      </p:sp>
      <p:sp>
        <p:nvSpPr>
          <p:cNvPr id="5" name="Footer Placeholder 4">
            <a:extLst>
              <a:ext uri="{FF2B5EF4-FFF2-40B4-BE49-F238E27FC236}">
                <a16:creationId xmlns:a16="http://schemas.microsoft.com/office/drawing/2014/main" id="{4047A055-2576-4A83-BCE8-E06129F4B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1D0C8-E83C-4EF2-A625-DE9B1B297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9C9F3-0463-404F-AF3C-D8609AEA12B2}" type="slidenum">
              <a:rPr lang="en-US" smtClean="0"/>
              <a:t>‹#›</a:t>
            </a:fld>
            <a:endParaRPr lang="en-US"/>
          </a:p>
        </p:txBody>
      </p:sp>
    </p:spTree>
    <p:extLst>
      <p:ext uri="{BB962C8B-B14F-4D97-AF65-F5344CB8AC3E}">
        <p14:creationId xmlns:p14="http://schemas.microsoft.com/office/powerpoint/2010/main" val="93336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signals are utilities that allow us to associate events with actions. </a:t>
            </a:r>
          </a:p>
          <a:p>
            <a:pPr marL="0" indent="0">
              <a:buNone/>
            </a:pPr>
            <a:r>
              <a:rPr lang="en-US" sz="2000" dirty="0">
                <a:latin typeface="Times New Roman" panose="02020603050405020304" pitchFamily="18" charset="0"/>
                <a:cs typeface="Times New Roman" panose="02020603050405020304" pitchFamily="18" charset="0"/>
              </a:rPr>
              <a:t>Signals allow certain senders to notify a set of receivers that some action has taken place.</a:t>
            </a:r>
          </a:p>
          <a:p>
            <a:r>
              <a:rPr lang="en-US" sz="2000" dirty="0">
                <a:latin typeface="Times New Roman" panose="02020603050405020304" pitchFamily="18" charset="0"/>
                <a:cs typeface="Times New Roman" panose="02020603050405020304" pitchFamily="18" charset="0"/>
              </a:rPr>
              <a:t>Login and Logout Signals</a:t>
            </a:r>
          </a:p>
          <a:p>
            <a:r>
              <a:rPr lang="en-US" sz="2000" dirty="0">
                <a:latin typeface="Times New Roman" panose="02020603050405020304" pitchFamily="18" charset="0"/>
                <a:cs typeface="Times New Roman" panose="02020603050405020304" pitchFamily="18" charset="0"/>
              </a:rPr>
              <a:t>Model Signals</a:t>
            </a:r>
          </a:p>
          <a:p>
            <a:r>
              <a:rPr lang="en-US" sz="2000" dirty="0">
                <a:latin typeface="Times New Roman" panose="02020603050405020304" pitchFamily="18" charset="0"/>
                <a:cs typeface="Times New Roman" panose="02020603050405020304" pitchFamily="18" charset="0"/>
              </a:rPr>
              <a:t>Management Signals</a:t>
            </a:r>
          </a:p>
          <a:p>
            <a:r>
              <a:rPr lang="en-US" sz="2000" dirty="0">
                <a:latin typeface="Times New Roman" panose="02020603050405020304" pitchFamily="18" charset="0"/>
                <a:cs typeface="Times New Roman" panose="02020603050405020304" pitchFamily="18" charset="0"/>
              </a:rPr>
              <a:t>Request/Response Signals</a:t>
            </a:r>
          </a:p>
          <a:p>
            <a:r>
              <a:rPr lang="en-US" sz="2000" dirty="0">
                <a:latin typeface="Times New Roman" panose="02020603050405020304" pitchFamily="18" charset="0"/>
                <a:cs typeface="Times New Roman" panose="02020603050405020304" pitchFamily="18" charset="0"/>
              </a:rPr>
              <a:t>Test Signals</a:t>
            </a:r>
          </a:p>
          <a:p>
            <a:r>
              <a:rPr lang="en-US" sz="2000" dirty="0">
                <a:latin typeface="Times New Roman" panose="02020603050405020304" pitchFamily="18" charset="0"/>
                <a:cs typeface="Times New Roman" panose="02020603050405020304" pitchFamily="18" charset="0"/>
              </a:rPr>
              <a:t>Database Wrappers</a:t>
            </a:r>
          </a:p>
        </p:txBody>
      </p:sp>
    </p:spTree>
    <p:extLst>
      <p:ext uri="{BB962C8B-B14F-4D97-AF65-F5344CB8AC3E}">
        <p14:creationId xmlns:p14="http://schemas.microsoft.com/office/powerpoint/2010/main" val="3960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pre_delete</a:t>
            </a:r>
            <a:r>
              <a:rPr lang="en-US" sz="2000" dirty="0">
                <a:latin typeface="Times New Roman" panose="02020603050405020304" pitchFamily="18" charset="0"/>
                <a:cs typeface="Times New Roman" panose="02020603050405020304" pitchFamily="18" charset="0"/>
              </a:rPr>
              <a:t>(sender, instance, using) - Sent at the beginning of a model’s delete() method and a </a:t>
            </a:r>
            <a:r>
              <a:rPr lang="en-US" sz="2000" dirty="0" err="1">
                <a:latin typeface="Times New Roman" panose="02020603050405020304" pitchFamily="18" charset="0"/>
                <a:cs typeface="Times New Roman" panose="02020603050405020304" pitchFamily="18" charset="0"/>
              </a:rPr>
              <a:t>queryset’s</a:t>
            </a:r>
            <a:r>
              <a:rPr lang="en-US" sz="2000" dirty="0">
                <a:latin typeface="Times New Roman" panose="02020603050405020304" pitchFamily="18" charset="0"/>
                <a:cs typeface="Times New Roman" panose="02020603050405020304" pitchFamily="18" charset="0"/>
              </a:rPr>
              <a:t> delete() method.</a:t>
            </a:r>
          </a:p>
          <a:p>
            <a:pPr marL="0" indent="0">
              <a:buNone/>
            </a:pPr>
            <a:r>
              <a:rPr lang="en-US" sz="2000" dirty="0">
                <a:latin typeface="Times New Roman" panose="02020603050405020304" pitchFamily="18" charset="0"/>
                <a:cs typeface="Times New Roman" panose="02020603050405020304" pitchFamily="18" charset="0"/>
              </a:rPr>
              <a:t>sender - The model class.</a:t>
            </a:r>
          </a:p>
          <a:p>
            <a:pPr marL="0" indent="0">
              <a:buNone/>
            </a:pPr>
            <a:r>
              <a:rPr lang="en-US" sz="2000" dirty="0">
                <a:latin typeface="Times New Roman" panose="02020603050405020304" pitchFamily="18" charset="0"/>
                <a:cs typeface="Times New Roman" panose="02020603050405020304" pitchFamily="18" charset="0"/>
              </a:rPr>
              <a:t>instance - The actual instance being deleted.</a:t>
            </a:r>
          </a:p>
          <a:p>
            <a:pPr marL="0" indent="0">
              <a:buNone/>
            </a:pPr>
            <a:r>
              <a:rPr lang="en-US" sz="2000" dirty="0">
                <a:latin typeface="Times New Roman" panose="02020603050405020304" pitchFamily="18" charset="0"/>
                <a:cs typeface="Times New Roman" panose="02020603050405020304" pitchFamily="18" charset="0"/>
              </a:rPr>
              <a:t>using - The database alias being used.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post_delete</a:t>
            </a:r>
            <a:r>
              <a:rPr lang="en-US" sz="2000" dirty="0">
                <a:latin typeface="Times New Roman" panose="02020603050405020304" pitchFamily="18" charset="0"/>
                <a:cs typeface="Times New Roman" panose="02020603050405020304" pitchFamily="18" charset="0"/>
              </a:rPr>
              <a:t>(sender, instance, using) - Like </a:t>
            </a:r>
            <a:r>
              <a:rPr lang="en-US" sz="2000" dirty="0" err="1">
                <a:latin typeface="Times New Roman" panose="02020603050405020304" pitchFamily="18" charset="0"/>
                <a:cs typeface="Times New Roman" panose="02020603050405020304" pitchFamily="18" charset="0"/>
              </a:rPr>
              <a:t>pre_delete</a:t>
            </a:r>
            <a:r>
              <a:rPr lang="en-US" sz="2000" dirty="0">
                <a:latin typeface="Times New Roman" panose="02020603050405020304" pitchFamily="18" charset="0"/>
                <a:cs typeface="Times New Roman" panose="02020603050405020304" pitchFamily="18" charset="0"/>
              </a:rPr>
              <a:t>, but sent at the end of a model’s delete() method and a </a:t>
            </a:r>
            <a:r>
              <a:rPr lang="en-US" sz="2000" dirty="0" err="1">
                <a:latin typeface="Times New Roman" panose="02020603050405020304" pitchFamily="18" charset="0"/>
                <a:cs typeface="Times New Roman" panose="02020603050405020304" pitchFamily="18" charset="0"/>
              </a:rPr>
              <a:t>queryset’s</a:t>
            </a:r>
            <a:r>
              <a:rPr lang="en-US" sz="2000" dirty="0">
                <a:latin typeface="Times New Roman" panose="02020603050405020304" pitchFamily="18" charset="0"/>
                <a:cs typeface="Times New Roman" panose="02020603050405020304" pitchFamily="18" charset="0"/>
              </a:rPr>
              <a:t> delete() method.</a:t>
            </a:r>
          </a:p>
          <a:p>
            <a:pPr marL="0" indent="0">
              <a:buNone/>
            </a:pPr>
            <a:r>
              <a:rPr lang="en-US" sz="2000" dirty="0">
                <a:latin typeface="Times New Roman" panose="02020603050405020304" pitchFamily="18" charset="0"/>
                <a:cs typeface="Times New Roman" panose="02020603050405020304" pitchFamily="18" charset="0"/>
              </a:rPr>
              <a:t>sender - The model class.</a:t>
            </a:r>
          </a:p>
          <a:p>
            <a:pPr marL="0" indent="0">
              <a:buNone/>
            </a:pPr>
            <a:r>
              <a:rPr lang="en-US" sz="2000" dirty="0">
                <a:latin typeface="Times New Roman" panose="02020603050405020304" pitchFamily="18" charset="0"/>
                <a:cs typeface="Times New Roman" panose="02020603050405020304" pitchFamily="18" charset="0"/>
              </a:rPr>
              <a:t>instance - The actual instance being deleted.</a:t>
            </a:r>
          </a:p>
          <a:p>
            <a:pPr marL="0" indent="0">
              <a:buNone/>
            </a:pPr>
            <a:r>
              <a:rPr lang="en-US" sz="2000" dirty="0">
                <a:latin typeface="Times New Roman" panose="02020603050405020304" pitchFamily="18" charset="0"/>
                <a:cs typeface="Times New Roman" panose="02020603050405020304" pitchFamily="18" charset="0"/>
              </a:rPr>
              <a:t>Note that the object will no longer be in the database, so be very careful what you do with this instance.</a:t>
            </a:r>
          </a:p>
          <a:p>
            <a:pPr marL="0" indent="0">
              <a:buNone/>
            </a:pPr>
            <a:r>
              <a:rPr lang="en-US" sz="2000" dirty="0">
                <a:latin typeface="Times New Roman" panose="02020603050405020304" pitchFamily="18" charset="0"/>
                <a:cs typeface="Times New Roman" panose="02020603050405020304" pitchFamily="18" charset="0"/>
              </a:rPr>
              <a:t>using - The database alias being used.</a:t>
            </a:r>
          </a:p>
        </p:txBody>
      </p:sp>
    </p:spTree>
    <p:extLst>
      <p:ext uri="{BB962C8B-B14F-4D97-AF65-F5344CB8AC3E}">
        <p14:creationId xmlns:p14="http://schemas.microsoft.com/office/powerpoint/2010/main" val="9486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m2m_changed(sender, instance, action, reverse, model, </a:t>
            </a:r>
            <a:r>
              <a:rPr lang="en-US" sz="1800" dirty="0" err="1">
                <a:latin typeface="Times New Roman" panose="02020603050405020304" pitchFamily="18" charset="0"/>
                <a:cs typeface="Times New Roman" panose="02020603050405020304" pitchFamily="18" charset="0"/>
              </a:rPr>
              <a:t>pk_set</a:t>
            </a:r>
            <a:r>
              <a:rPr lang="en-US" sz="1800" dirty="0">
                <a:latin typeface="Times New Roman" panose="02020603050405020304" pitchFamily="18" charset="0"/>
                <a:cs typeface="Times New Roman" panose="02020603050405020304" pitchFamily="18" charset="0"/>
              </a:rPr>
              <a:t>, using) - Sent when a </a:t>
            </a:r>
            <a:r>
              <a:rPr lang="en-US" sz="1800" dirty="0" err="1">
                <a:latin typeface="Times New Roman" panose="02020603050405020304" pitchFamily="18" charset="0"/>
                <a:cs typeface="Times New Roman" panose="02020603050405020304" pitchFamily="18" charset="0"/>
              </a:rPr>
              <a:t>ManyToManyField</a:t>
            </a:r>
            <a:r>
              <a:rPr lang="en-US" sz="1800" dirty="0">
                <a:latin typeface="Times New Roman" panose="02020603050405020304" pitchFamily="18" charset="0"/>
                <a:cs typeface="Times New Roman" panose="02020603050405020304" pitchFamily="18" charset="0"/>
              </a:rPr>
              <a:t> is changed on a model instance. Strictly speaking, this is not a model signal since it is sent by the </a:t>
            </a:r>
            <a:r>
              <a:rPr lang="en-US" sz="1800" dirty="0" err="1">
                <a:latin typeface="Times New Roman" panose="02020603050405020304" pitchFamily="18" charset="0"/>
                <a:cs typeface="Times New Roman" panose="02020603050405020304" pitchFamily="18" charset="0"/>
              </a:rPr>
              <a:t>ManyToManyField</a:t>
            </a:r>
            <a:r>
              <a:rPr lang="en-US" sz="1800" dirty="0">
                <a:latin typeface="Times New Roman" panose="02020603050405020304" pitchFamily="18" charset="0"/>
                <a:cs typeface="Times New Roman" panose="02020603050405020304" pitchFamily="18" charset="0"/>
              </a:rPr>
              <a:t>, but since it complements the </a:t>
            </a:r>
            <a:r>
              <a:rPr lang="en-US" sz="1800" dirty="0" err="1">
                <a:latin typeface="Times New Roman" panose="02020603050405020304" pitchFamily="18" charset="0"/>
                <a:cs typeface="Times New Roman" panose="02020603050405020304" pitchFamily="18" charset="0"/>
              </a:rPr>
              <a:t>pre_save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post_save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pre_delete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post_delete</a:t>
            </a:r>
            <a:r>
              <a:rPr lang="en-US" sz="1800" dirty="0">
                <a:latin typeface="Times New Roman" panose="02020603050405020304" pitchFamily="18" charset="0"/>
                <a:cs typeface="Times New Roman" panose="02020603050405020304" pitchFamily="18" charset="0"/>
              </a:rPr>
              <a:t> when it comes to tracking changes to models, it is included here.</a:t>
            </a:r>
          </a:p>
          <a:p>
            <a:pPr marL="0" indent="0">
              <a:buNone/>
            </a:pPr>
            <a:r>
              <a:rPr lang="en-US" sz="1800" dirty="0">
                <a:latin typeface="Times New Roman" panose="02020603050405020304" pitchFamily="18" charset="0"/>
                <a:cs typeface="Times New Roman" panose="02020603050405020304" pitchFamily="18" charset="0"/>
              </a:rPr>
              <a:t>sender - The intermediate model class describing the </a:t>
            </a:r>
            <a:r>
              <a:rPr lang="en-US" sz="1800" dirty="0" err="1">
                <a:latin typeface="Times New Roman" panose="02020603050405020304" pitchFamily="18" charset="0"/>
                <a:cs typeface="Times New Roman" panose="02020603050405020304" pitchFamily="18" charset="0"/>
              </a:rPr>
              <a:t>ManyToManyField</a:t>
            </a:r>
            <a:r>
              <a:rPr lang="en-US" sz="1800" dirty="0">
                <a:latin typeface="Times New Roman" panose="02020603050405020304" pitchFamily="18" charset="0"/>
                <a:cs typeface="Times New Roman" panose="02020603050405020304" pitchFamily="18" charset="0"/>
              </a:rPr>
              <a:t>. This class is automatically created when a many-to-many field is defined; you can access it using the through attribute on the many-to-many field.</a:t>
            </a:r>
          </a:p>
          <a:p>
            <a:pPr marL="0" indent="0">
              <a:buNone/>
            </a:pPr>
            <a:r>
              <a:rPr lang="en-US" sz="1800" dirty="0">
                <a:latin typeface="Times New Roman" panose="02020603050405020304" pitchFamily="18" charset="0"/>
                <a:cs typeface="Times New Roman" panose="02020603050405020304" pitchFamily="18" charset="0"/>
              </a:rPr>
              <a:t>instance - The instance whose many-to-many relation is updated. This can be an instance of the sender, or of the class the </a:t>
            </a:r>
            <a:r>
              <a:rPr lang="en-US" sz="1800" dirty="0" err="1">
                <a:latin typeface="Times New Roman" panose="02020603050405020304" pitchFamily="18" charset="0"/>
                <a:cs typeface="Times New Roman" panose="02020603050405020304" pitchFamily="18" charset="0"/>
              </a:rPr>
              <a:t>ManyToManyField</a:t>
            </a:r>
            <a:r>
              <a:rPr lang="en-US" sz="1800" dirty="0">
                <a:latin typeface="Times New Roman" panose="02020603050405020304" pitchFamily="18" charset="0"/>
                <a:cs typeface="Times New Roman" panose="02020603050405020304" pitchFamily="18" charset="0"/>
              </a:rPr>
              <a:t> is related to.</a:t>
            </a:r>
          </a:p>
          <a:p>
            <a:pPr marL="0" indent="0">
              <a:buNone/>
            </a:pPr>
            <a:r>
              <a:rPr lang="en-US" sz="1800" dirty="0">
                <a:latin typeface="Times New Roman" panose="02020603050405020304" pitchFamily="18" charset="0"/>
                <a:cs typeface="Times New Roman" panose="02020603050405020304" pitchFamily="18" charset="0"/>
              </a:rPr>
              <a:t>action - A string indicating the type of update that is done on the relation. This can be one of the following:</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pre_add</a:t>
            </a:r>
            <a:r>
              <a:rPr lang="en-US" sz="1800" dirty="0">
                <a:latin typeface="Times New Roman" panose="02020603050405020304" pitchFamily="18" charset="0"/>
                <a:cs typeface="Times New Roman" panose="02020603050405020304" pitchFamily="18" charset="0"/>
              </a:rPr>
              <a:t>" - Sent before one or more objects are added to the relation.</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post_add</a:t>
            </a:r>
            <a:r>
              <a:rPr lang="en-US" sz="1800" dirty="0">
                <a:latin typeface="Times New Roman" panose="02020603050405020304" pitchFamily="18" charset="0"/>
                <a:cs typeface="Times New Roman" panose="02020603050405020304" pitchFamily="18" charset="0"/>
              </a:rPr>
              <a:t>" - Sent after one or more objects are added to the relation.</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pre_remove</a:t>
            </a:r>
            <a:r>
              <a:rPr lang="en-US" sz="1800" dirty="0">
                <a:latin typeface="Times New Roman" panose="02020603050405020304" pitchFamily="18" charset="0"/>
                <a:cs typeface="Times New Roman" panose="02020603050405020304" pitchFamily="18" charset="0"/>
              </a:rPr>
              <a:t>" - Sent before one or more objects are removed from the relation.</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post_remove</a:t>
            </a:r>
            <a:r>
              <a:rPr lang="en-US" sz="1800" dirty="0">
                <a:latin typeface="Times New Roman" panose="02020603050405020304" pitchFamily="18" charset="0"/>
                <a:cs typeface="Times New Roman" panose="02020603050405020304" pitchFamily="18" charset="0"/>
              </a:rPr>
              <a:t>" - Sent after one or more objects are removed from the relation.</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pre_clear</a:t>
            </a:r>
            <a:r>
              <a:rPr lang="en-US" sz="1800" dirty="0">
                <a:latin typeface="Times New Roman" panose="02020603050405020304" pitchFamily="18" charset="0"/>
                <a:cs typeface="Times New Roman" panose="02020603050405020304" pitchFamily="18" charset="0"/>
              </a:rPr>
              <a:t>" - Sent before the relation is cleared.</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post_clear</a:t>
            </a:r>
            <a:r>
              <a:rPr lang="en-US" sz="1800" dirty="0">
                <a:latin typeface="Times New Roman" panose="02020603050405020304" pitchFamily="18" charset="0"/>
                <a:cs typeface="Times New Roman" panose="02020603050405020304" pitchFamily="18" charset="0"/>
              </a:rPr>
              <a:t>" - Sent after the relation is cleared.</a:t>
            </a:r>
          </a:p>
        </p:txBody>
      </p:sp>
    </p:spTree>
    <p:extLst>
      <p:ext uri="{BB962C8B-B14F-4D97-AF65-F5344CB8AC3E}">
        <p14:creationId xmlns:p14="http://schemas.microsoft.com/office/powerpoint/2010/main" val="296662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reverse - Indicates which side of the relation is updated (i.e., if it is the forward or reverse relation that is being modified).</a:t>
            </a:r>
          </a:p>
          <a:p>
            <a:pPr marL="0" indent="0">
              <a:buNone/>
            </a:pPr>
            <a:r>
              <a:rPr lang="en-US" sz="2000" dirty="0">
                <a:latin typeface="Times New Roman" panose="02020603050405020304" pitchFamily="18" charset="0"/>
                <a:cs typeface="Times New Roman" panose="02020603050405020304" pitchFamily="18" charset="0"/>
              </a:rPr>
              <a:t>model - The class of the objects that are added to, removed from or cleared from the relation.</a:t>
            </a:r>
          </a:p>
          <a:p>
            <a:pPr marL="0" indent="0">
              <a:buNone/>
            </a:pPr>
            <a:r>
              <a:rPr lang="en-US" sz="2000" dirty="0" err="1">
                <a:latin typeface="Times New Roman" panose="02020603050405020304" pitchFamily="18" charset="0"/>
                <a:cs typeface="Times New Roman" panose="02020603050405020304" pitchFamily="18" charset="0"/>
              </a:rPr>
              <a:t>pk_set</a:t>
            </a:r>
            <a:r>
              <a:rPr lang="en-US" sz="2000" dirty="0">
                <a:latin typeface="Times New Roman" panose="02020603050405020304" pitchFamily="18" charset="0"/>
                <a:cs typeface="Times New Roman" panose="02020603050405020304" pitchFamily="18" charset="0"/>
              </a:rPr>
              <a:t> - For the </a:t>
            </a:r>
            <a:r>
              <a:rPr lang="en-US" sz="2000" dirty="0" err="1">
                <a:latin typeface="Times New Roman" panose="02020603050405020304" pitchFamily="18" charset="0"/>
                <a:cs typeface="Times New Roman" panose="02020603050405020304" pitchFamily="18" charset="0"/>
              </a:rPr>
              <a:t>pre_add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post_add</a:t>
            </a:r>
            <a:r>
              <a:rPr lang="en-US" sz="2000" dirty="0">
                <a:latin typeface="Times New Roman" panose="02020603050405020304" pitchFamily="18" charset="0"/>
                <a:cs typeface="Times New Roman" panose="02020603050405020304" pitchFamily="18" charset="0"/>
              </a:rPr>
              <a:t> actions, this is a set of primary key values that will be, or have been, added to the relation. This may be a subset of the values submitted to be added, since inserts must filter existing values in order to avoid a database </a:t>
            </a:r>
            <a:r>
              <a:rPr lang="en-US" sz="2000" dirty="0" err="1">
                <a:latin typeface="Times New Roman" panose="02020603050405020304" pitchFamily="18" charset="0"/>
                <a:cs typeface="Times New Roman" panose="02020603050405020304" pitchFamily="18" charset="0"/>
              </a:rPr>
              <a:t>IntegrityError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For the </a:t>
            </a:r>
            <a:r>
              <a:rPr lang="en-US" sz="2000" dirty="0" err="1">
                <a:latin typeface="Times New Roman" panose="02020603050405020304" pitchFamily="18" charset="0"/>
                <a:cs typeface="Times New Roman" panose="02020603050405020304" pitchFamily="18" charset="0"/>
              </a:rPr>
              <a:t>pre_remove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post_remove</a:t>
            </a:r>
            <a:r>
              <a:rPr lang="en-US" sz="2000" dirty="0">
                <a:latin typeface="Times New Roman" panose="02020603050405020304" pitchFamily="18" charset="0"/>
                <a:cs typeface="Times New Roman" panose="02020603050405020304" pitchFamily="18" charset="0"/>
              </a:rPr>
              <a:t> actions, this is a set of primary key values that was submitted to be removed from the relation. This is not dependent on whether the values actually will be, or have been, removed. In particular, non-existent values may be submitted, and will appear in </a:t>
            </a:r>
            <a:r>
              <a:rPr lang="en-US" sz="2000" dirty="0" err="1">
                <a:latin typeface="Times New Roman" panose="02020603050405020304" pitchFamily="18" charset="0"/>
                <a:cs typeface="Times New Roman" panose="02020603050405020304" pitchFamily="18" charset="0"/>
              </a:rPr>
              <a:t>pk_set</a:t>
            </a:r>
            <a:r>
              <a:rPr lang="en-US" sz="2000" dirty="0">
                <a:latin typeface="Times New Roman" panose="02020603050405020304" pitchFamily="18" charset="0"/>
                <a:cs typeface="Times New Roman" panose="02020603050405020304" pitchFamily="18" charset="0"/>
              </a:rPr>
              <a:t>, even though they have no effect on the database.</a:t>
            </a:r>
          </a:p>
          <a:p>
            <a:pPr marL="0" indent="0">
              <a:buNone/>
            </a:pPr>
            <a:r>
              <a:rPr lang="en-US" sz="2000" dirty="0">
                <a:latin typeface="Times New Roman" panose="02020603050405020304" pitchFamily="18" charset="0"/>
                <a:cs typeface="Times New Roman" panose="02020603050405020304" pitchFamily="18" charset="0"/>
              </a:rPr>
              <a:t>For the </a:t>
            </a:r>
            <a:r>
              <a:rPr lang="en-US" sz="2000" dirty="0" err="1">
                <a:latin typeface="Times New Roman" panose="02020603050405020304" pitchFamily="18" charset="0"/>
                <a:cs typeface="Times New Roman" panose="02020603050405020304" pitchFamily="18" charset="0"/>
              </a:rPr>
              <a:t>pre_clear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post_clear</a:t>
            </a:r>
            <a:r>
              <a:rPr lang="en-US" sz="2000" dirty="0">
                <a:latin typeface="Times New Roman" panose="02020603050405020304" pitchFamily="18" charset="0"/>
                <a:cs typeface="Times New Roman" panose="02020603050405020304" pitchFamily="18" charset="0"/>
              </a:rPr>
              <a:t> actions, this is None.</a:t>
            </a:r>
          </a:p>
          <a:p>
            <a:pPr marL="0" indent="0">
              <a:buNone/>
            </a:pPr>
            <a:r>
              <a:rPr lang="en-US" sz="2000" dirty="0">
                <a:latin typeface="Times New Roman" panose="02020603050405020304" pitchFamily="18" charset="0"/>
                <a:cs typeface="Times New Roman" panose="02020603050405020304" pitchFamily="18" charset="0"/>
              </a:rPr>
              <a:t>using - The database alias being used.</a:t>
            </a:r>
          </a:p>
        </p:txBody>
      </p:sp>
    </p:spTree>
    <p:extLst>
      <p:ext uri="{BB962C8B-B14F-4D97-AF65-F5344CB8AC3E}">
        <p14:creationId xmlns:p14="http://schemas.microsoft.com/office/powerpoint/2010/main" val="259868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class_prepared</a:t>
            </a:r>
            <a:r>
              <a:rPr lang="en-US" sz="2000" dirty="0">
                <a:latin typeface="Times New Roman" panose="02020603050405020304" pitchFamily="18" charset="0"/>
                <a:cs typeface="Times New Roman" panose="02020603050405020304" pitchFamily="18" charset="0"/>
              </a:rPr>
              <a:t>(sender) - Sent whenever a model class has been “prepared” – that is, once model has been defined and registered with Django’s model system. Django uses this signal internally; it’s not generally used in third-party applications.</a:t>
            </a:r>
          </a:p>
          <a:p>
            <a:pPr marL="0" indent="0">
              <a:buNone/>
            </a:pPr>
            <a:r>
              <a:rPr lang="en-US" sz="2000" dirty="0">
                <a:latin typeface="Times New Roman" panose="02020603050405020304" pitchFamily="18" charset="0"/>
                <a:cs typeface="Times New Roman" panose="02020603050405020304" pitchFamily="18" charset="0"/>
              </a:rPr>
              <a:t>Since this signal is sent during the app registry population process, and </a:t>
            </a:r>
            <a:r>
              <a:rPr lang="en-US" sz="2000" dirty="0" err="1">
                <a:latin typeface="Times New Roman" panose="02020603050405020304" pitchFamily="18" charset="0"/>
                <a:cs typeface="Times New Roman" panose="02020603050405020304" pitchFamily="18" charset="0"/>
              </a:rPr>
              <a:t>AppConfig.ready</a:t>
            </a:r>
            <a:r>
              <a:rPr lang="en-US" sz="2000" dirty="0">
                <a:latin typeface="Times New Roman" panose="02020603050405020304" pitchFamily="18" charset="0"/>
                <a:cs typeface="Times New Roman" panose="02020603050405020304" pitchFamily="18" charset="0"/>
              </a:rPr>
              <a:t>() runs after the app registry is fully populated, receivers cannot be connected in that method. One possibility is to connect them </a:t>
            </a:r>
            <a:r>
              <a:rPr lang="en-US" sz="2000" dirty="0" err="1">
                <a:latin typeface="Times New Roman" panose="02020603050405020304" pitchFamily="18" charset="0"/>
                <a:cs typeface="Times New Roman" panose="02020603050405020304" pitchFamily="18" charset="0"/>
              </a:rPr>
              <a:t>AppConfig</a:t>
            </a:r>
            <a:r>
              <a:rPr lang="en-US" sz="2000" dirty="0">
                <a:latin typeface="Times New Roman" panose="02020603050405020304" pitchFamily="18" charset="0"/>
                <a:cs typeface="Times New Roman" panose="02020603050405020304" pitchFamily="18" charset="0"/>
              </a:rPr>
              <a:t>.__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instead, taking care not to import models or trigger calls to the app registry.</a:t>
            </a:r>
          </a:p>
          <a:p>
            <a:pPr marL="0" indent="0">
              <a:buNone/>
            </a:pPr>
            <a:r>
              <a:rPr lang="en-US" sz="2000" dirty="0">
                <a:latin typeface="Times New Roman" panose="02020603050405020304" pitchFamily="18" charset="0"/>
                <a:cs typeface="Times New Roman" panose="02020603050405020304" pitchFamily="18" charset="0"/>
              </a:rPr>
              <a:t>sender - The model class which was just prepared.</a:t>
            </a:r>
          </a:p>
        </p:txBody>
      </p:sp>
    </p:spTree>
    <p:extLst>
      <p:ext uri="{BB962C8B-B14F-4D97-AF65-F5344CB8AC3E}">
        <p14:creationId xmlns:p14="http://schemas.microsoft.com/office/powerpoint/2010/main" val="35983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Request/Response Signals </a:t>
            </a:r>
            <a:r>
              <a:rPr lang="en-US" sz="2000" dirty="0">
                <a:latin typeface="Times New Roman" panose="02020603050405020304" pitchFamily="18" charset="0"/>
                <a:cs typeface="Times New Roman" panose="02020603050405020304" pitchFamily="18" charset="0"/>
              </a:rPr>
              <a:t>- Signals sent by the core framework when processing a request.</a:t>
            </a:r>
          </a:p>
          <a:p>
            <a:pPr marL="0" indent="0">
              <a:buNone/>
            </a:pPr>
            <a:r>
              <a:rPr lang="en-US" sz="2000" b="1" dirty="0" err="1">
                <a:latin typeface="Times New Roman" panose="02020603050405020304" pitchFamily="18" charset="0"/>
                <a:cs typeface="Times New Roman" panose="02020603050405020304" pitchFamily="18" charset="0"/>
              </a:rPr>
              <a:t>django.core.signals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request_started</a:t>
            </a:r>
            <a:r>
              <a:rPr lang="en-US" sz="2000" dirty="0">
                <a:latin typeface="Times New Roman" panose="02020603050405020304" pitchFamily="18" charset="0"/>
                <a:cs typeface="Times New Roman" panose="02020603050405020304" pitchFamily="18" charset="0"/>
              </a:rPr>
              <a:t>(sender, environ) - Sent when Django begins processing an HTTP request.</a:t>
            </a:r>
          </a:p>
          <a:p>
            <a:pPr marL="0" indent="0">
              <a:buNone/>
            </a:pPr>
            <a:r>
              <a:rPr lang="en-US" sz="2000" dirty="0">
                <a:latin typeface="Times New Roman" panose="02020603050405020304" pitchFamily="18" charset="0"/>
                <a:cs typeface="Times New Roman" panose="02020603050405020304" pitchFamily="18" charset="0"/>
              </a:rPr>
              <a:t>sender - The handler class – e.g. </a:t>
            </a:r>
            <a:r>
              <a:rPr lang="en-US" sz="2000" dirty="0" err="1">
                <a:latin typeface="Times New Roman" panose="02020603050405020304" pitchFamily="18" charset="0"/>
                <a:cs typeface="Times New Roman" panose="02020603050405020304" pitchFamily="18" charset="0"/>
              </a:rPr>
              <a:t>django.core.handlers.wsgi.WsgiHandler</a:t>
            </a:r>
            <a:r>
              <a:rPr lang="en-US" sz="2000" dirty="0">
                <a:latin typeface="Times New Roman" panose="02020603050405020304" pitchFamily="18" charset="0"/>
                <a:cs typeface="Times New Roman" panose="02020603050405020304" pitchFamily="18" charset="0"/>
              </a:rPr>
              <a:t> – that handled the request.</a:t>
            </a:r>
          </a:p>
          <a:p>
            <a:pPr marL="0" indent="0">
              <a:buNone/>
            </a:pPr>
            <a:r>
              <a:rPr lang="en-US" sz="2000" dirty="0">
                <a:latin typeface="Times New Roman" panose="02020603050405020304" pitchFamily="18" charset="0"/>
                <a:cs typeface="Times New Roman" panose="02020603050405020304" pitchFamily="18" charset="0"/>
              </a:rPr>
              <a:t>environ - The environ dictionary provided to the request.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request_finished</a:t>
            </a:r>
            <a:r>
              <a:rPr lang="en-US" sz="2000" dirty="0">
                <a:latin typeface="Times New Roman" panose="02020603050405020304" pitchFamily="18" charset="0"/>
                <a:cs typeface="Times New Roman" panose="02020603050405020304" pitchFamily="18" charset="0"/>
              </a:rPr>
              <a:t>(sender) - Sent when Django finishes delivering an HTTP response to the client.</a:t>
            </a:r>
          </a:p>
          <a:p>
            <a:pPr marL="0" indent="0">
              <a:buNone/>
            </a:pPr>
            <a:r>
              <a:rPr lang="en-US" sz="2000" dirty="0">
                <a:latin typeface="Times New Roman" panose="02020603050405020304" pitchFamily="18" charset="0"/>
                <a:cs typeface="Times New Roman" panose="02020603050405020304" pitchFamily="18" charset="0"/>
              </a:rPr>
              <a:t>sender - The handler 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got_request_exception</a:t>
            </a:r>
            <a:r>
              <a:rPr lang="en-US" sz="2000" dirty="0">
                <a:latin typeface="Times New Roman" panose="02020603050405020304" pitchFamily="18" charset="0"/>
                <a:cs typeface="Times New Roman" panose="02020603050405020304" pitchFamily="18" charset="0"/>
              </a:rPr>
              <a:t>(sender, request) - This signal is sent whenever Django encounters an exception while processing an incoming HTTP request.</a:t>
            </a:r>
          </a:p>
          <a:p>
            <a:pPr marL="0" indent="0">
              <a:buNone/>
            </a:pPr>
            <a:r>
              <a:rPr lang="en-US" sz="2000" dirty="0">
                <a:latin typeface="Times New Roman" panose="02020603050405020304" pitchFamily="18" charset="0"/>
                <a:cs typeface="Times New Roman" panose="02020603050405020304" pitchFamily="18" charset="0"/>
              </a:rPr>
              <a:t>sender - Unused (always None).</a:t>
            </a:r>
          </a:p>
          <a:p>
            <a:pPr marL="0" indent="0">
              <a:buNone/>
            </a:pPr>
            <a:r>
              <a:rPr lang="en-US" sz="2000" dirty="0">
                <a:latin typeface="Times New Roman" panose="02020603050405020304" pitchFamily="18" charset="0"/>
                <a:cs typeface="Times New Roman" panose="02020603050405020304" pitchFamily="18" charset="0"/>
              </a:rPr>
              <a:t>request - The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a:t>
            </a:r>
          </a:p>
        </p:txBody>
      </p:sp>
    </p:spTree>
    <p:extLst>
      <p:ext uri="{BB962C8B-B14F-4D97-AF65-F5344CB8AC3E}">
        <p14:creationId xmlns:p14="http://schemas.microsoft.com/office/powerpoint/2010/main" val="27276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6"/>
            <a:ext cx="10515600" cy="5533117"/>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Management signals </a:t>
            </a:r>
            <a:r>
              <a:rPr lang="en-US" sz="2000" dirty="0">
                <a:latin typeface="Times New Roman" panose="02020603050405020304" pitchFamily="18" charset="0"/>
                <a:cs typeface="Times New Roman" panose="02020603050405020304" pitchFamily="18" charset="0"/>
              </a:rPr>
              <a:t>– Signals sent by Django-admin</a:t>
            </a:r>
          </a:p>
          <a:p>
            <a:pPr marL="0" indent="0">
              <a:buNone/>
            </a:pPr>
            <a:r>
              <a:rPr lang="en-US" sz="2000" b="1" dirty="0" err="1">
                <a:latin typeface="Times New Roman" panose="02020603050405020304" pitchFamily="18" charset="0"/>
                <a:cs typeface="Times New Roman" panose="02020603050405020304" pitchFamily="18" charset="0"/>
              </a:rPr>
              <a:t>django.db.models.signals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pre_migrate</a:t>
            </a:r>
            <a:r>
              <a:rPr lang="en-US" sz="2000" dirty="0">
                <a:latin typeface="Times New Roman" panose="02020603050405020304" pitchFamily="18" charset="0"/>
                <a:cs typeface="Times New Roman" panose="02020603050405020304" pitchFamily="18" charset="0"/>
              </a:rPr>
              <a:t>(sender, </a:t>
            </a:r>
            <a:r>
              <a:rPr lang="en-US" sz="2000" dirty="0" err="1">
                <a:latin typeface="Times New Roman" panose="02020603050405020304" pitchFamily="18" charset="0"/>
                <a:cs typeface="Times New Roman" panose="02020603050405020304" pitchFamily="18" charset="0"/>
              </a:rPr>
              <a:t>app_config</a:t>
            </a:r>
            <a:r>
              <a:rPr lang="en-US" sz="2000" dirty="0">
                <a:latin typeface="Times New Roman" panose="02020603050405020304" pitchFamily="18" charset="0"/>
                <a:cs typeface="Times New Roman" panose="02020603050405020304" pitchFamily="18" charset="0"/>
              </a:rPr>
              <a:t>, verbosity, interactive, using, plan, apps) - Sent by the migrate command before it starts to install an application. It’s not emitted for applications that lack a models module.</a:t>
            </a:r>
          </a:p>
          <a:p>
            <a:pPr marL="0" indent="0">
              <a:buNone/>
            </a:pPr>
            <a:r>
              <a:rPr lang="en-US" sz="2000" dirty="0">
                <a:latin typeface="Times New Roman" panose="02020603050405020304" pitchFamily="18" charset="0"/>
                <a:cs typeface="Times New Roman" panose="02020603050405020304" pitchFamily="18" charset="0"/>
              </a:rPr>
              <a:t>sender - An </a:t>
            </a:r>
            <a:r>
              <a:rPr lang="en-US" sz="2000" dirty="0" err="1">
                <a:latin typeface="Times New Roman" panose="02020603050405020304" pitchFamily="18" charset="0"/>
                <a:cs typeface="Times New Roman" panose="02020603050405020304" pitchFamily="18" charset="0"/>
              </a:rPr>
              <a:t>AppConfig</a:t>
            </a:r>
            <a:r>
              <a:rPr lang="en-US" sz="2000" dirty="0">
                <a:latin typeface="Times New Roman" panose="02020603050405020304" pitchFamily="18" charset="0"/>
                <a:cs typeface="Times New Roman" panose="02020603050405020304" pitchFamily="18" charset="0"/>
              </a:rPr>
              <a:t> instance for the application about to be migrated/synced.</a:t>
            </a:r>
          </a:p>
          <a:p>
            <a:pPr marL="0" indent="0">
              <a:buNone/>
            </a:pPr>
            <a:r>
              <a:rPr lang="en-US" sz="2000" dirty="0" err="1">
                <a:latin typeface="Times New Roman" panose="02020603050405020304" pitchFamily="18" charset="0"/>
                <a:cs typeface="Times New Roman" panose="02020603050405020304" pitchFamily="18" charset="0"/>
              </a:rPr>
              <a:t>app_config</a:t>
            </a:r>
            <a:r>
              <a:rPr lang="en-US" sz="2000" dirty="0">
                <a:latin typeface="Times New Roman" panose="02020603050405020304" pitchFamily="18" charset="0"/>
                <a:cs typeface="Times New Roman" panose="02020603050405020304" pitchFamily="18" charset="0"/>
              </a:rPr>
              <a:t> - Same as sender.</a:t>
            </a:r>
          </a:p>
          <a:p>
            <a:pPr marL="0" indent="0">
              <a:buNone/>
            </a:pPr>
            <a:r>
              <a:rPr lang="en-US" sz="2000" dirty="0">
                <a:latin typeface="Times New Roman" panose="02020603050405020304" pitchFamily="18" charset="0"/>
                <a:cs typeface="Times New Roman" panose="02020603050405020304" pitchFamily="18" charset="0"/>
              </a:rPr>
              <a:t>verbosity - Indicates how much information manage.py is printing on screen. </a:t>
            </a:r>
          </a:p>
          <a:p>
            <a:pPr marL="0" indent="0">
              <a:buNone/>
            </a:pPr>
            <a:r>
              <a:rPr lang="en-US" sz="2000" dirty="0">
                <a:latin typeface="Times New Roman" panose="02020603050405020304" pitchFamily="18" charset="0"/>
                <a:cs typeface="Times New Roman" panose="02020603050405020304" pitchFamily="18" charset="0"/>
              </a:rPr>
              <a:t>Functions which listen for </a:t>
            </a:r>
            <a:r>
              <a:rPr lang="en-US" sz="2000" dirty="0" err="1">
                <a:latin typeface="Times New Roman" panose="02020603050405020304" pitchFamily="18" charset="0"/>
                <a:cs typeface="Times New Roman" panose="02020603050405020304" pitchFamily="18" charset="0"/>
              </a:rPr>
              <a:t>pre_migrate</a:t>
            </a:r>
            <a:r>
              <a:rPr lang="en-US" sz="2000" dirty="0">
                <a:latin typeface="Times New Roman" panose="02020603050405020304" pitchFamily="18" charset="0"/>
                <a:cs typeface="Times New Roman" panose="02020603050405020304" pitchFamily="18" charset="0"/>
              </a:rPr>
              <a:t> should adjust what they output to the screen based on the value of this argument.</a:t>
            </a:r>
          </a:p>
          <a:p>
            <a:pPr marL="0" indent="0">
              <a:buNone/>
            </a:pPr>
            <a:r>
              <a:rPr lang="en-US" sz="2000" dirty="0">
                <a:latin typeface="Times New Roman" panose="02020603050405020304" pitchFamily="18" charset="0"/>
                <a:cs typeface="Times New Roman" panose="02020603050405020304" pitchFamily="18" charset="0"/>
              </a:rPr>
              <a:t>interactive - If interactive is True, it’s safe to prompt the user to input things on the command line. If interactive is False, functions which listen for this signal should not try to prompt for anything.</a:t>
            </a:r>
          </a:p>
          <a:p>
            <a:pPr marL="0" indent="0">
              <a:buNone/>
            </a:pPr>
            <a:r>
              <a:rPr lang="en-US" sz="2000" dirty="0">
                <a:latin typeface="Times New Roman" panose="02020603050405020304" pitchFamily="18" charset="0"/>
                <a:cs typeface="Times New Roman" panose="02020603050405020304" pitchFamily="18" charset="0"/>
              </a:rPr>
              <a:t>For example, the </a:t>
            </a:r>
            <a:r>
              <a:rPr lang="en-US" sz="2000" dirty="0" err="1">
                <a:latin typeface="Times New Roman" panose="02020603050405020304" pitchFamily="18" charset="0"/>
                <a:cs typeface="Times New Roman" panose="02020603050405020304" pitchFamily="18" charset="0"/>
              </a:rPr>
              <a:t>django.contrib.auth</a:t>
            </a:r>
            <a:r>
              <a:rPr lang="en-US" sz="2000" dirty="0">
                <a:latin typeface="Times New Roman" panose="02020603050405020304" pitchFamily="18" charset="0"/>
                <a:cs typeface="Times New Roman" panose="02020603050405020304" pitchFamily="18" charset="0"/>
              </a:rPr>
              <a:t> app only prompts to create a superuser when interactive is True.</a:t>
            </a:r>
          </a:p>
          <a:p>
            <a:pPr marL="0" indent="0">
              <a:buNone/>
            </a:pPr>
            <a:r>
              <a:rPr lang="en-US" sz="2000" dirty="0">
                <a:latin typeface="Times New Roman" panose="02020603050405020304" pitchFamily="18" charset="0"/>
                <a:cs typeface="Times New Roman" panose="02020603050405020304" pitchFamily="18" charset="0"/>
              </a:rPr>
              <a:t>using - The alias of database on which a command will operate.</a:t>
            </a:r>
          </a:p>
        </p:txBody>
      </p:sp>
    </p:spTree>
    <p:extLst>
      <p:ext uri="{BB962C8B-B14F-4D97-AF65-F5344CB8AC3E}">
        <p14:creationId xmlns:p14="http://schemas.microsoft.com/office/powerpoint/2010/main" val="31823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plan - The migration plan that is going to be used for the migration run. While the plan is not public API, this allows for the rare cases when it is necessary to know the plan. A plan is a list of two-tuples with the first item being the instance of a migration class and the second item showing if the migration was rolled back (True) or applied (False).</a:t>
            </a:r>
          </a:p>
          <a:p>
            <a:pPr marL="0" indent="0">
              <a:buNone/>
            </a:pPr>
            <a:r>
              <a:rPr lang="en-US" sz="2000" dirty="0">
                <a:latin typeface="Times New Roman" panose="02020603050405020304" pitchFamily="18" charset="0"/>
                <a:cs typeface="Times New Roman" panose="02020603050405020304" pitchFamily="18" charset="0"/>
              </a:rPr>
              <a:t>apps - An instance of Apps containing the state of the project before the migration run. It should be used instead of the global apps registry to retrieve the models you want to perform operations 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1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post_migrate</a:t>
            </a:r>
            <a:r>
              <a:rPr lang="en-US" sz="2000" dirty="0">
                <a:latin typeface="Times New Roman" panose="02020603050405020304" pitchFamily="18" charset="0"/>
                <a:cs typeface="Times New Roman" panose="02020603050405020304" pitchFamily="18" charset="0"/>
              </a:rPr>
              <a:t>(sender, </a:t>
            </a:r>
            <a:r>
              <a:rPr lang="en-US" sz="2000" dirty="0" err="1">
                <a:latin typeface="Times New Roman" panose="02020603050405020304" pitchFamily="18" charset="0"/>
                <a:cs typeface="Times New Roman" panose="02020603050405020304" pitchFamily="18" charset="0"/>
              </a:rPr>
              <a:t>aap_config</a:t>
            </a:r>
            <a:r>
              <a:rPr lang="en-US" sz="2000" dirty="0">
                <a:latin typeface="Times New Roman" panose="02020603050405020304" pitchFamily="18" charset="0"/>
                <a:cs typeface="Times New Roman" panose="02020603050405020304" pitchFamily="18" charset="0"/>
              </a:rPr>
              <a:t>, verbosity, interactive, using, plan, apps) -  Sent at the end of the migrate (even if no migrations are run) and flush commands. It’s not emitted for applications that lack a models module.</a:t>
            </a:r>
          </a:p>
          <a:p>
            <a:pPr marL="0" indent="0">
              <a:buNone/>
            </a:pPr>
            <a:r>
              <a:rPr lang="en-US" sz="2000" dirty="0">
                <a:latin typeface="Times New Roman" panose="02020603050405020304" pitchFamily="18" charset="0"/>
                <a:cs typeface="Times New Roman" panose="02020603050405020304" pitchFamily="18" charset="0"/>
              </a:rPr>
              <a:t>Handlers of this signal must not perform database schema alterations as doing so may cause the flush command to fail if it runs during the migrate command.</a:t>
            </a:r>
          </a:p>
          <a:p>
            <a:pPr marL="0" indent="0">
              <a:buNone/>
            </a:pPr>
            <a:r>
              <a:rPr lang="en-US" sz="2000" dirty="0">
                <a:latin typeface="Times New Roman" panose="02020603050405020304" pitchFamily="18" charset="0"/>
                <a:cs typeface="Times New Roman" panose="02020603050405020304" pitchFamily="18" charset="0"/>
              </a:rPr>
              <a:t>sender - An </a:t>
            </a:r>
            <a:r>
              <a:rPr lang="en-US" sz="2000" dirty="0" err="1">
                <a:latin typeface="Times New Roman" panose="02020603050405020304" pitchFamily="18" charset="0"/>
                <a:cs typeface="Times New Roman" panose="02020603050405020304" pitchFamily="18" charset="0"/>
              </a:rPr>
              <a:t>AppConfig</a:t>
            </a:r>
            <a:r>
              <a:rPr lang="en-US" sz="2000" dirty="0">
                <a:latin typeface="Times New Roman" panose="02020603050405020304" pitchFamily="18" charset="0"/>
                <a:cs typeface="Times New Roman" panose="02020603050405020304" pitchFamily="18" charset="0"/>
              </a:rPr>
              <a:t> instance for the application that was just installed.</a:t>
            </a:r>
          </a:p>
          <a:p>
            <a:pPr marL="0" indent="0">
              <a:buNone/>
            </a:pPr>
            <a:r>
              <a:rPr lang="en-US" sz="2000" dirty="0" err="1">
                <a:latin typeface="Times New Roman" panose="02020603050405020304" pitchFamily="18" charset="0"/>
                <a:cs typeface="Times New Roman" panose="02020603050405020304" pitchFamily="18" charset="0"/>
              </a:rPr>
              <a:t>app_config</a:t>
            </a:r>
            <a:r>
              <a:rPr lang="en-US" sz="2000" dirty="0">
                <a:latin typeface="Times New Roman" panose="02020603050405020304" pitchFamily="18" charset="0"/>
                <a:cs typeface="Times New Roman" panose="02020603050405020304" pitchFamily="18" charset="0"/>
              </a:rPr>
              <a:t> - Same as sender.</a:t>
            </a:r>
          </a:p>
          <a:p>
            <a:pPr marL="0" indent="0">
              <a:buNone/>
            </a:pPr>
            <a:r>
              <a:rPr lang="en-US" sz="2000" dirty="0">
                <a:latin typeface="Times New Roman" panose="02020603050405020304" pitchFamily="18" charset="0"/>
                <a:cs typeface="Times New Roman" panose="02020603050405020304" pitchFamily="18" charset="0"/>
              </a:rPr>
              <a:t>verbosity - Indicates how much information manage.py is printing on screen. </a:t>
            </a:r>
          </a:p>
          <a:p>
            <a:pPr marL="0" indent="0">
              <a:buNone/>
            </a:pPr>
            <a:r>
              <a:rPr lang="en-US" sz="2000" dirty="0">
                <a:latin typeface="Times New Roman" panose="02020603050405020304" pitchFamily="18" charset="0"/>
                <a:cs typeface="Times New Roman" panose="02020603050405020304" pitchFamily="18" charset="0"/>
              </a:rPr>
              <a:t>Functions which listen for </a:t>
            </a:r>
            <a:r>
              <a:rPr lang="en-US" sz="2000" dirty="0" err="1">
                <a:latin typeface="Times New Roman" panose="02020603050405020304" pitchFamily="18" charset="0"/>
                <a:cs typeface="Times New Roman" panose="02020603050405020304" pitchFamily="18" charset="0"/>
              </a:rPr>
              <a:t>post_migrate</a:t>
            </a:r>
            <a:r>
              <a:rPr lang="en-US" sz="2000" dirty="0">
                <a:latin typeface="Times New Roman" panose="02020603050405020304" pitchFamily="18" charset="0"/>
                <a:cs typeface="Times New Roman" panose="02020603050405020304" pitchFamily="18" charset="0"/>
              </a:rPr>
              <a:t> should adjust what they output to the screen based on the value of this argument.</a:t>
            </a:r>
          </a:p>
          <a:p>
            <a:pPr marL="0" indent="0">
              <a:buNone/>
            </a:pPr>
            <a:r>
              <a:rPr lang="en-US" sz="2000" dirty="0">
                <a:latin typeface="Times New Roman" panose="02020603050405020304" pitchFamily="18" charset="0"/>
                <a:cs typeface="Times New Roman" panose="02020603050405020304" pitchFamily="18" charset="0"/>
              </a:rPr>
              <a:t>interactive - If interactive is True, it’s safe to prompt the user to input things on the command line. If interactive is False, functions which listen for this signal should not try to prompt for anything.</a:t>
            </a:r>
          </a:p>
          <a:p>
            <a:pPr marL="0" indent="0">
              <a:buNone/>
            </a:pPr>
            <a:r>
              <a:rPr lang="en-US" sz="2000" dirty="0">
                <a:latin typeface="Times New Roman" panose="02020603050405020304" pitchFamily="18" charset="0"/>
                <a:cs typeface="Times New Roman" panose="02020603050405020304" pitchFamily="18" charset="0"/>
              </a:rPr>
              <a:t>For example, the </a:t>
            </a:r>
            <a:r>
              <a:rPr lang="en-US" sz="2000" dirty="0" err="1">
                <a:latin typeface="Times New Roman" panose="02020603050405020304" pitchFamily="18" charset="0"/>
                <a:cs typeface="Times New Roman" panose="02020603050405020304" pitchFamily="18" charset="0"/>
              </a:rPr>
              <a:t>django.contrib.auth</a:t>
            </a:r>
            <a:r>
              <a:rPr lang="en-US" sz="2000" dirty="0">
                <a:latin typeface="Times New Roman" panose="02020603050405020304" pitchFamily="18" charset="0"/>
                <a:cs typeface="Times New Roman" panose="02020603050405020304" pitchFamily="18" charset="0"/>
              </a:rPr>
              <a:t> app only prompts to create a superuser when interactive is True.</a:t>
            </a:r>
          </a:p>
        </p:txBody>
      </p:sp>
    </p:spTree>
    <p:extLst>
      <p:ext uri="{BB962C8B-B14F-4D97-AF65-F5344CB8AC3E}">
        <p14:creationId xmlns:p14="http://schemas.microsoft.com/office/powerpoint/2010/main" val="110200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using - The database alias used for synchronization. Defaults to the default database.</a:t>
            </a:r>
          </a:p>
          <a:p>
            <a:pPr marL="0" indent="0">
              <a:buNone/>
            </a:pPr>
            <a:r>
              <a:rPr lang="en-US" sz="2000" dirty="0">
                <a:latin typeface="Times New Roman" panose="02020603050405020304" pitchFamily="18" charset="0"/>
                <a:cs typeface="Times New Roman" panose="02020603050405020304" pitchFamily="18" charset="0"/>
              </a:rPr>
              <a:t>plan - The migration plan that was used for the migration run. While the plan is not public API, this allows for the rare cases when it is necessary to know the plan. A plan is a list of two-tuples with the first item being the instance of a migration class and the second item showing if the migration was rolled back (True) or applied (False).</a:t>
            </a:r>
          </a:p>
          <a:p>
            <a:pPr marL="0" indent="0">
              <a:buNone/>
            </a:pPr>
            <a:r>
              <a:rPr lang="en-US" sz="2000" dirty="0">
                <a:latin typeface="Times New Roman" panose="02020603050405020304" pitchFamily="18" charset="0"/>
                <a:cs typeface="Times New Roman" panose="02020603050405020304" pitchFamily="18" charset="0"/>
              </a:rPr>
              <a:t>apps - An instance of Apps containing the state of the project after the migration run. It should be used instead of the global apps registry to retrieve the models you want to perform operations 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88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Test Signals </a:t>
            </a:r>
            <a:r>
              <a:rPr lang="en-US" sz="2000" dirty="0">
                <a:latin typeface="Times New Roman" panose="02020603050405020304" pitchFamily="18" charset="0"/>
                <a:cs typeface="Times New Roman" panose="02020603050405020304" pitchFamily="18" charset="0"/>
              </a:rPr>
              <a:t>- Signals only sent when running tests.</a:t>
            </a:r>
          </a:p>
          <a:p>
            <a:pPr marL="0" indent="0">
              <a:buNone/>
            </a:pPr>
            <a:r>
              <a:rPr lang="en-US" sz="2000" b="1" dirty="0" err="1">
                <a:latin typeface="Times New Roman" panose="02020603050405020304" pitchFamily="18" charset="0"/>
                <a:cs typeface="Times New Roman" panose="02020603050405020304" pitchFamily="18" charset="0"/>
              </a:rPr>
              <a:t>django.test.signals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setting_changed</a:t>
            </a:r>
            <a:r>
              <a:rPr lang="en-US" sz="2000" dirty="0">
                <a:latin typeface="Times New Roman" panose="02020603050405020304" pitchFamily="18" charset="0"/>
                <a:cs typeface="Times New Roman" panose="02020603050405020304" pitchFamily="18" charset="0"/>
              </a:rPr>
              <a:t>(sender, setting, value, enter) - This signal is sent when the value of a setting is changed through the </a:t>
            </a:r>
            <a:r>
              <a:rPr lang="en-US" sz="2000" dirty="0" err="1">
                <a:latin typeface="Times New Roman" panose="02020603050405020304" pitchFamily="18" charset="0"/>
                <a:cs typeface="Times New Roman" panose="02020603050405020304" pitchFamily="18" charset="0"/>
              </a:rPr>
              <a:t>django.test.TestCase.settings</a:t>
            </a:r>
            <a:r>
              <a:rPr lang="en-US" sz="2000" dirty="0">
                <a:latin typeface="Times New Roman" panose="02020603050405020304" pitchFamily="18" charset="0"/>
                <a:cs typeface="Times New Roman" panose="02020603050405020304" pitchFamily="18" charset="0"/>
              </a:rPr>
              <a:t>() context manager or the </a:t>
            </a:r>
            <a:r>
              <a:rPr lang="en-US" sz="2000" dirty="0" err="1">
                <a:latin typeface="Times New Roman" panose="02020603050405020304" pitchFamily="18" charset="0"/>
                <a:cs typeface="Times New Roman" panose="02020603050405020304" pitchFamily="18" charset="0"/>
              </a:rPr>
              <a:t>django.test.override_settings</a:t>
            </a:r>
            <a:r>
              <a:rPr lang="en-US" sz="2000" dirty="0">
                <a:latin typeface="Times New Roman" panose="02020603050405020304" pitchFamily="18" charset="0"/>
                <a:cs typeface="Times New Roman" panose="02020603050405020304" pitchFamily="18" charset="0"/>
              </a:rPr>
              <a:t>() decorator/context manager.</a:t>
            </a:r>
          </a:p>
          <a:p>
            <a:pPr marL="0" indent="0">
              <a:buNone/>
            </a:pPr>
            <a:r>
              <a:rPr lang="en-US" sz="2000" dirty="0">
                <a:latin typeface="Times New Roman" panose="02020603050405020304" pitchFamily="18" charset="0"/>
                <a:cs typeface="Times New Roman" panose="02020603050405020304" pitchFamily="18" charset="0"/>
              </a:rPr>
              <a:t>It’s actually sent twice: when the new value is applied (“setup”) and when the original value is restored (“teardown”). Use the enter argument to distinguish between the two.</a:t>
            </a:r>
          </a:p>
          <a:p>
            <a:pPr marL="0" indent="0">
              <a:buNone/>
            </a:pPr>
            <a:r>
              <a:rPr lang="en-US" sz="2000" dirty="0">
                <a:latin typeface="Times New Roman" panose="02020603050405020304" pitchFamily="18" charset="0"/>
                <a:cs typeface="Times New Roman" panose="02020603050405020304" pitchFamily="18" charset="0"/>
              </a:rPr>
              <a:t>You can also import this signal from </a:t>
            </a:r>
            <a:r>
              <a:rPr lang="en-US" sz="2000" dirty="0" err="1">
                <a:latin typeface="Times New Roman" panose="02020603050405020304" pitchFamily="18" charset="0"/>
                <a:cs typeface="Times New Roman" panose="02020603050405020304" pitchFamily="18" charset="0"/>
              </a:rPr>
              <a:t>django.core.signals</a:t>
            </a:r>
            <a:r>
              <a:rPr lang="en-US" sz="2000" dirty="0">
                <a:latin typeface="Times New Roman" panose="02020603050405020304" pitchFamily="18" charset="0"/>
                <a:cs typeface="Times New Roman" panose="02020603050405020304" pitchFamily="18" charset="0"/>
              </a:rPr>
              <a:t> to avoid importing from </a:t>
            </a:r>
            <a:r>
              <a:rPr lang="en-US" sz="2000" dirty="0" err="1">
                <a:latin typeface="Times New Roman" panose="02020603050405020304" pitchFamily="18" charset="0"/>
                <a:cs typeface="Times New Roman" panose="02020603050405020304" pitchFamily="18" charset="0"/>
              </a:rPr>
              <a:t>django.test</a:t>
            </a:r>
            <a:r>
              <a:rPr lang="en-US" sz="2000" dirty="0">
                <a:latin typeface="Times New Roman" panose="02020603050405020304" pitchFamily="18" charset="0"/>
                <a:cs typeface="Times New Roman" panose="02020603050405020304" pitchFamily="18" charset="0"/>
              </a:rPr>
              <a:t> in non-test situations.</a:t>
            </a:r>
          </a:p>
          <a:p>
            <a:pPr marL="0" indent="0">
              <a:buNone/>
            </a:pPr>
            <a:r>
              <a:rPr lang="en-US" sz="2000" dirty="0">
                <a:latin typeface="Times New Roman" panose="02020603050405020304" pitchFamily="18" charset="0"/>
                <a:cs typeface="Times New Roman" panose="02020603050405020304" pitchFamily="18" charset="0"/>
              </a:rPr>
              <a:t>sender - The settings handler.</a:t>
            </a:r>
          </a:p>
          <a:p>
            <a:pPr marL="0" indent="0">
              <a:buNone/>
            </a:pPr>
            <a:r>
              <a:rPr lang="en-US" sz="2000" dirty="0">
                <a:latin typeface="Times New Roman" panose="02020603050405020304" pitchFamily="18" charset="0"/>
                <a:cs typeface="Times New Roman" panose="02020603050405020304" pitchFamily="18" charset="0"/>
              </a:rPr>
              <a:t>setting - The name of the setting.</a:t>
            </a:r>
          </a:p>
          <a:p>
            <a:pPr marL="0" indent="0">
              <a:buNone/>
            </a:pPr>
            <a:r>
              <a:rPr lang="en-US" sz="2000" dirty="0">
                <a:latin typeface="Times New Roman" panose="02020603050405020304" pitchFamily="18" charset="0"/>
                <a:cs typeface="Times New Roman" panose="02020603050405020304" pitchFamily="18" charset="0"/>
              </a:rPr>
              <a:t>value - The value of the setting after the change. For settings that initially don’t exist, in the “teardown” phase, value is None.</a:t>
            </a:r>
          </a:p>
          <a:p>
            <a:pPr marL="0" indent="0">
              <a:buNone/>
            </a:pPr>
            <a:r>
              <a:rPr lang="en-US" sz="2000" dirty="0">
                <a:latin typeface="Times New Roman" panose="02020603050405020304" pitchFamily="18" charset="0"/>
                <a:cs typeface="Times New Roman" panose="02020603050405020304" pitchFamily="18" charset="0"/>
              </a:rPr>
              <a:t>enter -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True if the setting is applied, False if restored.</a:t>
            </a:r>
          </a:p>
        </p:txBody>
      </p:sp>
    </p:spTree>
    <p:extLst>
      <p:ext uri="{BB962C8B-B14F-4D97-AF65-F5344CB8AC3E}">
        <p14:creationId xmlns:p14="http://schemas.microsoft.com/office/powerpoint/2010/main" val="62492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146080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Sender – Who will send Signal</a:t>
            </a:r>
          </a:p>
          <a:p>
            <a:pPr marL="0" indent="0">
              <a:buNone/>
            </a:pPr>
            <a:r>
              <a:rPr lang="en-US" sz="2000" dirty="0">
                <a:latin typeface="Times New Roman" panose="02020603050405020304" pitchFamily="18" charset="0"/>
                <a:cs typeface="Times New Roman" panose="02020603050405020304" pitchFamily="18" charset="0"/>
              </a:rPr>
              <a:t>Signal – Signal </a:t>
            </a:r>
          </a:p>
          <a:p>
            <a:pPr marL="0" indent="0">
              <a:buNone/>
            </a:pPr>
            <a:r>
              <a:rPr lang="en-US" sz="2000" dirty="0">
                <a:latin typeface="Times New Roman" panose="02020603050405020304" pitchFamily="18" charset="0"/>
                <a:cs typeface="Times New Roman" panose="02020603050405020304" pitchFamily="18" charset="0"/>
              </a:rPr>
              <a:t>Receiver – Who will receive Signal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3F433B-874D-463D-917B-CE6F4346C2A1}"/>
              </a:ext>
            </a:extLst>
          </p:cNvPr>
          <p:cNvPicPr>
            <a:picLocks noChangeAspect="1"/>
          </p:cNvPicPr>
          <p:nvPr/>
        </p:nvPicPr>
        <p:blipFill rotWithShape="1">
          <a:blip r:embed="rId2">
            <a:extLst>
              <a:ext uri="{28A0092B-C50C-407E-A947-70E740481C1C}">
                <a14:useLocalDpi xmlns:a14="http://schemas.microsoft.com/office/drawing/2010/main" val="0"/>
              </a:ext>
            </a:extLst>
          </a:blip>
          <a:srcRect l="21143" r="19143"/>
          <a:stretch/>
        </p:blipFill>
        <p:spPr>
          <a:xfrm>
            <a:off x="1572753" y="2958936"/>
            <a:ext cx="627933" cy="2103124"/>
          </a:xfrm>
          <a:prstGeom prst="rect">
            <a:avLst/>
          </a:prstGeom>
        </p:spPr>
      </p:pic>
      <p:pic>
        <p:nvPicPr>
          <p:cNvPr id="7" name="Picture 6">
            <a:extLst>
              <a:ext uri="{FF2B5EF4-FFF2-40B4-BE49-F238E27FC236}">
                <a16:creationId xmlns:a16="http://schemas.microsoft.com/office/drawing/2014/main" id="{474EBC7C-7E17-4D43-B90E-4A37C009D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67984" y="2796052"/>
            <a:ext cx="749810" cy="2103124"/>
          </a:xfrm>
          <a:prstGeom prst="rect">
            <a:avLst/>
          </a:prstGeom>
        </p:spPr>
      </p:pic>
      <p:cxnSp>
        <p:nvCxnSpPr>
          <p:cNvPr id="9" name="Straight Arrow Connector 8">
            <a:extLst>
              <a:ext uri="{FF2B5EF4-FFF2-40B4-BE49-F238E27FC236}">
                <a16:creationId xmlns:a16="http://schemas.microsoft.com/office/drawing/2014/main" id="{432E85BE-4BE1-4000-95BD-B9E896E348E1}"/>
              </a:ext>
            </a:extLst>
          </p:cNvPr>
          <p:cNvCxnSpPr>
            <a:cxnSpLocks/>
          </p:cNvCxnSpPr>
          <p:nvPr/>
        </p:nvCxnSpPr>
        <p:spPr>
          <a:xfrm>
            <a:off x="2312338" y="3938776"/>
            <a:ext cx="3955646"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Heart 9">
            <a:extLst>
              <a:ext uri="{FF2B5EF4-FFF2-40B4-BE49-F238E27FC236}">
                <a16:creationId xmlns:a16="http://schemas.microsoft.com/office/drawing/2014/main" id="{39E0E024-BAAF-4390-9767-529B36857A66}"/>
              </a:ext>
            </a:extLst>
          </p:cNvPr>
          <p:cNvSpPr/>
          <p:nvPr/>
        </p:nvSpPr>
        <p:spPr>
          <a:xfrm>
            <a:off x="3747845" y="3185785"/>
            <a:ext cx="749810" cy="661829"/>
          </a:xfrm>
          <a:prstGeom prst="hear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DBAEFA61-C67C-4029-8F21-FC0E9E129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34685">
            <a:off x="7044704" y="1742083"/>
            <a:ext cx="2711812" cy="1981709"/>
          </a:xfrm>
          <a:prstGeom prst="rect">
            <a:avLst/>
          </a:prstGeom>
        </p:spPr>
      </p:pic>
      <p:pic>
        <p:nvPicPr>
          <p:cNvPr id="26" name="Picture 25">
            <a:extLst>
              <a:ext uri="{FF2B5EF4-FFF2-40B4-BE49-F238E27FC236}">
                <a16:creationId xmlns:a16="http://schemas.microsoft.com/office/drawing/2014/main" id="{AAFD77E9-0DAC-4738-9A8E-BD1B87CA67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5613">
            <a:off x="7103362" y="3729774"/>
            <a:ext cx="2505839" cy="1831190"/>
          </a:xfrm>
          <a:prstGeom prst="rect">
            <a:avLst/>
          </a:prstGeom>
        </p:spPr>
      </p:pic>
      <p:pic>
        <p:nvPicPr>
          <p:cNvPr id="28" name="Picture 27">
            <a:extLst>
              <a:ext uri="{FF2B5EF4-FFF2-40B4-BE49-F238E27FC236}">
                <a16:creationId xmlns:a16="http://schemas.microsoft.com/office/drawing/2014/main" id="{F0EF8CDB-8C5A-4832-B4B5-E3BC509684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2634" y="2908493"/>
            <a:ext cx="1103401" cy="863939"/>
          </a:xfrm>
          <a:prstGeom prst="rect">
            <a:avLst/>
          </a:prstGeom>
        </p:spPr>
      </p:pic>
      <p:sp>
        <p:nvSpPr>
          <p:cNvPr id="35" name="Freeform: Shape 34">
            <a:extLst>
              <a:ext uri="{FF2B5EF4-FFF2-40B4-BE49-F238E27FC236}">
                <a16:creationId xmlns:a16="http://schemas.microsoft.com/office/drawing/2014/main" id="{07074349-512C-4A5A-B38A-B734235C74A8}"/>
              </a:ext>
            </a:extLst>
          </p:cNvPr>
          <p:cNvSpPr/>
          <p:nvPr/>
        </p:nvSpPr>
        <p:spPr>
          <a:xfrm>
            <a:off x="4483510" y="3274142"/>
            <a:ext cx="1828800" cy="235974"/>
          </a:xfrm>
          <a:custGeom>
            <a:avLst/>
            <a:gdLst>
              <a:gd name="connsiteX0" fmla="*/ 0 w 1828800"/>
              <a:gd name="connsiteY0" fmla="*/ 127819 h 235974"/>
              <a:gd name="connsiteX1" fmla="*/ 117987 w 1828800"/>
              <a:gd name="connsiteY1" fmla="*/ 78658 h 235974"/>
              <a:gd name="connsiteX2" fmla="*/ 206477 w 1828800"/>
              <a:gd name="connsiteY2" fmla="*/ 0 h 235974"/>
              <a:gd name="connsiteX3" fmla="*/ 285135 w 1828800"/>
              <a:gd name="connsiteY3" fmla="*/ 9832 h 235974"/>
              <a:gd name="connsiteX4" fmla="*/ 344129 w 1828800"/>
              <a:gd name="connsiteY4" fmla="*/ 78658 h 235974"/>
              <a:gd name="connsiteX5" fmla="*/ 412955 w 1828800"/>
              <a:gd name="connsiteY5" fmla="*/ 176981 h 235974"/>
              <a:gd name="connsiteX6" fmla="*/ 442451 w 1828800"/>
              <a:gd name="connsiteY6" fmla="*/ 196645 h 235974"/>
              <a:gd name="connsiteX7" fmla="*/ 471948 w 1828800"/>
              <a:gd name="connsiteY7" fmla="*/ 186813 h 235974"/>
              <a:gd name="connsiteX8" fmla="*/ 501445 w 1828800"/>
              <a:gd name="connsiteY8" fmla="*/ 108155 h 235974"/>
              <a:gd name="connsiteX9" fmla="*/ 570271 w 1828800"/>
              <a:gd name="connsiteY9" fmla="*/ 58993 h 235974"/>
              <a:gd name="connsiteX10" fmla="*/ 629264 w 1828800"/>
              <a:gd name="connsiteY10" fmla="*/ 49161 h 235974"/>
              <a:gd name="connsiteX11" fmla="*/ 707922 w 1828800"/>
              <a:gd name="connsiteY11" fmla="*/ 68826 h 235974"/>
              <a:gd name="connsiteX12" fmla="*/ 757084 w 1828800"/>
              <a:gd name="connsiteY12" fmla="*/ 127819 h 235974"/>
              <a:gd name="connsiteX13" fmla="*/ 786580 w 1828800"/>
              <a:gd name="connsiteY13" fmla="*/ 186813 h 235974"/>
              <a:gd name="connsiteX14" fmla="*/ 796413 w 1828800"/>
              <a:gd name="connsiteY14" fmla="*/ 216310 h 235974"/>
              <a:gd name="connsiteX15" fmla="*/ 835742 w 1828800"/>
              <a:gd name="connsiteY15" fmla="*/ 226142 h 235974"/>
              <a:gd name="connsiteX16" fmla="*/ 875071 w 1828800"/>
              <a:gd name="connsiteY16" fmla="*/ 117987 h 235974"/>
              <a:gd name="connsiteX17" fmla="*/ 904567 w 1828800"/>
              <a:gd name="connsiteY17" fmla="*/ 98323 h 235974"/>
              <a:gd name="connsiteX18" fmla="*/ 924232 w 1828800"/>
              <a:gd name="connsiteY18" fmla="*/ 68826 h 235974"/>
              <a:gd name="connsiteX19" fmla="*/ 1101213 w 1828800"/>
              <a:gd name="connsiteY19" fmla="*/ 88490 h 235974"/>
              <a:gd name="connsiteX20" fmla="*/ 1140542 w 1828800"/>
              <a:gd name="connsiteY20" fmla="*/ 127819 h 235974"/>
              <a:gd name="connsiteX21" fmla="*/ 1179871 w 1828800"/>
              <a:gd name="connsiteY21" fmla="*/ 206477 h 235974"/>
              <a:gd name="connsiteX22" fmla="*/ 1209367 w 1828800"/>
              <a:gd name="connsiteY22" fmla="*/ 216310 h 235974"/>
              <a:gd name="connsiteX23" fmla="*/ 1248696 w 1828800"/>
              <a:gd name="connsiteY23" fmla="*/ 147484 h 235974"/>
              <a:gd name="connsiteX24" fmla="*/ 1307690 w 1828800"/>
              <a:gd name="connsiteY24" fmla="*/ 88490 h 235974"/>
              <a:gd name="connsiteX25" fmla="*/ 1337187 w 1828800"/>
              <a:gd name="connsiteY25" fmla="*/ 78658 h 235974"/>
              <a:gd name="connsiteX26" fmla="*/ 1425677 w 1828800"/>
              <a:gd name="connsiteY26" fmla="*/ 88490 h 235974"/>
              <a:gd name="connsiteX27" fmla="*/ 1445342 w 1828800"/>
              <a:gd name="connsiteY27" fmla="*/ 117987 h 235974"/>
              <a:gd name="connsiteX28" fmla="*/ 1465006 w 1828800"/>
              <a:gd name="connsiteY28" fmla="*/ 167148 h 235974"/>
              <a:gd name="connsiteX29" fmla="*/ 1484671 w 1828800"/>
              <a:gd name="connsiteY29" fmla="*/ 226142 h 235974"/>
              <a:gd name="connsiteX30" fmla="*/ 1514167 w 1828800"/>
              <a:gd name="connsiteY30" fmla="*/ 235974 h 235974"/>
              <a:gd name="connsiteX31" fmla="*/ 1543664 w 1828800"/>
              <a:gd name="connsiteY31" fmla="*/ 167148 h 235974"/>
              <a:gd name="connsiteX32" fmla="*/ 1573161 w 1828800"/>
              <a:gd name="connsiteY32" fmla="*/ 137652 h 235974"/>
              <a:gd name="connsiteX33" fmla="*/ 1661651 w 1828800"/>
              <a:gd name="connsiteY33" fmla="*/ 58993 h 235974"/>
              <a:gd name="connsiteX34" fmla="*/ 1809135 w 1828800"/>
              <a:gd name="connsiteY34" fmla="*/ 157316 h 235974"/>
              <a:gd name="connsiteX35" fmla="*/ 1828800 w 1828800"/>
              <a:gd name="connsiteY35" fmla="*/ 186813 h 23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28800" h="235974">
                <a:moveTo>
                  <a:pt x="0" y="127819"/>
                </a:moveTo>
                <a:cubicBezTo>
                  <a:pt x="51583" y="113081"/>
                  <a:pt x="76894" y="112280"/>
                  <a:pt x="117987" y="78658"/>
                </a:cubicBezTo>
                <a:cubicBezTo>
                  <a:pt x="266145" y="-42563"/>
                  <a:pt x="119503" y="57980"/>
                  <a:pt x="206477" y="0"/>
                </a:cubicBezTo>
                <a:cubicBezTo>
                  <a:pt x="232696" y="3277"/>
                  <a:pt x="260302" y="802"/>
                  <a:pt x="285135" y="9832"/>
                </a:cubicBezTo>
                <a:cubicBezTo>
                  <a:pt x="298797" y="14800"/>
                  <a:pt x="338606" y="70768"/>
                  <a:pt x="344129" y="78658"/>
                </a:cubicBezTo>
                <a:cubicBezTo>
                  <a:pt x="351626" y="89369"/>
                  <a:pt x="397651" y="161677"/>
                  <a:pt x="412955" y="176981"/>
                </a:cubicBezTo>
                <a:cubicBezTo>
                  <a:pt x="421311" y="185337"/>
                  <a:pt x="432619" y="190090"/>
                  <a:pt x="442451" y="196645"/>
                </a:cubicBezTo>
                <a:cubicBezTo>
                  <a:pt x="452283" y="193368"/>
                  <a:pt x="465313" y="194775"/>
                  <a:pt x="471948" y="186813"/>
                </a:cubicBezTo>
                <a:cubicBezTo>
                  <a:pt x="524811" y="123378"/>
                  <a:pt x="468797" y="157127"/>
                  <a:pt x="501445" y="108155"/>
                </a:cubicBezTo>
                <a:cubicBezTo>
                  <a:pt x="516512" y="85555"/>
                  <a:pt x="544640" y="66682"/>
                  <a:pt x="570271" y="58993"/>
                </a:cubicBezTo>
                <a:cubicBezTo>
                  <a:pt x="589366" y="53264"/>
                  <a:pt x="609600" y="52438"/>
                  <a:pt x="629264" y="49161"/>
                </a:cubicBezTo>
                <a:cubicBezTo>
                  <a:pt x="655483" y="55716"/>
                  <a:pt x="683318" y="57642"/>
                  <a:pt x="707922" y="68826"/>
                </a:cubicBezTo>
                <a:cubicBezTo>
                  <a:pt x="726024" y="77054"/>
                  <a:pt x="746490" y="111929"/>
                  <a:pt x="757084" y="127819"/>
                </a:cubicBezTo>
                <a:cubicBezTo>
                  <a:pt x="781795" y="201954"/>
                  <a:pt x="748463" y="110580"/>
                  <a:pt x="786580" y="186813"/>
                </a:cubicBezTo>
                <a:cubicBezTo>
                  <a:pt x="791215" y="196083"/>
                  <a:pt x="788320" y="209836"/>
                  <a:pt x="796413" y="216310"/>
                </a:cubicBezTo>
                <a:cubicBezTo>
                  <a:pt x="806965" y="224751"/>
                  <a:pt x="822632" y="222865"/>
                  <a:pt x="835742" y="226142"/>
                </a:cubicBezTo>
                <a:cubicBezTo>
                  <a:pt x="838896" y="216680"/>
                  <a:pt x="866517" y="129962"/>
                  <a:pt x="875071" y="117987"/>
                </a:cubicBezTo>
                <a:cubicBezTo>
                  <a:pt x="881939" y="108371"/>
                  <a:pt x="894735" y="104878"/>
                  <a:pt x="904567" y="98323"/>
                </a:cubicBezTo>
                <a:cubicBezTo>
                  <a:pt x="911122" y="88491"/>
                  <a:pt x="912496" y="70207"/>
                  <a:pt x="924232" y="68826"/>
                </a:cubicBezTo>
                <a:cubicBezTo>
                  <a:pt x="1017553" y="57847"/>
                  <a:pt x="1038542" y="67600"/>
                  <a:pt x="1101213" y="88490"/>
                </a:cubicBezTo>
                <a:cubicBezTo>
                  <a:pt x="1114323" y="101600"/>
                  <a:pt x="1130258" y="112393"/>
                  <a:pt x="1140542" y="127819"/>
                </a:cubicBezTo>
                <a:cubicBezTo>
                  <a:pt x="1154968" y="149459"/>
                  <a:pt x="1156860" y="188068"/>
                  <a:pt x="1179871" y="206477"/>
                </a:cubicBezTo>
                <a:cubicBezTo>
                  <a:pt x="1187964" y="212951"/>
                  <a:pt x="1199535" y="213032"/>
                  <a:pt x="1209367" y="216310"/>
                </a:cubicBezTo>
                <a:cubicBezTo>
                  <a:pt x="1219539" y="195966"/>
                  <a:pt x="1232816" y="165349"/>
                  <a:pt x="1248696" y="147484"/>
                </a:cubicBezTo>
                <a:cubicBezTo>
                  <a:pt x="1267172" y="126698"/>
                  <a:pt x="1281307" y="97284"/>
                  <a:pt x="1307690" y="88490"/>
                </a:cubicBezTo>
                <a:lnTo>
                  <a:pt x="1337187" y="78658"/>
                </a:lnTo>
                <a:cubicBezTo>
                  <a:pt x="1366684" y="81935"/>
                  <a:pt x="1397786" y="78348"/>
                  <a:pt x="1425677" y="88490"/>
                </a:cubicBezTo>
                <a:cubicBezTo>
                  <a:pt x="1436783" y="92528"/>
                  <a:pt x="1440057" y="107418"/>
                  <a:pt x="1445342" y="117987"/>
                </a:cubicBezTo>
                <a:cubicBezTo>
                  <a:pt x="1453235" y="133773"/>
                  <a:pt x="1458974" y="150561"/>
                  <a:pt x="1465006" y="167148"/>
                </a:cubicBezTo>
                <a:cubicBezTo>
                  <a:pt x="1472090" y="186628"/>
                  <a:pt x="1465006" y="219587"/>
                  <a:pt x="1484671" y="226142"/>
                </a:cubicBezTo>
                <a:lnTo>
                  <a:pt x="1514167" y="235974"/>
                </a:lnTo>
                <a:cubicBezTo>
                  <a:pt x="1522190" y="211905"/>
                  <a:pt x="1528479" y="188407"/>
                  <a:pt x="1543664" y="167148"/>
                </a:cubicBezTo>
                <a:cubicBezTo>
                  <a:pt x="1551746" y="155833"/>
                  <a:pt x="1562768" y="146890"/>
                  <a:pt x="1573161" y="137652"/>
                </a:cubicBezTo>
                <a:cubicBezTo>
                  <a:pt x="1677654" y="44770"/>
                  <a:pt x="1595142" y="125504"/>
                  <a:pt x="1661651" y="58993"/>
                </a:cubicBezTo>
                <a:cubicBezTo>
                  <a:pt x="1740819" y="81613"/>
                  <a:pt x="1752940" y="73025"/>
                  <a:pt x="1809135" y="157316"/>
                </a:cubicBezTo>
                <a:lnTo>
                  <a:pt x="1828800" y="186813"/>
                </a:ln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077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1"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0" grpId="1" animBg="1"/>
      <p:bldP spid="35" grpId="0" animBg="1"/>
      <p:bldP spid="3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template_rendered</a:t>
            </a:r>
            <a:r>
              <a:rPr lang="en-US" sz="2000" dirty="0">
                <a:latin typeface="Times New Roman" panose="02020603050405020304" pitchFamily="18" charset="0"/>
                <a:cs typeface="Times New Roman" panose="02020603050405020304" pitchFamily="18" charset="0"/>
              </a:rPr>
              <a:t>(sender, template, context) - Sent when the test system renders a template. This signal is not emitted during normal operation of a Django server – it is only available during testing.</a:t>
            </a:r>
          </a:p>
          <a:p>
            <a:pPr marL="0" indent="0">
              <a:buNone/>
            </a:pPr>
            <a:r>
              <a:rPr lang="en-US" sz="2000" dirty="0">
                <a:latin typeface="Times New Roman" panose="02020603050405020304" pitchFamily="18" charset="0"/>
                <a:cs typeface="Times New Roman" panose="02020603050405020304" pitchFamily="18" charset="0"/>
              </a:rPr>
              <a:t>sender - The Template object which was rendered.</a:t>
            </a:r>
          </a:p>
          <a:p>
            <a:pPr marL="0" indent="0">
              <a:buNone/>
            </a:pPr>
            <a:r>
              <a:rPr lang="en-US" sz="2000" dirty="0">
                <a:latin typeface="Times New Roman" panose="02020603050405020304" pitchFamily="18" charset="0"/>
                <a:cs typeface="Times New Roman" panose="02020603050405020304" pitchFamily="18" charset="0"/>
              </a:rPr>
              <a:t>template - Same as sender</a:t>
            </a:r>
          </a:p>
          <a:p>
            <a:pPr marL="0" indent="0">
              <a:buNone/>
            </a:pPr>
            <a:r>
              <a:rPr lang="en-US" sz="2000" dirty="0">
                <a:latin typeface="Times New Roman" panose="02020603050405020304" pitchFamily="18" charset="0"/>
                <a:cs typeface="Times New Roman" panose="02020603050405020304" pitchFamily="18" charset="0"/>
              </a:rPr>
              <a:t>context - The Context with which the template was rendered.</a:t>
            </a:r>
          </a:p>
        </p:txBody>
      </p:sp>
    </p:spTree>
    <p:extLst>
      <p:ext uri="{BB962C8B-B14F-4D97-AF65-F5344CB8AC3E}">
        <p14:creationId xmlns:p14="http://schemas.microsoft.com/office/powerpoint/2010/main" val="197344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Database Wrappers </a:t>
            </a:r>
            <a:r>
              <a:rPr lang="en-US" sz="2000" dirty="0">
                <a:latin typeface="Times New Roman" panose="02020603050405020304" pitchFamily="18" charset="0"/>
                <a:cs typeface="Times New Roman" panose="02020603050405020304" pitchFamily="18" charset="0"/>
              </a:rPr>
              <a:t>- Signals sent by the database wrapper when a database connection is initiated.</a:t>
            </a:r>
          </a:p>
          <a:p>
            <a:pPr marL="0" indent="0">
              <a:buNone/>
            </a:pPr>
            <a:r>
              <a:rPr lang="en-US" sz="2000" b="1" dirty="0" err="1">
                <a:latin typeface="Times New Roman" panose="02020603050405020304" pitchFamily="18" charset="0"/>
                <a:cs typeface="Times New Roman" panose="02020603050405020304" pitchFamily="18" charset="0"/>
              </a:rPr>
              <a:t>django.db.backends.signals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connection_created</a:t>
            </a:r>
            <a:r>
              <a:rPr lang="en-US" sz="2000" dirty="0">
                <a:latin typeface="Times New Roman" panose="02020603050405020304" pitchFamily="18" charset="0"/>
                <a:cs typeface="Times New Roman" panose="02020603050405020304" pitchFamily="18" charset="0"/>
              </a:rPr>
              <a:t> - Sent when the database wrapper makes the initial connection to the database. This is particularly useful if you’d like to send any post connection commands to the SQL backend.</a:t>
            </a:r>
          </a:p>
          <a:p>
            <a:pPr marL="0" indent="0">
              <a:buNone/>
            </a:pPr>
            <a:r>
              <a:rPr lang="en-US" sz="2000" dirty="0">
                <a:latin typeface="Times New Roman" panose="02020603050405020304" pitchFamily="18" charset="0"/>
                <a:cs typeface="Times New Roman" panose="02020603050405020304" pitchFamily="18" charset="0"/>
              </a:rPr>
              <a:t>sender - The database wrapper class – i.e. </a:t>
            </a:r>
            <a:r>
              <a:rPr lang="en-US" sz="2000" dirty="0" err="1">
                <a:latin typeface="Times New Roman" panose="02020603050405020304" pitchFamily="18" charset="0"/>
                <a:cs typeface="Times New Roman" panose="02020603050405020304" pitchFamily="18" charset="0"/>
              </a:rPr>
              <a:t>django.db.backends.postgresql.DatabaseWrapper</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django.db.backends.mysql.DatabaseWrapper</a:t>
            </a:r>
            <a:r>
              <a:rPr lang="en-US" sz="2000" dirty="0">
                <a:latin typeface="Times New Roman" panose="02020603050405020304" pitchFamily="18" charset="0"/>
                <a:cs typeface="Times New Roman" panose="02020603050405020304" pitchFamily="18" charset="0"/>
              </a:rPr>
              <a:t>, etc.</a:t>
            </a:r>
          </a:p>
          <a:p>
            <a:pPr marL="0" indent="0">
              <a:buNone/>
            </a:pPr>
            <a:r>
              <a:rPr lang="en-US" sz="2000" dirty="0">
                <a:latin typeface="Times New Roman" panose="02020603050405020304" pitchFamily="18" charset="0"/>
                <a:cs typeface="Times New Roman" panose="02020603050405020304" pitchFamily="18" charset="0"/>
              </a:rPr>
              <a:t>connection - The database connection that was opened. This can be used in a multiple-database configuration to differentiate connection signals from different databases.</a:t>
            </a:r>
          </a:p>
        </p:txBody>
      </p:sp>
    </p:spTree>
    <p:extLst>
      <p:ext uri="{BB962C8B-B14F-4D97-AF65-F5344CB8AC3E}">
        <p14:creationId xmlns:p14="http://schemas.microsoft.com/office/powerpoint/2010/main" val="30874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Receiver Function - This function takes a sender argument, along with wildcard keyword arguments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all signal handlers must take these arguments. A receiver can be any Python function or method.</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receiver_func</a:t>
            </a:r>
            <a:r>
              <a:rPr lang="en-US" sz="2000" dirty="0">
                <a:latin typeface="Times New Roman" panose="02020603050405020304" pitchFamily="18" charset="0"/>
                <a:cs typeface="Times New Roman" panose="02020603050405020304" pitchFamily="18" charset="0"/>
              </a:rPr>
              <a:t>(sender, request, user,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Connecting/Registering Receiver Function - There are two ways you can connect a receiver to a signal:-</a:t>
            </a:r>
          </a:p>
          <a:p>
            <a:r>
              <a:rPr lang="en-US" sz="2000" dirty="0">
                <a:latin typeface="Times New Roman" panose="02020603050405020304" pitchFamily="18" charset="0"/>
                <a:cs typeface="Times New Roman" panose="02020603050405020304" pitchFamily="18" charset="0"/>
              </a:rPr>
              <a:t>Manual Connect Route</a:t>
            </a:r>
          </a:p>
          <a:p>
            <a:r>
              <a:rPr lang="en-US" sz="2000" dirty="0">
                <a:latin typeface="Times New Roman" panose="02020603050405020304" pitchFamily="18" charset="0"/>
                <a:cs typeface="Times New Roman" panose="02020603050405020304" pitchFamily="18" charset="0"/>
              </a:rPr>
              <a:t>Decorator</a:t>
            </a:r>
          </a:p>
        </p:txBody>
      </p:sp>
    </p:spTree>
    <p:extLst>
      <p:ext uri="{BB962C8B-B14F-4D97-AF65-F5344CB8AC3E}">
        <p14:creationId xmlns:p14="http://schemas.microsoft.com/office/powerpoint/2010/main" val="264383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Manual Connect Route - To receive a signal, register a receiver function using the </a:t>
            </a:r>
            <a:r>
              <a:rPr lang="en-US" sz="2000" dirty="0" err="1">
                <a:latin typeface="Times New Roman" panose="02020603050405020304" pitchFamily="18" charset="0"/>
                <a:cs typeface="Times New Roman" panose="02020603050405020304" pitchFamily="18" charset="0"/>
              </a:rPr>
              <a:t>Signal.connect</a:t>
            </a:r>
            <a:r>
              <a:rPr lang="en-US" sz="2000" dirty="0">
                <a:latin typeface="Times New Roman" panose="02020603050405020304" pitchFamily="18" charset="0"/>
                <a:cs typeface="Times New Roman" panose="02020603050405020304" pitchFamily="18" charset="0"/>
              </a:rPr>
              <a:t>() method. The receiver function is called when the signal is sent. All of the signal’s receiver functions are called one at a time, in the order they were registered.</a:t>
            </a:r>
          </a:p>
          <a:p>
            <a:pPr marL="0" indent="0">
              <a:buNone/>
            </a:pPr>
            <a:r>
              <a:rPr lang="en-US" sz="2000" dirty="0" err="1">
                <a:latin typeface="Times New Roman" panose="02020603050405020304" pitchFamily="18" charset="0"/>
                <a:cs typeface="Times New Roman" panose="02020603050405020304" pitchFamily="18" charset="0"/>
              </a:rPr>
              <a:t>Signal.connect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receiver_func</a:t>
            </a:r>
            <a:r>
              <a:rPr lang="en-US" sz="2000" dirty="0">
                <a:latin typeface="Times New Roman" panose="02020603050405020304" pitchFamily="18" charset="0"/>
                <a:cs typeface="Times New Roman" panose="02020603050405020304" pitchFamily="18" charset="0"/>
              </a:rPr>
              <a:t>, sender=None, weak=True, </a:t>
            </a:r>
            <a:r>
              <a:rPr lang="en-US" sz="2000" dirty="0" err="1">
                <a:latin typeface="Times New Roman" panose="02020603050405020304" pitchFamily="18" charset="0"/>
                <a:cs typeface="Times New Roman" panose="02020603050405020304" pitchFamily="18" charset="0"/>
              </a:rPr>
              <a:t>dispatch_uid</a:t>
            </a:r>
            <a:r>
              <a:rPr lang="en-US" sz="2000" dirty="0">
                <a:latin typeface="Times New Roman" panose="02020603050405020304" pitchFamily="18" charset="0"/>
                <a:cs typeface="Times New Roman" panose="02020603050405020304" pitchFamily="18" charset="0"/>
              </a:rPr>
              <a:t>=None)</a:t>
            </a:r>
          </a:p>
          <a:p>
            <a:pPr marL="0" indent="0">
              <a:buNone/>
            </a:pPr>
            <a:r>
              <a:rPr lang="en-US" sz="2000" dirty="0">
                <a:latin typeface="Times New Roman" panose="02020603050405020304" pitchFamily="18" charset="0"/>
                <a:cs typeface="Times New Roman" panose="02020603050405020304" pitchFamily="18" charset="0"/>
              </a:rPr>
              <a:t>Where, 	</a:t>
            </a:r>
          </a:p>
          <a:p>
            <a:pPr marL="0" indent="0">
              <a:buNone/>
            </a:pPr>
            <a:r>
              <a:rPr lang="en-US" sz="2000" dirty="0" err="1">
                <a:latin typeface="Times New Roman" panose="02020603050405020304" pitchFamily="18" charset="0"/>
                <a:cs typeface="Times New Roman" panose="02020603050405020304" pitchFamily="18" charset="0"/>
              </a:rPr>
              <a:t>receiver_func</a:t>
            </a:r>
            <a:r>
              <a:rPr lang="en-US" sz="2000" dirty="0">
                <a:latin typeface="Times New Roman" panose="02020603050405020304" pitchFamily="18" charset="0"/>
                <a:cs typeface="Times New Roman" panose="02020603050405020304" pitchFamily="18" charset="0"/>
              </a:rPr>
              <a:t> – The callback function which will be connected to signal.</a:t>
            </a:r>
          </a:p>
          <a:p>
            <a:pPr marL="0" indent="0">
              <a:buNone/>
            </a:pPr>
            <a:r>
              <a:rPr lang="en-US" sz="2000" dirty="0">
                <a:latin typeface="Times New Roman" panose="02020603050405020304" pitchFamily="18" charset="0"/>
                <a:cs typeface="Times New Roman" panose="02020603050405020304" pitchFamily="18" charset="0"/>
              </a:rPr>
              <a:t>sender – Specifies a particular sender to receive signals from.</a:t>
            </a:r>
          </a:p>
          <a:p>
            <a:pPr marL="0" indent="0">
              <a:buNone/>
            </a:pPr>
            <a:r>
              <a:rPr lang="en-US" sz="2000" dirty="0">
                <a:latin typeface="Times New Roman" panose="02020603050405020304" pitchFamily="18" charset="0"/>
                <a:cs typeface="Times New Roman" panose="02020603050405020304" pitchFamily="18" charset="0"/>
              </a:rPr>
              <a:t>weak – Django stores signal handlers as weak references by default. Thus, if your receiver is a local function, it may be garbage collected. To prevent this, pass weak=False when you call the signal’s connect() method.</a:t>
            </a:r>
          </a:p>
          <a:p>
            <a:pPr marL="0" indent="0">
              <a:buNone/>
            </a:pPr>
            <a:r>
              <a:rPr lang="en-US" sz="2000" dirty="0" err="1">
                <a:latin typeface="Times New Roman" panose="02020603050405020304" pitchFamily="18" charset="0"/>
                <a:cs typeface="Times New Roman" panose="02020603050405020304" pitchFamily="18" charset="0"/>
              </a:rPr>
              <a:t>dispatch_uid</a:t>
            </a:r>
            <a:r>
              <a:rPr lang="en-US" sz="2000" dirty="0">
                <a:latin typeface="Times New Roman" panose="02020603050405020304" pitchFamily="18" charset="0"/>
                <a:cs typeface="Times New Roman" panose="02020603050405020304" pitchFamily="18" charset="0"/>
              </a:rPr>
              <a:t> – A unique identifier for a signal receiver in cases where duplicate signals may be sent.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Decorator - @receiver(signal or list of signal, sender)</a:t>
            </a:r>
          </a:p>
        </p:txBody>
      </p:sp>
    </p:spTree>
    <p:extLst>
      <p:ext uri="{BB962C8B-B14F-4D97-AF65-F5344CB8AC3E}">
        <p14:creationId xmlns:p14="http://schemas.microsoft.com/office/powerpoint/2010/main" val="43255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020128"/>
            <a:ext cx="10515600" cy="548086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 provides a set of built-in signals that let user code get notified by Django itself of certain actions.</a:t>
            </a:r>
          </a:p>
          <a:p>
            <a:pPr marL="0" indent="0">
              <a:buNone/>
            </a:pPr>
            <a:r>
              <a:rPr lang="en-US" sz="2000" b="1" u="sng" dirty="0">
                <a:latin typeface="Times New Roman" panose="02020603050405020304" pitchFamily="18" charset="0"/>
                <a:cs typeface="Times New Roman" panose="02020603050405020304" pitchFamily="18" charset="0"/>
              </a:rPr>
              <a:t>Login and Logout Signals </a:t>
            </a:r>
            <a:r>
              <a:rPr lang="en-US" sz="2000" dirty="0">
                <a:latin typeface="Times New Roman" panose="02020603050405020304" pitchFamily="18" charset="0"/>
                <a:cs typeface="Times New Roman" panose="02020603050405020304" pitchFamily="18" charset="0"/>
              </a:rPr>
              <a:t>- The auth framework uses the following signals that can be used for notification when a user logs in or out.</a:t>
            </a:r>
          </a:p>
          <a:p>
            <a:pPr marL="0" indent="0">
              <a:buNone/>
            </a:pPr>
            <a:r>
              <a:rPr lang="en-US" sz="2000" b="1" dirty="0" err="1">
                <a:latin typeface="Times New Roman" panose="02020603050405020304" pitchFamily="18" charset="0"/>
                <a:cs typeface="Times New Roman" panose="02020603050405020304" pitchFamily="18" charset="0"/>
              </a:rPr>
              <a:t>django.contrib.auth.signals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user_logged_in</a:t>
            </a:r>
            <a:r>
              <a:rPr lang="en-US" sz="2000" dirty="0">
                <a:latin typeface="Times New Roman" panose="02020603050405020304" pitchFamily="18" charset="0"/>
                <a:cs typeface="Times New Roman" panose="02020603050405020304" pitchFamily="18" charset="0"/>
              </a:rPr>
              <a:t>(sender, request, user) - Sent when a user logs in successfully.</a:t>
            </a:r>
          </a:p>
          <a:p>
            <a:pPr marL="0" indent="0">
              <a:buNone/>
            </a:pPr>
            <a:r>
              <a:rPr lang="en-US" sz="2000" dirty="0">
                <a:latin typeface="Times New Roman" panose="02020603050405020304" pitchFamily="18" charset="0"/>
                <a:cs typeface="Times New Roman" panose="02020603050405020304" pitchFamily="18" charset="0"/>
              </a:rPr>
              <a:t>sender - The class of the user that just logged in.</a:t>
            </a:r>
          </a:p>
          <a:p>
            <a:pPr marL="0" indent="0">
              <a:buNone/>
            </a:pPr>
            <a:r>
              <a:rPr lang="en-US" sz="2000" dirty="0">
                <a:latin typeface="Times New Roman" panose="02020603050405020304" pitchFamily="18" charset="0"/>
                <a:cs typeface="Times New Roman" panose="02020603050405020304" pitchFamily="18" charset="0"/>
              </a:rPr>
              <a:t>request - The current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instance.</a:t>
            </a:r>
          </a:p>
          <a:p>
            <a:pPr marL="0" indent="0">
              <a:buNone/>
            </a:pPr>
            <a:r>
              <a:rPr lang="en-US" sz="2000" dirty="0">
                <a:latin typeface="Times New Roman" panose="02020603050405020304" pitchFamily="18" charset="0"/>
                <a:cs typeface="Times New Roman" panose="02020603050405020304" pitchFamily="18" charset="0"/>
              </a:rPr>
              <a:t>user - The user instance that just logged in.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user_logged_out</a:t>
            </a:r>
            <a:r>
              <a:rPr lang="en-US" sz="2000" dirty="0">
                <a:latin typeface="Times New Roman" panose="02020603050405020304" pitchFamily="18" charset="0"/>
                <a:cs typeface="Times New Roman" panose="02020603050405020304" pitchFamily="18" charset="0"/>
              </a:rPr>
              <a:t>(sender, request, user) - Sent when the logout method is called.</a:t>
            </a:r>
          </a:p>
          <a:p>
            <a:pPr marL="0" indent="0">
              <a:buNone/>
            </a:pPr>
            <a:r>
              <a:rPr lang="en-US" sz="2000" dirty="0">
                <a:latin typeface="Times New Roman" panose="02020603050405020304" pitchFamily="18" charset="0"/>
                <a:cs typeface="Times New Roman" panose="02020603050405020304" pitchFamily="18" charset="0"/>
              </a:rPr>
              <a:t>sender - The class of the user that just logged out or None if the user was not authenticated.</a:t>
            </a:r>
          </a:p>
          <a:p>
            <a:pPr marL="0" indent="0">
              <a:buNone/>
            </a:pPr>
            <a:r>
              <a:rPr lang="en-US" sz="2000" dirty="0">
                <a:latin typeface="Times New Roman" panose="02020603050405020304" pitchFamily="18" charset="0"/>
                <a:cs typeface="Times New Roman" panose="02020603050405020304" pitchFamily="18" charset="0"/>
              </a:rPr>
              <a:t>request - The current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instance.</a:t>
            </a:r>
          </a:p>
          <a:p>
            <a:pPr marL="0" indent="0">
              <a:buNone/>
            </a:pPr>
            <a:r>
              <a:rPr lang="en-US" sz="2000" dirty="0">
                <a:latin typeface="Times New Roman" panose="02020603050405020304" pitchFamily="18" charset="0"/>
                <a:cs typeface="Times New Roman" panose="02020603050405020304" pitchFamily="18" charset="0"/>
              </a:rPr>
              <a:t>user - The user instance that just logged out or None if the user was not authenticated.</a:t>
            </a:r>
          </a:p>
        </p:txBody>
      </p:sp>
    </p:spTree>
    <p:extLst>
      <p:ext uri="{BB962C8B-B14F-4D97-AF65-F5344CB8AC3E}">
        <p14:creationId xmlns:p14="http://schemas.microsoft.com/office/powerpoint/2010/main" val="252880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user_login_failed</a:t>
            </a:r>
            <a:r>
              <a:rPr lang="en-US" sz="2000" dirty="0">
                <a:latin typeface="Times New Roman" panose="02020603050405020304" pitchFamily="18" charset="0"/>
                <a:cs typeface="Times New Roman" panose="02020603050405020304" pitchFamily="18" charset="0"/>
              </a:rPr>
              <a:t>(sender, credentials, request) - Sent when the user failed to login successfully.</a:t>
            </a:r>
          </a:p>
          <a:p>
            <a:pPr marL="0" indent="0">
              <a:buNone/>
            </a:pPr>
            <a:r>
              <a:rPr lang="en-US" sz="2000" dirty="0">
                <a:latin typeface="Times New Roman" panose="02020603050405020304" pitchFamily="18" charset="0"/>
                <a:cs typeface="Times New Roman" panose="02020603050405020304" pitchFamily="18" charset="0"/>
              </a:rPr>
              <a:t>sender - The name of the module used for authentication.</a:t>
            </a:r>
          </a:p>
          <a:p>
            <a:pPr marL="0" indent="0">
              <a:buNone/>
            </a:pPr>
            <a:r>
              <a:rPr lang="en-US" sz="2000" dirty="0">
                <a:latin typeface="Times New Roman" panose="02020603050405020304" pitchFamily="18" charset="0"/>
                <a:cs typeface="Times New Roman" panose="02020603050405020304" pitchFamily="18" charset="0"/>
              </a:rPr>
              <a:t>credentials - A dictionary of keyword arguments containing the user credentials that were passed to authenticate() or your own custom authentication backend. Credentials matching a set of ‘sensitive’ patterns, (including password) will not be sent in the clear as part of the signal.</a:t>
            </a:r>
          </a:p>
          <a:p>
            <a:pPr marL="0" indent="0">
              <a:buNone/>
            </a:pPr>
            <a:r>
              <a:rPr lang="en-US" sz="2000" dirty="0">
                <a:latin typeface="Times New Roman" panose="02020603050405020304" pitchFamily="18" charset="0"/>
                <a:cs typeface="Times New Roman" panose="02020603050405020304" pitchFamily="18" charset="0"/>
              </a:rPr>
              <a:t>request - The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if one was provided to authenticate()</a:t>
            </a:r>
          </a:p>
        </p:txBody>
      </p:sp>
    </p:spTree>
    <p:extLst>
      <p:ext uri="{BB962C8B-B14F-4D97-AF65-F5344CB8AC3E}">
        <p14:creationId xmlns:p14="http://schemas.microsoft.com/office/powerpoint/2010/main" val="22308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Model signals</a:t>
            </a:r>
            <a:r>
              <a:rPr lang="en-US" sz="2000" dirty="0">
                <a:latin typeface="Times New Roman" panose="02020603050405020304" pitchFamily="18" charset="0"/>
                <a:cs typeface="Times New Roman" panose="02020603050405020304" pitchFamily="18" charset="0"/>
              </a:rPr>
              <a:t> - A set of signals sent by the model system.</a:t>
            </a:r>
            <a:endParaRPr lang="en-US" sz="2000" b="1" u="sng" dirty="0">
              <a:latin typeface="Times New Roman" panose="02020603050405020304" pitchFamily="18" charset="0"/>
              <a:cs typeface="Times New Roman" panose="02020603050405020304" pitchFamily="18" charset="0"/>
            </a:endParaRPr>
          </a:p>
          <a:p>
            <a:pPr marL="0" indent="0">
              <a:buNone/>
            </a:pPr>
            <a:r>
              <a:rPr lang="en-US" sz="2000" b="1" dirty="0" err="1">
                <a:latin typeface="Times New Roman" panose="02020603050405020304" pitchFamily="18" charset="0"/>
                <a:cs typeface="Times New Roman" panose="02020603050405020304" pitchFamily="18" charset="0"/>
              </a:rPr>
              <a:t>django.db.models.signals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pre_init</a:t>
            </a:r>
            <a:r>
              <a:rPr lang="en-US" sz="2000" dirty="0">
                <a:latin typeface="Times New Roman" panose="02020603050405020304" pitchFamily="18" charset="0"/>
                <a:cs typeface="Times New Roman" panose="02020603050405020304" pitchFamily="18" charset="0"/>
              </a:rPr>
              <a:t> (sender,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Whenever you instantiate a Django model, this signal is sent at the beginning of the model’s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method.</a:t>
            </a:r>
          </a:p>
          <a:p>
            <a:pPr marL="0" indent="0">
              <a:buNone/>
            </a:pPr>
            <a:r>
              <a:rPr lang="en-US" sz="2000" dirty="0">
                <a:latin typeface="Times New Roman" panose="02020603050405020304" pitchFamily="18" charset="0"/>
                <a:cs typeface="Times New Roman" panose="02020603050405020304" pitchFamily="18" charset="0"/>
              </a:rPr>
              <a:t>sender - The model class that just had an instance created.</a:t>
            </a:r>
          </a:p>
          <a:p>
            <a:pPr marL="0" indent="0">
              <a:buNone/>
            </a:pP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 A list of positional arguments passed to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a:t>
            </a:r>
          </a:p>
          <a:p>
            <a:pPr marL="0" indent="0">
              <a:buNone/>
            </a:pP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A dictionary of keyword arguments passed to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post_init</a:t>
            </a:r>
            <a:r>
              <a:rPr lang="en-US" sz="2000" dirty="0">
                <a:latin typeface="Times New Roman" panose="02020603050405020304" pitchFamily="18" charset="0"/>
                <a:cs typeface="Times New Roman" panose="02020603050405020304" pitchFamily="18" charset="0"/>
              </a:rPr>
              <a:t> (sender, instance) - Like </a:t>
            </a:r>
            <a:r>
              <a:rPr lang="en-US" sz="2000" dirty="0" err="1">
                <a:latin typeface="Times New Roman" panose="02020603050405020304" pitchFamily="18" charset="0"/>
                <a:cs typeface="Times New Roman" panose="02020603050405020304" pitchFamily="18" charset="0"/>
              </a:rPr>
              <a:t>pre_init</a:t>
            </a:r>
            <a:r>
              <a:rPr lang="en-US" sz="2000" dirty="0">
                <a:latin typeface="Times New Roman" panose="02020603050405020304" pitchFamily="18" charset="0"/>
                <a:cs typeface="Times New Roman" panose="02020603050405020304" pitchFamily="18" charset="0"/>
              </a:rPr>
              <a:t>, but this one is sent when the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method finishes.</a:t>
            </a:r>
          </a:p>
          <a:p>
            <a:pPr marL="0" indent="0">
              <a:buNone/>
            </a:pPr>
            <a:r>
              <a:rPr lang="en-US" sz="2000" dirty="0">
                <a:latin typeface="Times New Roman" panose="02020603050405020304" pitchFamily="18" charset="0"/>
                <a:cs typeface="Times New Roman" panose="02020603050405020304" pitchFamily="18" charset="0"/>
              </a:rPr>
              <a:t>sender - The model class that just had an instance created.</a:t>
            </a:r>
          </a:p>
          <a:p>
            <a:pPr marL="0" indent="0">
              <a:buNone/>
            </a:pPr>
            <a:r>
              <a:rPr lang="en-US" sz="2000" dirty="0">
                <a:latin typeface="Times New Roman" panose="02020603050405020304" pitchFamily="18" charset="0"/>
                <a:cs typeface="Times New Roman" panose="02020603050405020304" pitchFamily="18" charset="0"/>
              </a:rPr>
              <a:t>instance - The actual instance of the model that’s just been created.</a:t>
            </a:r>
          </a:p>
        </p:txBody>
      </p:sp>
    </p:spTree>
    <p:extLst>
      <p:ext uri="{BB962C8B-B14F-4D97-AF65-F5344CB8AC3E}">
        <p14:creationId xmlns:p14="http://schemas.microsoft.com/office/powerpoint/2010/main" val="75333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pre_save</a:t>
            </a:r>
            <a:r>
              <a:rPr lang="en-US" sz="2000" dirty="0">
                <a:latin typeface="Times New Roman" panose="02020603050405020304" pitchFamily="18" charset="0"/>
                <a:cs typeface="Times New Roman" panose="02020603050405020304" pitchFamily="18" charset="0"/>
              </a:rPr>
              <a:t> (sender, instance, raw, using, </a:t>
            </a: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 This is sent at the beginning of a model’s save() method.</a:t>
            </a:r>
          </a:p>
          <a:p>
            <a:pPr marL="0" indent="0">
              <a:buNone/>
            </a:pPr>
            <a:r>
              <a:rPr lang="en-US" sz="2000" dirty="0">
                <a:latin typeface="Times New Roman" panose="02020603050405020304" pitchFamily="18" charset="0"/>
                <a:cs typeface="Times New Roman" panose="02020603050405020304" pitchFamily="18" charset="0"/>
              </a:rPr>
              <a:t>sender - The model class.</a:t>
            </a:r>
          </a:p>
          <a:p>
            <a:pPr marL="0" indent="0">
              <a:buNone/>
            </a:pPr>
            <a:r>
              <a:rPr lang="en-US" sz="2000" dirty="0">
                <a:latin typeface="Times New Roman" panose="02020603050405020304" pitchFamily="18" charset="0"/>
                <a:cs typeface="Times New Roman" panose="02020603050405020304" pitchFamily="18" charset="0"/>
              </a:rPr>
              <a:t>instance - The actual instance being saved.</a:t>
            </a:r>
          </a:p>
          <a:p>
            <a:pPr marL="0" indent="0">
              <a:buNone/>
            </a:pPr>
            <a:r>
              <a:rPr lang="en-US" sz="2000" dirty="0">
                <a:latin typeface="Times New Roman" panose="02020603050405020304" pitchFamily="18" charset="0"/>
                <a:cs typeface="Times New Roman" panose="02020603050405020304" pitchFamily="18" charset="0"/>
              </a:rPr>
              <a:t>raw -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True if the model is saved exactly as presented (i.e. when loading a fixture). One should not query/modify other records in the database as the database might not be in a consistent state yet.</a:t>
            </a:r>
          </a:p>
          <a:p>
            <a:pPr marL="0" indent="0">
              <a:buNone/>
            </a:pPr>
            <a:r>
              <a:rPr lang="en-US" sz="2000" dirty="0">
                <a:latin typeface="Times New Roman" panose="02020603050405020304" pitchFamily="18" charset="0"/>
                <a:cs typeface="Times New Roman" panose="02020603050405020304" pitchFamily="18" charset="0"/>
              </a:rPr>
              <a:t>using - The database alias being used.</a:t>
            </a:r>
          </a:p>
          <a:p>
            <a:pPr marL="0" indent="0">
              <a:buNone/>
            </a:pP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 The set of fields to update as passed to </a:t>
            </a:r>
            <a:r>
              <a:rPr lang="en-US" sz="2000" dirty="0" err="1">
                <a:latin typeface="Times New Roman" panose="02020603050405020304" pitchFamily="18" charset="0"/>
                <a:cs typeface="Times New Roman" panose="02020603050405020304" pitchFamily="18" charset="0"/>
              </a:rPr>
              <a:t>Model.save</a:t>
            </a:r>
            <a:r>
              <a:rPr lang="en-US" sz="2000" dirty="0">
                <a:latin typeface="Times New Roman" panose="02020603050405020304" pitchFamily="18" charset="0"/>
                <a:cs typeface="Times New Roman" panose="02020603050405020304" pitchFamily="18" charset="0"/>
              </a:rPr>
              <a:t>(), or None if </a:t>
            </a: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wasn’t passed to save().</a:t>
            </a:r>
          </a:p>
        </p:txBody>
      </p:sp>
    </p:spTree>
    <p:extLst>
      <p:ext uri="{BB962C8B-B14F-4D97-AF65-F5344CB8AC3E}">
        <p14:creationId xmlns:p14="http://schemas.microsoft.com/office/powerpoint/2010/main" val="64557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2DD-4E25-4055-A1D8-A026F414F5E5}"/>
              </a:ext>
            </a:extLst>
          </p:cNvPr>
          <p:cNvSpPr>
            <a:spLocks noGrp="1"/>
          </p:cNvSpPr>
          <p:nvPr>
            <p:ph type="title"/>
          </p:nvPr>
        </p:nvSpPr>
        <p:spPr>
          <a:xfrm>
            <a:off x="899160" y="1047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Built-in Signals</a:t>
            </a:r>
          </a:p>
        </p:txBody>
      </p:sp>
      <p:sp>
        <p:nvSpPr>
          <p:cNvPr id="3" name="Content Placeholder 2">
            <a:extLst>
              <a:ext uri="{FF2B5EF4-FFF2-40B4-BE49-F238E27FC236}">
                <a16:creationId xmlns:a16="http://schemas.microsoft.com/office/drawing/2014/main" id="{E1AC1766-751D-48FE-BE85-722565D0A1BE}"/>
              </a:ext>
            </a:extLst>
          </p:cNvPr>
          <p:cNvSpPr>
            <a:spLocks noGrp="1"/>
          </p:cNvSpPr>
          <p:nvPr>
            <p:ph idx="1"/>
          </p:nvPr>
        </p:nvSpPr>
        <p:spPr>
          <a:xfrm>
            <a:off x="899160" y="1146357"/>
            <a:ext cx="10515600" cy="523702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post_save</a:t>
            </a:r>
            <a:r>
              <a:rPr lang="en-US" sz="2000" dirty="0">
                <a:latin typeface="Times New Roman" panose="02020603050405020304" pitchFamily="18" charset="0"/>
                <a:cs typeface="Times New Roman" panose="02020603050405020304" pitchFamily="18" charset="0"/>
              </a:rPr>
              <a:t>(sender, instance, created, raw, using, </a:t>
            </a: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 Like </a:t>
            </a:r>
            <a:r>
              <a:rPr lang="en-US" sz="2000" dirty="0" err="1">
                <a:latin typeface="Times New Roman" panose="02020603050405020304" pitchFamily="18" charset="0"/>
                <a:cs typeface="Times New Roman" panose="02020603050405020304" pitchFamily="18" charset="0"/>
              </a:rPr>
              <a:t>pre_save</a:t>
            </a:r>
            <a:r>
              <a:rPr lang="en-US" sz="2000" dirty="0">
                <a:latin typeface="Times New Roman" panose="02020603050405020304" pitchFamily="18" charset="0"/>
                <a:cs typeface="Times New Roman" panose="02020603050405020304" pitchFamily="18" charset="0"/>
              </a:rPr>
              <a:t>, but sent at the end of the save() method.</a:t>
            </a:r>
          </a:p>
          <a:p>
            <a:pPr marL="0" indent="0">
              <a:buNone/>
            </a:pPr>
            <a:r>
              <a:rPr lang="en-US" sz="2000" dirty="0">
                <a:latin typeface="Times New Roman" panose="02020603050405020304" pitchFamily="18" charset="0"/>
                <a:cs typeface="Times New Roman" panose="02020603050405020304" pitchFamily="18" charset="0"/>
              </a:rPr>
              <a:t>sender - The model class.</a:t>
            </a:r>
          </a:p>
          <a:p>
            <a:pPr marL="0" indent="0">
              <a:buNone/>
            </a:pPr>
            <a:r>
              <a:rPr lang="en-US" sz="2000" dirty="0">
                <a:latin typeface="Times New Roman" panose="02020603050405020304" pitchFamily="18" charset="0"/>
                <a:cs typeface="Times New Roman" panose="02020603050405020304" pitchFamily="18" charset="0"/>
              </a:rPr>
              <a:t>instance - The actual instance being saved.</a:t>
            </a:r>
          </a:p>
          <a:p>
            <a:pPr marL="0" indent="0">
              <a:buNone/>
            </a:pPr>
            <a:r>
              <a:rPr lang="en-US" sz="2000" dirty="0">
                <a:latin typeface="Times New Roman" panose="02020603050405020304" pitchFamily="18" charset="0"/>
                <a:cs typeface="Times New Roman" panose="02020603050405020304" pitchFamily="18" charset="0"/>
              </a:rPr>
              <a:t>created -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True if a new record was created.</a:t>
            </a:r>
          </a:p>
          <a:p>
            <a:pPr marL="0" indent="0">
              <a:buNone/>
            </a:pPr>
            <a:r>
              <a:rPr lang="en-US" sz="2000" dirty="0">
                <a:latin typeface="Times New Roman" panose="02020603050405020304" pitchFamily="18" charset="0"/>
                <a:cs typeface="Times New Roman" panose="02020603050405020304" pitchFamily="18" charset="0"/>
              </a:rPr>
              <a:t>raw -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True if the model is saved exactly as presented (i.e. when loading a fixture). One should not query/modify other records in the database as the database might not be in a consistent state yet.</a:t>
            </a:r>
          </a:p>
          <a:p>
            <a:pPr marL="0" indent="0">
              <a:buNone/>
            </a:pPr>
            <a:r>
              <a:rPr lang="en-US" sz="2000" dirty="0">
                <a:latin typeface="Times New Roman" panose="02020603050405020304" pitchFamily="18" charset="0"/>
                <a:cs typeface="Times New Roman" panose="02020603050405020304" pitchFamily="18" charset="0"/>
              </a:rPr>
              <a:t>using - The database alias being used.</a:t>
            </a:r>
          </a:p>
          <a:p>
            <a:pPr marL="0" indent="0">
              <a:buNone/>
            </a:pP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 The set of fields to update as passed to </a:t>
            </a:r>
            <a:r>
              <a:rPr lang="en-US" sz="2000" dirty="0" err="1">
                <a:latin typeface="Times New Roman" panose="02020603050405020304" pitchFamily="18" charset="0"/>
                <a:cs typeface="Times New Roman" panose="02020603050405020304" pitchFamily="18" charset="0"/>
              </a:rPr>
              <a:t>Model.save</a:t>
            </a:r>
            <a:r>
              <a:rPr lang="en-US" sz="2000" dirty="0">
                <a:latin typeface="Times New Roman" panose="02020603050405020304" pitchFamily="18" charset="0"/>
                <a:cs typeface="Times New Roman" panose="02020603050405020304" pitchFamily="18" charset="0"/>
              </a:rPr>
              <a:t>(), or None if </a:t>
            </a:r>
            <a:r>
              <a:rPr lang="en-US" sz="2000" dirty="0" err="1">
                <a:latin typeface="Times New Roman" panose="02020603050405020304" pitchFamily="18" charset="0"/>
                <a:cs typeface="Times New Roman" panose="02020603050405020304" pitchFamily="18" charset="0"/>
              </a:rPr>
              <a:t>update_fields</a:t>
            </a:r>
            <a:r>
              <a:rPr lang="en-US" sz="2000" dirty="0">
                <a:latin typeface="Times New Roman" panose="02020603050405020304" pitchFamily="18" charset="0"/>
                <a:cs typeface="Times New Roman" panose="02020603050405020304" pitchFamily="18" charset="0"/>
              </a:rPr>
              <a:t> wasn’t passed to save().</a:t>
            </a:r>
          </a:p>
        </p:txBody>
      </p:sp>
    </p:spTree>
    <p:extLst>
      <p:ext uri="{BB962C8B-B14F-4D97-AF65-F5344CB8AC3E}">
        <p14:creationId xmlns:p14="http://schemas.microsoft.com/office/powerpoint/2010/main" val="12466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2785</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Signals</vt:lpstr>
      <vt:lpstr>Signals</vt:lpstr>
      <vt:lpstr>Signals</vt:lpstr>
      <vt:lpstr>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lpstr>Built-in Signals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dc:title>
  <dc:creator>RK</dc:creator>
  <cp:lastModifiedBy>RK</cp:lastModifiedBy>
  <cp:revision>56</cp:revision>
  <dcterms:created xsi:type="dcterms:W3CDTF">2020-05-19T12:22:46Z</dcterms:created>
  <dcterms:modified xsi:type="dcterms:W3CDTF">2020-05-21T18:03:19Z</dcterms:modified>
</cp:coreProperties>
</file>