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287" r:id="rId3"/>
    <p:sldId id="283" r:id="rId4"/>
    <p:sldId id="286" r:id="rId5"/>
    <p:sldId id="258" r:id="rId6"/>
    <p:sldId id="284" r:id="rId7"/>
    <p:sldId id="285" r:id="rId8"/>
    <p:sldId id="259" r:id="rId9"/>
    <p:sldId id="263" r:id="rId10"/>
    <p:sldId id="288" r:id="rId11"/>
    <p:sldId id="260" r:id="rId12"/>
    <p:sldId id="261" r:id="rId13"/>
    <p:sldId id="264" r:id="rId14"/>
    <p:sldId id="265" r:id="rId15"/>
    <p:sldId id="268" r:id="rId16"/>
    <p:sldId id="266" r:id="rId17"/>
    <p:sldId id="267" r:id="rId18"/>
    <p:sldId id="289" r:id="rId19"/>
    <p:sldId id="290" r:id="rId20"/>
    <p:sldId id="291" r:id="rId21"/>
    <p:sldId id="279" r:id="rId22"/>
    <p:sldId id="271" r:id="rId23"/>
    <p:sldId id="272" r:id="rId24"/>
    <p:sldId id="273" r:id="rId25"/>
    <p:sldId id="275" r:id="rId26"/>
    <p:sldId id="270" r:id="rId27"/>
    <p:sldId id="274" r:id="rId28"/>
    <p:sldId id="26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82E42B-0C65-44F4-B85A-32FC5A66CB7E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22BDE4-26B4-44D6-841A-64728D95E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68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22BDE4-26B4-44D6-841A-64728D95E00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28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3109E-37DE-4D86-AA26-1CB8571566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A1F71D-CCC3-4147-8970-567E736500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66615-A700-4DBF-B818-0028E20A8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32BEA-9419-4909-9BDF-24DABA554CC9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17CDB-D644-4A60-B524-28FEC0DFE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1EC94-A474-4A32-819D-194EAA35B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E8EBD-9282-4801-9797-A4F5DA4BC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623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1951D-5E29-43B9-9B9C-6B87DD980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0E9290-40DD-44C8-903E-979AC88E2F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931CB-2834-4AD1-A480-4E7F0ED59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32BEA-9419-4909-9BDF-24DABA554CC9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4C577-E797-4763-82D4-3D2E677E1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17964-F6E9-4DEE-9C87-812643F35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E8EBD-9282-4801-9797-A4F5DA4BC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10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6B749D-AFD1-4E4B-A48C-27B29495D6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CE68CE-706B-4E1B-BCBE-B9BA19978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5B5FB-C62D-458A-B26E-7807B2F79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32BEA-9419-4909-9BDF-24DABA554CC9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7D2C6-0682-4DCD-8F17-34B9FE6EB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E1325-2F20-4731-BC42-257535241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E8EBD-9282-4801-9797-A4F5DA4BC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30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41C0F-D52B-4878-AD83-0F6C5ED3D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07358-829B-4901-AB5D-ED79B24D4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A91D6-36B5-463B-BCBC-2F3AA4F6E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32BEA-9419-4909-9BDF-24DABA554CC9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F00DC-BFC2-44DF-8F64-1EC83318E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4B34A-B093-4352-BA2C-A6B1FDAB8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E8EBD-9282-4801-9797-A4F5DA4BC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29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C42C1-1E1C-40A5-8413-2124F8726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1AB9B-3971-4A28-8E63-506335932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06A05-EBB1-4134-8BC2-F022E345E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32BEA-9419-4909-9BDF-24DABA554CC9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ABB2F-59B2-4AD8-B938-5D304F908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AB8BF-AD83-4031-B2B5-8B5806B04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E8EBD-9282-4801-9797-A4F5DA4BC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848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47553-8E76-47DD-A60A-F4C0667CD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766D5-FC06-4E6B-953D-008C1329A5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543ED-A1B3-42B5-832C-D9D6522262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523664-4549-4E71-A51B-6F5F31945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32BEA-9419-4909-9BDF-24DABA554CC9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FBEF5A-1AF1-4B3C-9E18-83C3DD71B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9964E-DB37-473B-B8E8-D2C6B11D0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E8EBD-9282-4801-9797-A4F5DA4BC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64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45805-D8CF-43AA-9F22-0E7088ABC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33A3A-BC4D-4C48-8605-FCBDAE148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F00995-D237-4923-8405-BF5F1E6660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B68DD2-C300-42F3-B90E-959C3C700A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C80B79-1F5A-45F9-8A92-A005146BCF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B68736-1C9A-4DC9-A385-58C46CBAA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32BEA-9419-4909-9BDF-24DABA554CC9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8CEABF-DB76-4CAC-8513-39F5E1458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7B9DFB-D811-43B3-A8A2-60E55153A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E8EBD-9282-4801-9797-A4F5DA4BC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58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F710E-199D-4483-9D4F-8DA181045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523884-2DDA-49FE-8DDF-904A64B31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32BEA-9419-4909-9BDF-24DABA554CC9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064F0-C80E-433D-8E3D-21DBADEE1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2ADDE4-0519-4303-9CB3-216DA52C1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E8EBD-9282-4801-9797-A4F5DA4BC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46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2259DA-57E3-4217-A32B-FB9113C0E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32BEA-9419-4909-9BDF-24DABA554CC9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A17596-48DA-439A-B310-1EF8E7F59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C3C602-00A7-4D09-AB91-173735D1C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E8EBD-9282-4801-9797-A4F5DA4BC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17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770C0-9A08-466E-880D-FD648FE46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5CC50-B2CD-4895-B6F7-531C2C450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23302-5382-4AA6-B76E-D59F16852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A851F-7DBD-49FA-841C-A3EC37182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32BEA-9419-4909-9BDF-24DABA554CC9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EBDC90-5945-46DA-AA03-A2804F716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7F58B0-F060-417C-B59D-D4F2576EF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E8EBD-9282-4801-9797-A4F5DA4BC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29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3A4C9-B63C-47AA-99DF-75E145BC8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2537EF-9657-4E23-A9C5-0932345101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87207-1B74-4FFB-86AD-B84FFC3AA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7E9D3-1826-4F13-A2E0-51CABF6F3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32BEA-9419-4909-9BDF-24DABA554CC9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B6CA70-A496-46D3-BC1E-A16955AAA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1330D-53C3-41B4-A550-6207BAA19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E8EBD-9282-4801-9797-A4F5DA4BC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451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4529EC-5B61-4DCF-8EE9-3C87A3C76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42A8A-C1EB-4303-8301-407FC4C4D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D22FD-A2C5-4053-9559-328E725307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32BEA-9419-4909-9BDF-24DABA554CC9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3E71D-23AF-410B-95DD-FF55A1A73E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7A302-1D65-4073-8F9F-6B62478C3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E8EBD-9282-4801-9797-A4F5DA4BC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9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67261-DC49-4DA9-9398-C79FE8E49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909"/>
            <a:ext cx="10515600" cy="1009651"/>
          </a:xfrm>
        </p:spPr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Middleware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6A214-EE0B-4203-921B-79DDACBC7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51567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Middleware is a framework of hooks into Django’s request/response processing.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 a light, low-level “plugin” system for globally altering Django’s input or output. Each middleware component is responsible for doing some specific function.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in Middleware 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Middleware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A26B57-DD0B-45A3-ABDE-2DE65D0E2F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994" y="2487582"/>
            <a:ext cx="7123067" cy="247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199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67261-DC49-4DA9-9398-C79FE8E49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909"/>
            <a:ext cx="10515600" cy="1009651"/>
          </a:xfrm>
        </p:spPr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Activating Middleware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6A214-EE0B-4203-921B-79DDACBC7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51567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activate a middleware component, add it to the MIDDLEWARE list in your Django settings.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MIDDLEWARE, each middleware component is represented by a string: the full Python path to the middleware factory’s class or function name. The order in MIDDLEWARE matters because a middleware can depend on other middleware. For instance,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AuthenticationMiddleware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stores the authenticated user in the session; therefore, it must run after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SessionMiddleware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MIDDLEWARE = [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django.middleware.security.SecurityMiddleware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django.contrib.sessions.middleware.SessionMiddleware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‘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blog.middlewares.my_middleware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44761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67261-DC49-4DA9-9398-C79FE8E49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909"/>
            <a:ext cx="10515600" cy="1009651"/>
          </a:xfrm>
        </p:spPr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based Middleware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6A214-EE0B-4203-921B-79DDACBC7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51567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MyMiddleware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def __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__(self,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get_response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self.get_response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get_response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# One-time configuration and initialization.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def __call__(self, request):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# Code to be executed for each request before the view (and later middleware) are called.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response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self.get_response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(request)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# Code to be executed for each request/response after the view is called.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response</a:t>
            </a:r>
          </a:p>
        </p:txBody>
      </p:sp>
    </p:spTree>
    <p:extLst>
      <p:ext uri="{BB962C8B-B14F-4D97-AF65-F5344CB8AC3E}">
        <p14:creationId xmlns:p14="http://schemas.microsoft.com/office/powerpoint/2010/main" val="567186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67261-DC49-4DA9-9398-C79FE8E49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909"/>
            <a:ext cx="10515600" cy="1009651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get_response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6A214-EE0B-4203-921B-79DDACBC7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51567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get_response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- Middleware factories must accept 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get_response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argument. You can also initialize some global state for the middleware. Keep in mind a couple of caveats: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 initializes your middleware with only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get_response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argument, so you can’t define __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__() as requiring any other arguments.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Unlike the __call__() method which is called once per request, __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__() is called only once, when the Web server starts.</a:t>
            </a:r>
          </a:p>
        </p:txBody>
      </p:sp>
    </p:spTree>
    <p:extLst>
      <p:ext uri="{BB962C8B-B14F-4D97-AF65-F5344CB8AC3E}">
        <p14:creationId xmlns:p14="http://schemas.microsoft.com/office/powerpoint/2010/main" val="324435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67261-DC49-4DA9-9398-C79FE8E49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909"/>
            <a:ext cx="10515600" cy="1009651"/>
          </a:xfrm>
        </p:spPr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Activating Middleware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6A214-EE0B-4203-921B-79DDACBC7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51567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activate a middleware component, add it to the MIDDLEWARE list in your Django settings.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MIDDLEWARE, each middleware component is represented by a string: the full Python path to the middleware factory’s class or function name. The order in MIDDLEWARE matters because a middleware can depend on other middleware. For instance,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AuthenticationMiddleware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stores the authenticated user in the session; therefore, it must run after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SessionMiddleware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MIDDLEWARE = [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django.middleware.security.SecurityMiddleware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django.contrib.sessions.middleware.SessionMiddleware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‘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blog.middlewares.MyMiddleware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453503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67261-DC49-4DA9-9398-C79FE8E49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909"/>
            <a:ext cx="10515600" cy="1009651"/>
          </a:xfrm>
        </p:spPr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Middleware Hooks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6A214-EE0B-4203-921B-79DDACBC7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51567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are special methods to class-based middleware:</a:t>
            </a: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process_view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(request,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view_func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view_args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view_kwargs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- It is called just before Django calls the view.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should return either None or an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HttpResponse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object.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it returns None, Django will continue processing this request, executing any other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process_view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middleware and, then, the appropriate view.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it returns an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HttpResponse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object, Django won’t bother calling the appropriate view; it’ll apply response middleware to that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HttpResponse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return the result.</a:t>
            </a:r>
          </a:p>
        </p:txBody>
      </p:sp>
    </p:spTree>
    <p:extLst>
      <p:ext uri="{BB962C8B-B14F-4D97-AF65-F5344CB8AC3E}">
        <p14:creationId xmlns:p14="http://schemas.microsoft.com/office/powerpoint/2010/main" val="298225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67261-DC49-4DA9-9398-C79FE8E49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909"/>
            <a:ext cx="10515600" cy="1009651"/>
          </a:xfrm>
        </p:spPr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Middleware Hooks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6A214-EE0B-4203-921B-79DDACBC7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51567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process_view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(request,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view_func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view_args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view_kwargs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Where,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- It is an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HttpRequest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object. </a:t>
            </a: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view_func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It is the Python function that Django is about to use. (It’s the actual function object, not the name of the function as a string.) </a:t>
            </a: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view_args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It is a list of positional arguments that will be passed to the view. </a:t>
            </a: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view_kwargs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It is a dictionary of keyword arguments that will be passed to the view.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Neither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view_args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view_kwargs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include the first view argument (request).</a:t>
            </a:r>
          </a:p>
        </p:txBody>
      </p:sp>
    </p:spTree>
    <p:extLst>
      <p:ext uri="{BB962C8B-B14F-4D97-AF65-F5344CB8AC3E}">
        <p14:creationId xmlns:p14="http://schemas.microsoft.com/office/powerpoint/2010/main" val="219686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67261-DC49-4DA9-9398-C79FE8E49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909"/>
            <a:ext cx="10515600" cy="1009651"/>
          </a:xfrm>
        </p:spPr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Middleware Hooks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6A214-EE0B-4203-921B-79DDACBC7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3018"/>
            <a:ext cx="10515600" cy="53663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process_exception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(request, exception) - Django calls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process_exception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when a view raises an exception.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should return either None or 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HttpResponse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object.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it returns 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HttpResponse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object, the template response and response middleware will be applied and the resulting response returned to the browser. Otherwise, default exception handling kicks in.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Where,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– It is 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HttpRequest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object.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 – It is an Exception object raised by the view function.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- Middleware are run in reverse order during the response phase, which includes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process_exception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If an exception middleware returns a response,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process_exception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methods of the middleware classes above that middleware won’t be called at all.</a:t>
            </a:r>
          </a:p>
        </p:txBody>
      </p:sp>
    </p:spTree>
    <p:extLst>
      <p:ext uri="{BB962C8B-B14F-4D97-AF65-F5344CB8AC3E}">
        <p14:creationId xmlns:p14="http://schemas.microsoft.com/office/powerpoint/2010/main" val="3128719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67261-DC49-4DA9-9398-C79FE8E49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909"/>
            <a:ext cx="10515600" cy="1009651"/>
          </a:xfrm>
        </p:spPr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Middleware Hooks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6A214-EE0B-4203-921B-79DDACBC7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51567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process_template_response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(request, response) – This method is called just after the view has finished executing, if the response instance has a render() method, indicating that it is 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TemplateResponse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equivalent.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must return a response object that implements a render method.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could alter the given response by changing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response.template_name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response.context_data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it could create and return a brand-new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TemplateResponse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equivalent.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don’t need to explicitly render responses, responses will be automatically rendered once all template response middleware has been called.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Where,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– It is 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HttpRequest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object.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 – It is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TemplateResponse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 (or equivalent) returned by a Django view or by a middleware.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- Middleware are run in reverse order during the response phase, which includes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process_template_response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94458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67261-DC49-4DA9-9398-C79FE8E49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909"/>
            <a:ext cx="10515600" cy="1009651"/>
          </a:xfrm>
        </p:spPr>
        <p:txBody>
          <a:bodyPr/>
          <a:lstStyle/>
          <a:p>
            <a:pPr algn="ctr"/>
            <a:r>
              <a:rPr lang="en-US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TemplateResponse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6A214-EE0B-4203-921B-79DDACBC7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51567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TemplateResponse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TemplateResponse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subclass of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SimpleTemplateResponse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knows about the current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HttpRequest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TemplateResponse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 can be used anywhere that a normal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django.http.HttpResponse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used. It can also be used as an alternative to calling render().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  <a:p>
            <a:pPr marL="0" indent="0">
              <a:buNone/>
            </a:pPr>
            <a:endParaRPr 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__(request, template, context=None,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content_type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=None, status=None, charset=None, using=None) - It instantiates 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TemplateResponse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 with the given request, template, context, content type, HTTP status, and charset.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Where,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- 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HttpRequest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instance.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- A backend-dependent template object (such as those returned by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get_template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()), the name of a template, or a list of template names.</a:t>
            </a:r>
          </a:p>
        </p:txBody>
      </p:sp>
    </p:spTree>
    <p:extLst>
      <p:ext uri="{BB962C8B-B14F-4D97-AF65-F5344CB8AC3E}">
        <p14:creationId xmlns:p14="http://schemas.microsoft.com/office/powerpoint/2010/main" val="341350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67261-DC49-4DA9-9398-C79FE8E49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909"/>
            <a:ext cx="10515600" cy="1009651"/>
          </a:xfrm>
        </p:spPr>
        <p:txBody>
          <a:bodyPr/>
          <a:lstStyle/>
          <a:p>
            <a:pPr algn="ctr"/>
            <a:r>
              <a:rPr lang="en-US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TemplateResponse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6A214-EE0B-4203-921B-79DDACBC7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51567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 - 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values to add to the template context. By default, this is an empty dictionary.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content_type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The value included in the HTTP Content-Type header, including the MIME type specification and the character set encoding. If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content_type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specified, then its value is used. Otherwise, 'text/html' is used.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 - The HTTP status code for the response.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charset - The charset in which the response will be encoded. If not given it will be extracted from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content_type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if that is unsuccessful, the DEFAULT_CHARSET setting will be used.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- The NAME of a template engine to use for loading the template.</a:t>
            </a:r>
          </a:p>
        </p:txBody>
      </p:sp>
    </p:spTree>
    <p:extLst>
      <p:ext uri="{BB962C8B-B14F-4D97-AF65-F5344CB8AC3E}">
        <p14:creationId xmlns:p14="http://schemas.microsoft.com/office/powerpoint/2010/main" val="1263394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67261-DC49-4DA9-9398-C79FE8E49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909"/>
            <a:ext cx="10515600" cy="1009651"/>
          </a:xfrm>
        </p:spPr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Middleware Works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D0E80CE-21A6-462B-A13F-BEB1F92EF3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43" r="19143"/>
          <a:stretch/>
        </p:blipFill>
        <p:spPr>
          <a:xfrm flipH="1">
            <a:off x="10029080" y="2490286"/>
            <a:ext cx="843835" cy="28262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375D674-A4BB-45F0-83C1-61CF9ABD91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110" y="2359669"/>
            <a:ext cx="1100752" cy="308747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FDC03EB-DB87-4C6C-AB11-21020212ED8E}"/>
              </a:ext>
            </a:extLst>
          </p:cNvPr>
          <p:cNvSpPr txBox="1"/>
          <p:nvPr/>
        </p:nvSpPr>
        <p:spPr>
          <a:xfrm>
            <a:off x="1246200" y="5447142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Banda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47F520A-6F79-4F5C-B9D9-72B4257CCA32}"/>
              </a:ext>
            </a:extLst>
          </p:cNvPr>
          <p:cNvSpPr txBox="1"/>
          <p:nvPr/>
        </p:nvSpPr>
        <p:spPr>
          <a:xfrm>
            <a:off x="10029080" y="5447142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Bandi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023C36C-17AC-477B-97FB-BE666D7B0BE9}"/>
              </a:ext>
            </a:extLst>
          </p:cNvPr>
          <p:cNvCxnSpPr/>
          <p:nvPr/>
        </p:nvCxnSpPr>
        <p:spPr>
          <a:xfrm>
            <a:off x="2183862" y="3429000"/>
            <a:ext cx="7776215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121E058-0EC7-4A3A-80A1-C1FAC82DA7AE}"/>
              </a:ext>
            </a:extLst>
          </p:cNvPr>
          <p:cNvCxnSpPr>
            <a:stCxn id="10" idx="3"/>
            <a:endCxn id="14" idx="3"/>
          </p:cNvCxnSpPr>
          <p:nvPr/>
        </p:nvCxnSpPr>
        <p:spPr>
          <a:xfrm flipH="1">
            <a:off x="2183862" y="3903406"/>
            <a:ext cx="7845218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424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67261-DC49-4DA9-9398-C79FE8E49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909"/>
            <a:ext cx="10515600" cy="1009651"/>
          </a:xfrm>
        </p:spPr>
        <p:txBody>
          <a:bodyPr/>
          <a:lstStyle/>
          <a:p>
            <a:pPr algn="ctr"/>
            <a:r>
              <a:rPr lang="en-US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TemplateResponse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6A214-EE0B-4203-921B-79DDACBC7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51567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three circumstances under which 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TemplateResponse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be rendered: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TemplateResponse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instance is explicitly rendered, using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SimpleTemplateResponse.render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method.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content of the response is explicitly set by assigning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response.content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passing through template response middleware, but before passing through response middleware.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–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TemplateResponse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only be rendered once.</a:t>
            </a:r>
          </a:p>
        </p:txBody>
      </p:sp>
    </p:spTree>
    <p:extLst>
      <p:ext uri="{BB962C8B-B14F-4D97-AF65-F5344CB8AC3E}">
        <p14:creationId xmlns:p14="http://schemas.microsoft.com/office/powerpoint/2010/main" val="152968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67261-DC49-4DA9-9398-C79FE8E49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909"/>
            <a:ext cx="10515600" cy="1009651"/>
          </a:xfrm>
        </p:spPr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Built-in Middleware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6A214-EE0B-4203-921B-79DDACBC7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51567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SecurityMiddleware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django.middleware.security.SecurityMiddleware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several security enhancements to the request/response cycle.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one can be independently enabled or disabled with a setting.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SECURE_BROWSER_XSS_FILTER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SECURE_CONTENT_TYPE_NOSNIFF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SECURE_HSTS_INCLUDE_SUBDOMAINS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SECURE_HSTS_PRELOAD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SECURE_HSTS_SECONDS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SECURE_REDIRECT_EXEMPT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SECURE_REFERRER_POLICY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SECURE_SSL_HOST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SECURE_SSL_REDIRECT</a:t>
            </a:r>
          </a:p>
        </p:txBody>
      </p:sp>
    </p:spTree>
    <p:extLst>
      <p:ext uri="{BB962C8B-B14F-4D97-AF65-F5344CB8AC3E}">
        <p14:creationId xmlns:p14="http://schemas.microsoft.com/office/powerpoint/2010/main" val="636695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67261-DC49-4DA9-9398-C79FE8E49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909"/>
            <a:ext cx="10515600" cy="1009651"/>
          </a:xfrm>
        </p:spPr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Built-in Middleware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6A214-EE0B-4203-921B-79DDACBC7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51567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SECURE_BROWSER_XSS_FILTER - If True,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SecurityMiddleware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sets the X-XSS-Protection: 1; mode=block header on all responses that do not already have it.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 browsers don’t honor X-XSS-Protection HTTP header anymore. Although the setting offers little practical benefit, you may still want to set the header if you support older browsers. Default is False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SECURE_CONTENT_TYPE_NOSNIFF - If True,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SecurityMiddleware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sets the X-Content-Type-Options: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nosniff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header on all responses that do not already have it. Default is True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SECURE_HSTS_INCLUDE_SUBDOMAINS - If True,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SecurityMiddleware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adds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includeSubDomains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directive to the HTTP Strict Transport Security header. It has no effect unless SECURE_HSTS_SECONDS is set to a non-zero value. Default is False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737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67261-DC49-4DA9-9398-C79FE8E49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909"/>
            <a:ext cx="10515600" cy="1009651"/>
          </a:xfrm>
        </p:spPr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Built-in Middleware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6A214-EE0B-4203-921B-79DDACBC7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51567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SECURE_HSTS_PRELOAD - If True,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SecurityMiddleware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adds the preload directive to the HTTP Strict Transport Security header. It has no effect unless SECURE_HSTS_SECONDS is set to a non-zero value. Default is False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SECURE_HSTS_SECONDS – If set to a non-zero integer value,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SecurityMiddleware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sets the HTTP Strict Transport Security header on all responses that do not already have it. Default is 0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SECURE_REDIRECT_EXEMPT – If a URL path matches a regular expression in this list, the request will not be redirected to HTTPS.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SecurityMiddleware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strips leading slashes from URL paths, so patterns shouldn’t include them, e.g. SECURE_REDIRECT_EXEMPT = [r'^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no-ssl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/$', …]. If SECURE_SSL_REDIRECT is False, this setting has no effect. Default is [] empty list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SECURE_REFERRER_POLICY - If configured,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SecurityMiddleware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sets the Referrer Policy header on all responses that do not already have it to the value provided. Default is None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41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67261-DC49-4DA9-9398-C79FE8E49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909"/>
            <a:ext cx="10515600" cy="1009651"/>
          </a:xfrm>
        </p:spPr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Built-in Middleware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6A214-EE0B-4203-921B-79DDACBC7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51567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SECURE_SSL_HOST - If a string (e.g. secure.example.com), all SSL redirects will be directed to this host rather than the originally-requested host (e.g. www.example.com). If SECURE_SSL_REDIRECT is False, this setting has no effect. Default is None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SECURE_SSL_REDIRECT - If True,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SecurityMiddleware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redirects all non-HTTPS requests to HTTPS (except for those URLs matching a regular expression listed in SECURE_REDIRECT_EXEMPT). Default is False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439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67261-DC49-4DA9-9398-C79FE8E49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909"/>
            <a:ext cx="10515600" cy="1009651"/>
          </a:xfrm>
        </p:spPr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Built-in Middleware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6A214-EE0B-4203-921B-79DDACBC7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51567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CommonMiddleware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Adds a few conveniences for perfectionists: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Forbids access to user agents in the DISALLOWED_USER_AGENTS setting, which should be a list of compiled regular expression objects.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Performs URL rewriting based on the APPEND_SLASH and PREPEND_WWW settings.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APPEND_SLASH is True and the initial URL doesn’t end with a slash, and it is not found in the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URLconf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a new URL is formed by appending a slash at the end. If this new URL is found in the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URLconf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Django redirects the request to this new URL. Otherwise, the initial URL is processed as usual.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geekyshows.com/home will be redirected to geekyshows.com/home/ if you don’t have a valid URL pattern for geekyshows.com/home but do have a valid pattern for geekyshows.com/home/.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PREPEND_WWW is True, URLs that lack a leading “www.” will be redirected to the same URL with a leading “www.”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of these options are meant to normalize URLs. The philosophy is that each URL should exist in one, and only one, place. Technically a URL geekyshows.com/home is distinct from geekyshows.com/home/ a search-engine indexer would treat them as separate URLs – so it’s best practice to normalize URLs.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Sets the Content-Length header for non-streaming responses.</a:t>
            </a:r>
          </a:p>
        </p:txBody>
      </p:sp>
    </p:spTree>
    <p:extLst>
      <p:ext uri="{BB962C8B-B14F-4D97-AF65-F5344CB8AC3E}">
        <p14:creationId xmlns:p14="http://schemas.microsoft.com/office/powerpoint/2010/main" val="235916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67261-DC49-4DA9-9398-C79FE8E49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909"/>
            <a:ext cx="10515600" cy="1009651"/>
          </a:xfrm>
        </p:spPr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Built-in Middleware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6A214-EE0B-4203-921B-79DDACBC7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51567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UpdateCacheMiddleware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FetchFromCacheMiddleware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These middleware belongs to cache middleware. It enables the site-wide cache. If these are enabled, each Django-powered page will be cached for as long as the CACHE_MIDDLEWARE_SECONDS setting defines.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MessageMiddleware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Enables cookie- and session-based message support.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SessionMiddleware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Enables session support.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AuthenticationMiddleware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It adds the user attribute, representing the currently-logged-in user, to every incoming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HttpRequest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object. 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CsrfViewMiddleware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It adds protection against Cross Site Request Forgeries by adding hidden form fields to POST forms and checking requests for the correct value. 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2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67261-DC49-4DA9-9398-C79FE8E49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909"/>
            <a:ext cx="10515600" cy="1009651"/>
          </a:xfrm>
        </p:spPr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Built-in Middleware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6A214-EE0B-4203-921B-79DDACBC7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51567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XFrameOptionsMiddleware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Simple clickjacking protection via the X-Frame-Options header.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FlatpageFallbackMiddleware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Should be near the bottom as it’s a last-resort type of middleware.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RedirectFallbackMiddleware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Should be near the bottom as it’s a last-resort type of middleware.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LocaleMiddleware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One of the topmost, after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SessionMiddleware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(uses session data)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UpdateCacheMiddleware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(modifies Vary header).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ConditionalGetMiddleware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Before any middleware that may change the response (it sets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ETag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header). After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GZipMiddleware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it won’t calculate 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ETag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header 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gzipped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contents.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49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67261-DC49-4DA9-9398-C79FE8E49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909"/>
            <a:ext cx="10515600" cy="1009651"/>
          </a:xfrm>
        </p:spPr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Built-in Middleware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6A214-EE0B-4203-921B-79DDACBC7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51567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GZipMiddleware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Before any middleware that may change or use the response body. After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UpdateCacheMiddleware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Modifies Vary header.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751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67261-DC49-4DA9-9398-C79FE8E49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909"/>
            <a:ext cx="10515600" cy="1009651"/>
          </a:xfrm>
        </p:spPr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Middleware Works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D0E80CE-21A6-462B-A13F-BEB1F92EF3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43" r="19143"/>
          <a:stretch/>
        </p:blipFill>
        <p:spPr>
          <a:xfrm flipH="1">
            <a:off x="10029080" y="2490286"/>
            <a:ext cx="843835" cy="28262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375D674-A4BB-45F0-83C1-61CF9ABD91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110" y="2359669"/>
            <a:ext cx="1100752" cy="30874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1B8C1DA-2492-4A9F-8298-DC93695352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55516" y="2490286"/>
            <a:ext cx="1840095" cy="27260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EF310E-DC93-4580-BCF8-1BDE4FDD0F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265" y="2203784"/>
            <a:ext cx="1543737" cy="308747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A642F5C-C8DD-438E-B170-68F96CA263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51442" y="1393153"/>
            <a:ext cx="971991" cy="109713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FDC03EB-DB87-4C6C-AB11-21020212ED8E}"/>
              </a:ext>
            </a:extLst>
          </p:cNvPr>
          <p:cNvSpPr txBox="1"/>
          <p:nvPr/>
        </p:nvSpPr>
        <p:spPr>
          <a:xfrm>
            <a:off x="1246200" y="5447142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Banda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03653F-F1B0-4612-8A4E-A2B07F7F92DF}"/>
              </a:ext>
            </a:extLst>
          </p:cNvPr>
          <p:cNvSpPr txBox="1"/>
          <p:nvPr/>
        </p:nvSpPr>
        <p:spPr>
          <a:xfrm>
            <a:off x="3984484" y="5343947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Bhai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F9815D-EB9A-4039-81F8-221BA6A76369}"/>
              </a:ext>
            </a:extLst>
          </p:cNvPr>
          <p:cNvSpPr txBox="1"/>
          <p:nvPr/>
        </p:nvSpPr>
        <p:spPr>
          <a:xfrm>
            <a:off x="7087984" y="544714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Baap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47F520A-6F79-4F5C-B9D9-72B4257CCA32}"/>
              </a:ext>
            </a:extLst>
          </p:cNvPr>
          <p:cNvSpPr txBox="1"/>
          <p:nvPr/>
        </p:nvSpPr>
        <p:spPr>
          <a:xfrm>
            <a:off x="10029080" y="5447142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Bandi</a:t>
            </a:r>
            <a:endParaRPr lang="en-US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1963266-811B-42C1-96D0-3EE4D13834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023" y="4719341"/>
            <a:ext cx="971991" cy="109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921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1.85185E-6 L 0.16706 -0.00648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46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706 -0.00648 L 0.47253 -0.03379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13" y="-1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253 -0.03379 L 0.65013 0.08796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6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44444E-6 L -0.14076 0.128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6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076 0.128 L -0.40691 0.10277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07" y="-1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0691 0.10277 L -0.59714 -0.00741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18" y="-5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67261-DC49-4DA9-9398-C79FE8E49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909"/>
            <a:ext cx="10515600" cy="1009651"/>
          </a:xfrm>
        </p:spPr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Middleware Works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D0E80CE-21A6-462B-A13F-BEB1F92EF3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43" r="19143"/>
          <a:stretch/>
        </p:blipFill>
        <p:spPr>
          <a:xfrm flipH="1">
            <a:off x="10029080" y="2490286"/>
            <a:ext cx="843835" cy="28262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375D674-A4BB-45F0-83C1-61CF9ABD91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110" y="2359669"/>
            <a:ext cx="1100752" cy="30874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1B8C1DA-2492-4A9F-8298-DC93695352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55516" y="2490286"/>
            <a:ext cx="1840095" cy="27260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EF310E-DC93-4580-BCF8-1BDE4FDD0F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265" y="2203784"/>
            <a:ext cx="1543737" cy="308747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A642F5C-C8DD-438E-B170-68F96CA263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51442" y="1393153"/>
            <a:ext cx="971991" cy="109713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FDC03EB-DB87-4C6C-AB11-21020212ED8E}"/>
              </a:ext>
            </a:extLst>
          </p:cNvPr>
          <p:cNvSpPr txBox="1"/>
          <p:nvPr/>
        </p:nvSpPr>
        <p:spPr>
          <a:xfrm>
            <a:off x="1246200" y="5447142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Banda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03653F-F1B0-4612-8A4E-A2B07F7F92DF}"/>
              </a:ext>
            </a:extLst>
          </p:cNvPr>
          <p:cNvSpPr txBox="1"/>
          <p:nvPr/>
        </p:nvSpPr>
        <p:spPr>
          <a:xfrm>
            <a:off x="3984484" y="5343947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Bhai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F9815D-EB9A-4039-81F8-221BA6A76369}"/>
              </a:ext>
            </a:extLst>
          </p:cNvPr>
          <p:cNvSpPr txBox="1"/>
          <p:nvPr/>
        </p:nvSpPr>
        <p:spPr>
          <a:xfrm>
            <a:off x="7087984" y="544714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Baap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47F520A-6F79-4F5C-B9D9-72B4257CCA32}"/>
              </a:ext>
            </a:extLst>
          </p:cNvPr>
          <p:cNvSpPr txBox="1"/>
          <p:nvPr/>
        </p:nvSpPr>
        <p:spPr>
          <a:xfrm>
            <a:off x="10029080" y="5447142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Bandi</a:t>
            </a:r>
            <a:endParaRPr lang="en-US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1963266-811B-42C1-96D0-3EE4D13834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637" y="5528613"/>
            <a:ext cx="971991" cy="109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995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1.85185E-6 L 0.16745 0.00718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72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1.11111E-6 L -0.18177 -0.15995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89" y="-8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67261-DC49-4DA9-9398-C79FE8E49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909"/>
            <a:ext cx="10515600" cy="1009651"/>
          </a:xfrm>
        </p:spPr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Middleware Works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88B18B-9941-49B2-B345-37BB9C7EA4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0" t="11787" r="18571" b="16392"/>
          <a:stretch/>
        </p:blipFill>
        <p:spPr>
          <a:xfrm>
            <a:off x="1645919" y="1317298"/>
            <a:ext cx="1367246" cy="16523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47BC15-712C-40C9-BF74-81B6DE7D7C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7730" y="929703"/>
            <a:ext cx="1570298" cy="2427514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31DAE64-F84C-40BA-89AC-587A92015D3E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3013165" y="2143460"/>
            <a:ext cx="577456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796C8DF-EF13-4931-B0F0-ACD87D9C8B47}"/>
              </a:ext>
            </a:extLst>
          </p:cNvPr>
          <p:cNvSpPr/>
          <p:nvPr/>
        </p:nvSpPr>
        <p:spPr>
          <a:xfrm>
            <a:off x="5451955" y="4038727"/>
            <a:ext cx="775063" cy="17242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Middleware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7A6FCF5-6578-4844-8EF9-60C425FA05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0" t="11787" r="18571" b="16392"/>
          <a:stretch/>
        </p:blipFill>
        <p:spPr>
          <a:xfrm>
            <a:off x="1645919" y="4038727"/>
            <a:ext cx="1367246" cy="165232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E9FC75D-E537-4EEE-97F4-9F21C423DB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7730" y="3651132"/>
            <a:ext cx="1570298" cy="2427514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1D30A28-5185-44EF-80E1-542253F860FD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013165" y="4484914"/>
            <a:ext cx="2438790" cy="3799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20EC5A8-5AAE-44D3-AA9C-6A7051B49B05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6227018" y="4484914"/>
            <a:ext cx="2560712" cy="3799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A530C54-C5E1-4C00-B57A-88D1137B92FA}"/>
              </a:ext>
            </a:extLst>
          </p:cNvPr>
          <p:cNvCxnSpPr>
            <a:cxnSpLocks/>
          </p:cNvCxnSpPr>
          <p:nvPr/>
        </p:nvCxnSpPr>
        <p:spPr>
          <a:xfrm flipH="1">
            <a:off x="6227018" y="5016259"/>
            <a:ext cx="2560712" cy="4440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05EC94A-8DF7-4253-8C23-E5E06F7D983C}"/>
              </a:ext>
            </a:extLst>
          </p:cNvPr>
          <p:cNvCxnSpPr/>
          <p:nvPr/>
        </p:nvCxnSpPr>
        <p:spPr>
          <a:xfrm flipH="1" flipV="1">
            <a:off x="3117669" y="5158804"/>
            <a:ext cx="2334286" cy="3014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DCFD120-F8F4-4F0F-8BFE-C4737D2A33C0}"/>
              </a:ext>
            </a:extLst>
          </p:cNvPr>
          <p:cNvCxnSpPr/>
          <p:nvPr/>
        </p:nvCxnSpPr>
        <p:spPr>
          <a:xfrm flipH="1">
            <a:off x="3013165" y="2490651"/>
            <a:ext cx="577456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755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67261-DC49-4DA9-9398-C79FE8E49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909"/>
            <a:ext cx="10515600" cy="1009651"/>
          </a:xfrm>
        </p:spPr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Middleware Works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D2DC6F-2459-435E-84B5-A4F925A4A3FC}"/>
              </a:ext>
            </a:extLst>
          </p:cNvPr>
          <p:cNvSpPr/>
          <p:nvPr/>
        </p:nvSpPr>
        <p:spPr>
          <a:xfrm>
            <a:off x="4038892" y="2344980"/>
            <a:ext cx="775063" cy="17242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Middleware 1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AC930A9-D9C9-40EC-948A-EB76487F67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0" t="11787" r="18571" b="16392"/>
          <a:stretch/>
        </p:blipFill>
        <p:spPr>
          <a:xfrm>
            <a:off x="1036319" y="2229592"/>
            <a:ext cx="1367246" cy="165232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3A68FB1-0D41-4856-AFC3-4D06CF8A3D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8631" y="1973702"/>
            <a:ext cx="1570298" cy="2427514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BF9A114-893E-476D-BF1F-3F00165E64E7}"/>
              </a:ext>
            </a:extLst>
          </p:cNvPr>
          <p:cNvCxnSpPr>
            <a:cxnSpLocks/>
          </p:cNvCxnSpPr>
          <p:nvPr/>
        </p:nvCxnSpPr>
        <p:spPr>
          <a:xfrm>
            <a:off x="2403565" y="2970100"/>
            <a:ext cx="160692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D14C72-59FA-4AB4-8560-48BE1671E26A}"/>
              </a:ext>
            </a:extLst>
          </p:cNvPr>
          <p:cNvCxnSpPr>
            <a:cxnSpLocks/>
          </p:cNvCxnSpPr>
          <p:nvPr/>
        </p:nvCxnSpPr>
        <p:spPr>
          <a:xfrm flipH="1" flipV="1">
            <a:off x="2470016" y="3429131"/>
            <a:ext cx="1540477" cy="219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61EEB27-5FB4-418E-B829-243967AC1B09}"/>
              </a:ext>
            </a:extLst>
          </p:cNvPr>
          <p:cNvSpPr/>
          <p:nvPr/>
        </p:nvSpPr>
        <p:spPr>
          <a:xfrm>
            <a:off x="5567809" y="2344980"/>
            <a:ext cx="775063" cy="172428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Middleware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2C9ED17-38E3-4BDC-BEEF-0D4919389898}"/>
              </a:ext>
            </a:extLst>
          </p:cNvPr>
          <p:cNvSpPr/>
          <p:nvPr/>
        </p:nvSpPr>
        <p:spPr>
          <a:xfrm>
            <a:off x="7096726" y="2344980"/>
            <a:ext cx="775063" cy="172428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Middleware 3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9CE0656-D6E3-4995-A235-8F83AA99152C}"/>
              </a:ext>
            </a:extLst>
          </p:cNvPr>
          <p:cNvCxnSpPr>
            <a:cxnSpLocks/>
          </p:cNvCxnSpPr>
          <p:nvPr/>
        </p:nvCxnSpPr>
        <p:spPr>
          <a:xfrm>
            <a:off x="4813955" y="2972179"/>
            <a:ext cx="75385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44E6681-882D-4E23-9F36-43154972DC0F}"/>
              </a:ext>
            </a:extLst>
          </p:cNvPr>
          <p:cNvCxnSpPr>
            <a:cxnSpLocks/>
          </p:cNvCxnSpPr>
          <p:nvPr/>
        </p:nvCxnSpPr>
        <p:spPr>
          <a:xfrm>
            <a:off x="6342872" y="2970100"/>
            <a:ext cx="75385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3599583-BD72-470C-B8AD-9DC523537E61}"/>
              </a:ext>
            </a:extLst>
          </p:cNvPr>
          <p:cNvCxnSpPr>
            <a:cxnSpLocks/>
          </p:cNvCxnSpPr>
          <p:nvPr/>
        </p:nvCxnSpPr>
        <p:spPr>
          <a:xfrm flipH="1">
            <a:off x="4813956" y="3451123"/>
            <a:ext cx="753853" cy="124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67BB04E-8D87-4E61-AC4E-98E39C4DF20B}"/>
              </a:ext>
            </a:extLst>
          </p:cNvPr>
          <p:cNvCxnSpPr>
            <a:cxnSpLocks/>
          </p:cNvCxnSpPr>
          <p:nvPr/>
        </p:nvCxnSpPr>
        <p:spPr>
          <a:xfrm flipH="1">
            <a:off x="6342872" y="3427326"/>
            <a:ext cx="753853" cy="124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9B1C358-05C3-4BA9-A342-77E70B354F3D}"/>
              </a:ext>
            </a:extLst>
          </p:cNvPr>
          <p:cNvCxnSpPr>
            <a:cxnSpLocks/>
          </p:cNvCxnSpPr>
          <p:nvPr/>
        </p:nvCxnSpPr>
        <p:spPr>
          <a:xfrm>
            <a:off x="7871789" y="2970100"/>
            <a:ext cx="160692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88B3892-AD30-4CB2-AA4A-C92180F2D7B7}"/>
              </a:ext>
            </a:extLst>
          </p:cNvPr>
          <p:cNvCxnSpPr>
            <a:cxnSpLocks/>
          </p:cNvCxnSpPr>
          <p:nvPr/>
        </p:nvCxnSpPr>
        <p:spPr>
          <a:xfrm flipH="1">
            <a:off x="7899971" y="3427326"/>
            <a:ext cx="157874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52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2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67261-DC49-4DA9-9398-C79FE8E49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909"/>
            <a:ext cx="10515600" cy="1009651"/>
          </a:xfrm>
        </p:spPr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Middleware Works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D2DC6F-2459-435E-84B5-A4F925A4A3FC}"/>
              </a:ext>
            </a:extLst>
          </p:cNvPr>
          <p:cNvSpPr/>
          <p:nvPr/>
        </p:nvSpPr>
        <p:spPr>
          <a:xfrm>
            <a:off x="4038892" y="2344980"/>
            <a:ext cx="775063" cy="17242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Middleware 1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AC930A9-D9C9-40EC-948A-EB76487F67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0" t="11787" r="18571" b="16392"/>
          <a:stretch/>
        </p:blipFill>
        <p:spPr>
          <a:xfrm>
            <a:off x="1036319" y="2229592"/>
            <a:ext cx="1367246" cy="165232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3A68FB1-0D41-4856-AFC3-4D06CF8A3D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8631" y="1973702"/>
            <a:ext cx="1570298" cy="2427514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BF9A114-893E-476D-BF1F-3F00165E64E7}"/>
              </a:ext>
            </a:extLst>
          </p:cNvPr>
          <p:cNvCxnSpPr>
            <a:cxnSpLocks/>
          </p:cNvCxnSpPr>
          <p:nvPr/>
        </p:nvCxnSpPr>
        <p:spPr>
          <a:xfrm>
            <a:off x="2403565" y="2970100"/>
            <a:ext cx="160692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D14C72-59FA-4AB4-8560-48BE1671E26A}"/>
              </a:ext>
            </a:extLst>
          </p:cNvPr>
          <p:cNvCxnSpPr>
            <a:cxnSpLocks/>
          </p:cNvCxnSpPr>
          <p:nvPr/>
        </p:nvCxnSpPr>
        <p:spPr>
          <a:xfrm flipH="1" flipV="1">
            <a:off x="2470016" y="3429131"/>
            <a:ext cx="1540477" cy="219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61EEB27-5FB4-418E-B829-243967AC1B09}"/>
              </a:ext>
            </a:extLst>
          </p:cNvPr>
          <p:cNvSpPr/>
          <p:nvPr/>
        </p:nvSpPr>
        <p:spPr>
          <a:xfrm>
            <a:off x="5567809" y="2344980"/>
            <a:ext cx="775063" cy="172428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Middleware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2C9ED17-38E3-4BDC-BEEF-0D4919389898}"/>
              </a:ext>
            </a:extLst>
          </p:cNvPr>
          <p:cNvSpPr/>
          <p:nvPr/>
        </p:nvSpPr>
        <p:spPr>
          <a:xfrm>
            <a:off x="7096726" y="2344980"/>
            <a:ext cx="775063" cy="172428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Middleware 3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9CE0656-D6E3-4995-A235-8F83AA99152C}"/>
              </a:ext>
            </a:extLst>
          </p:cNvPr>
          <p:cNvCxnSpPr>
            <a:cxnSpLocks/>
          </p:cNvCxnSpPr>
          <p:nvPr/>
        </p:nvCxnSpPr>
        <p:spPr>
          <a:xfrm>
            <a:off x="4813955" y="2972179"/>
            <a:ext cx="753854" cy="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44E6681-882D-4E23-9F36-43154972DC0F}"/>
              </a:ext>
            </a:extLst>
          </p:cNvPr>
          <p:cNvCxnSpPr>
            <a:cxnSpLocks/>
          </p:cNvCxnSpPr>
          <p:nvPr/>
        </p:nvCxnSpPr>
        <p:spPr>
          <a:xfrm>
            <a:off x="6342872" y="2970100"/>
            <a:ext cx="753854" cy="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3599583-BD72-470C-B8AD-9DC523537E61}"/>
              </a:ext>
            </a:extLst>
          </p:cNvPr>
          <p:cNvCxnSpPr>
            <a:cxnSpLocks/>
          </p:cNvCxnSpPr>
          <p:nvPr/>
        </p:nvCxnSpPr>
        <p:spPr>
          <a:xfrm flipH="1">
            <a:off x="4813956" y="3451123"/>
            <a:ext cx="753853" cy="1241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67BB04E-8D87-4E61-AC4E-98E39C4DF20B}"/>
              </a:ext>
            </a:extLst>
          </p:cNvPr>
          <p:cNvCxnSpPr>
            <a:cxnSpLocks/>
          </p:cNvCxnSpPr>
          <p:nvPr/>
        </p:nvCxnSpPr>
        <p:spPr>
          <a:xfrm flipH="1">
            <a:off x="6342872" y="3427326"/>
            <a:ext cx="753853" cy="1241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9B1C358-05C3-4BA9-A342-77E70B354F3D}"/>
              </a:ext>
            </a:extLst>
          </p:cNvPr>
          <p:cNvCxnSpPr>
            <a:cxnSpLocks/>
          </p:cNvCxnSpPr>
          <p:nvPr/>
        </p:nvCxnSpPr>
        <p:spPr>
          <a:xfrm>
            <a:off x="7871789" y="2970100"/>
            <a:ext cx="1606928" cy="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88B3892-AD30-4CB2-AA4A-C92180F2D7B7}"/>
              </a:ext>
            </a:extLst>
          </p:cNvPr>
          <p:cNvCxnSpPr>
            <a:cxnSpLocks/>
          </p:cNvCxnSpPr>
          <p:nvPr/>
        </p:nvCxnSpPr>
        <p:spPr>
          <a:xfrm flipH="1">
            <a:off x="7899971" y="3427326"/>
            <a:ext cx="1578747" cy="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016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2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67261-DC49-4DA9-9398-C79FE8E49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909"/>
            <a:ext cx="10515600" cy="1009651"/>
          </a:xfrm>
        </p:spPr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based Middleware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6A214-EE0B-4203-921B-79DDACBC7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51567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middleware factory is a callable that takes 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get_response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callable and returns a middleware.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middleware is a callable that takes a request and returns a response, just like a view.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my_middleware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get_response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# One-time configuration and initialization.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def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my_function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(request):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# Code to be executed for each request before the view are called.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response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get_response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(request)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# Code to be executed for each request/response after the view is called.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response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my_function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92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67261-DC49-4DA9-9398-C79FE8E49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909"/>
            <a:ext cx="10515600" cy="1009651"/>
          </a:xfrm>
        </p:spPr>
        <p:txBody>
          <a:bodyPr/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get_response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6A214-EE0B-4203-921B-79DDACBC7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51567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get_response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callable provided by Django might be the actual view (if this is the last listed middleware) or it might be the next middleware in the chain.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current middleware doesn’t need to know or care what exactly it is, just that it represents whatever comes next.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get_response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callable for the last middleware in the chain won’t be the actual view but rather a wrapper method from the handler which takes care of applying view middleware, calling the view with appropriate URL arguments, and applying template-response and exception middleware.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Middleware can live anywhere on your Python path.</a:t>
            </a:r>
          </a:p>
        </p:txBody>
      </p:sp>
    </p:spTree>
    <p:extLst>
      <p:ext uri="{BB962C8B-B14F-4D97-AF65-F5344CB8AC3E}">
        <p14:creationId xmlns:p14="http://schemas.microsoft.com/office/powerpoint/2010/main" val="172356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2602</Words>
  <Application>Microsoft Office PowerPoint</Application>
  <PresentationFormat>Widescreen</PresentationFormat>
  <Paragraphs>195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Times New Roman</vt:lpstr>
      <vt:lpstr>Office Theme</vt:lpstr>
      <vt:lpstr>Middleware</vt:lpstr>
      <vt:lpstr>How Middleware Works</vt:lpstr>
      <vt:lpstr>How Middleware Works</vt:lpstr>
      <vt:lpstr>How Middleware Works</vt:lpstr>
      <vt:lpstr>How Middleware Works</vt:lpstr>
      <vt:lpstr>How Middleware Works</vt:lpstr>
      <vt:lpstr>How Middleware Works</vt:lpstr>
      <vt:lpstr>Function based Middleware</vt:lpstr>
      <vt:lpstr>get_response ( ) </vt:lpstr>
      <vt:lpstr>Activating Middleware</vt:lpstr>
      <vt:lpstr>Class based Middleware</vt:lpstr>
      <vt:lpstr>__init__(get_response)</vt:lpstr>
      <vt:lpstr>Activating Middleware</vt:lpstr>
      <vt:lpstr>Middleware Hooks</vt:lpstr>
      <vt:lpstr>Middleware Hooks</vt:lpstr>
      <vt:lpstr>Middleware Hooks</vt:lpstr>
      <vt:lpstr>Middleware Hooks</vt:lpstr>
      <vt:lpstr>TemplateResponse</vt:lpstr>
      <vt:lpstr>TemplateResponse</vt:lpstr>
      <vt:lpstr>TemplateResponse</vt:lpstr>
      <vt:lpstr>Built-in Middleware</vt:lpstr>
      <vt:lpstr>Built-in Middleware</vt:lpstr>
      <vt:lpstr>Built-in Middleware</vt:lpstr>
      <vt:lpstr>Built-in Middleware</vt:lpstr>
      <vt:lpstr>Built-in Middleware</vt:lpstr>
      <vt:lpstr>Built-in Middleware</vt:lpstr>
      <vt:lpstr>Built-in Middleware</vt:lpstr>
      <vt:lpstr>Built-in Middleware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Middleware</dc:title>
  <dc:creator>RK</dc:creator>
  <cp:lastModifiedBy>RK</cp:lastModifiedBy>
  <cp:revision>76</cp:revision>
  <dcterms:created xsi:type="dcterms:W3CDTF">2020-05-23T08:34:10Z</dcterms:created>
  <dcterms:modified xsi:type="dcterms:W3CDTF">2020-05-26T04:42:20Z</dcterms:modified>
</cp:coreProperties>
</file>