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6" r:id="rId3"/>
    <p:sldId id="285" r:id="rId4"/>
    <p:sldId id="290" r:id="rId5"/>
    <p:sldId id="291" r:id="rId6"/>
    <p:sldId id="289" r:id="rId7"/>
    <p:sldId id="292" r:id="rId8"/>
    <p:sldId id="258" r:id="rId9"/>
    <p:sldId id="261" r:id="rId10"/>
    <p:sldId id="288" r:id="rId11"/>
    <p:sldId id="293" r:id="rId12"/>
    <p:sldId id="259" r:id="rId13"/>
    <p:sldId id="295" r:id="rId14"/>
    <p:sldId id="302" r:id="rId15"/>
    <p:sldId id="296" r:id="rId16"/>
    <p:sldId id="299" r:id="rId17"/>
    <p:sldId id="298" r:id="rId18"/>
    <p:sldId id="297" r:id="rId19"/>
    <p:sldId id="300" r:id="rId20"/>
    <p:sldId id="260" r:id="rId21"/>
    <p:sldId id="294" r:id="rId22"/>
    <p:sldId id="263" r:id="rId23"/>
    <p:sldId id="264" r:id="rId24"/>
    <p:sldId id="267" r:id="rId25"/>
    <p:sldId id="266" r:id="rId26"/>
    <p:sldId id="268" r:id="rId27"/>
    <p:sldId id="269" r:id="rId28"/>
    <p:sldId id="270" r:id="rId29"/>
    <p:sldId id="271" r:id="rId30"/>
    <p:sldId id="272" r:id="rId31"/>
    <p:sldId id="280" r:id="rId32"/>
    <p:sldId id="282" r:id="rId33"/>
    <p:sldId id="283" r:id="rId34"/>
    <p:sldId id="284" r:id="rId35"/>
    <p:sldId id="276"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5D73-96C8-439D-BF38-39A58975E3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D3482B-9407-48B6-9FED-74F030DDB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352AA-B478-4219-A64A-C2ACE90675BC}"/>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5" name="Footer Placeholder 4">
            <a:extLst>
              <a:ext uri="{FF2B5EF4-FFF2-40B4-BE49-F238E27FC236}">
                <a16:creationId xmlns:a16="http://schemas.microsoft.com/office/drawing/2014/main" id="{574568F8-9A25-40B0-B816-7D7BFB89A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3BDC-0C94-4C8E-ACC5-D0B984022EFC}"/>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198082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8D59-DBC3-4DB2-96B4-6B2FD7AE7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36E49-9B9F-4464-B040-BD36258BD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2752C-6319-407A-AC1E-E44743B96D1C}"/>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5" name="Footer Placeholder 4">
            <a:extLst>
              <a:ext uri="{FF2B5EF4-FFF2-40B4-BE49-F238E27FC236}">
                <a16:creationId xmlns:a16="http://schemas.microsoft.com/office/drawing/2014/main" id="{81CD5FDF-40E2-4C44-B3AD-260668FC2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CFBC1-1034-49B3-A688-451B9F5D9478}"/>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263736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4C6B9-6F9A-4FDA-A2BD-D14A5DAF61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31E87-D195-4D86-93B4-0D65F4A81C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C15AC-C321-4D46-82D4-69E0AE375AC0}"/>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5" name="Footer Placeholder 4">
            <a:extLst>
              <a:ext uri="{FF2B5EF4-FFF2-40B4-BE49-F238E27FC236}">
                <a16:creationId xmlns:a16="http://schemas.microsoft.com/office/drawing/2014/main" id="{FDAE1258-FF72-4FB7-A2ED-957E1C460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30565-552B-40F1-8986-41029497B34B}"/>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85057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33BE-8A16-43D7-B7BF-6AC86AFB2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B7CEB6-9346-4E06-A31B-8A6323792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1D466-BE44-4E5A-AB97-7D405CC3EE48}"/>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5" name="Footer Placeholder 4">
            <a:extLst>
              <a:ext uri="{FF2B5EF4-FFF2-40B4-BE49-F238E27FC236}">
                <a16:creationId xmlns:a16="http://schemas.microsoft.com/office/drawing/2014/main" id="{E3E6B149-4FC7-4309-83E0-5335C2766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7E42D-558F-44D6-A721-1AD17886AD40}"/>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164341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3FA7-6202-4CAA-8027-6DE7E0B7B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74B94-0ED7-4B61-A662-A614B8DE9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98024-DE48-4EB3-ABC1-5D2143AFCEA4}"/>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5" name="Footer Placeholder 4">
            <a:extLst>
              <a:ext uri="{FF2B5EF4-FFF2-40B4-BE49-F238E27FC236}">
                <a16:creationId xmlns:a16="http://schemas.microsoft.com/office/drawing/2014/main" id="{D07E2574-4D30-4B2D-8F03-5A6E818EB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DE55A-56F7-40D9-A5CD-192748D00899}"/>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85047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0112-0722-4621-A994-B59AB3C65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9D926-94AA-4E22-A507-40057A6E4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9C1D90-8EB1-4962-B9A8-40C2B0DE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93556-8EF2-4856-BD23-32CB02C0BB95}"/>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6" name="Footer Placeholder 5">
            <a:extLst>
              <a:ext uri="{FF2B5EF4-FFF2-40B4-BE49-F238E27FC236}">
                <a16:creationId xmlns:a16="http://schemas.microsoft.com/office/drawing/2014/main" id="{8244C18E-0698-43CC-BD70-0728EAE4FC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AE50B-7D78-401C-8896-3093B470FC99}"/>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74569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E7BE-8528-498B-981F-145130138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A2AE5-B7C0-4214-B38A-0F0C56CDE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01F220-C413-4480-8F23-2EC9885C3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7E67D-E85D-4BEE-ADC3-D0D9C6A30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91757-7717-4230-8748-96AF3AC5D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29B4BF-CA21-492F-ADD0-50B0E7C0D3FF}"/>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8" name="Footer Placeholder 7">
            <a:extLst>
              <a:ext uri="{FF2B5EF4-FFF2-40B4-BE49-F238E27FC236}">
                <a16:creationId xmlns:a16="http://schemas.microsoft.com/office/drawing/2014/main" id="{3956A089-FDB3-435C-ABFF-2FC3CECFD6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B17981-D01C-4BB9-87D7-ACF5356CC5EE}"/>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264179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DD6A-621E-4C30-862D-F677F920B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2E8B7C-C12E-408C-A979-65AAF3791485}"/>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4" name="Footer Placeholder 3">
            <a:extLst>
              <a:ext uri="{FF2B5EF4-FFF2-40B4-BE49-F238E27FC236}">
                <a16:creationId xmlns:a16="http://schemas.microsoft.com/office/drawing/2014/main" id="{F443E392-DB90-4585-BBEC-1F03B9268C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C545D6-145C-44DC-A48D-132ABEFA680E}"/>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307004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BD4AA-26B8-4BC4-B483-D5F70C6112D6}"/>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3" name="Footer Placeholder 2">
            <a:extLst>
              <a:ext uri="{FF2B5EF4-FFF2-40B4-BE49-F238E27FC236}">
                <a16:creationId xmlns:a16="http://schemas.microsoft.com/office/drawing/2014/main" id="{87A74A52-1F74-4DB9-9614-96B6D3245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2FACD-22A2-4B56-8933-8358AAE38DAB}"/>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230807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BD15-1D28-4F73-BEDF-2D76E28EC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D859A-8BFA-47D3-B88B-B329C3D57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D15E13-2BA2-4358-8B1A-91A7245F6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9C263-8FEB-4B34-8549-1BEE21438C5D}"/>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6" name="Footer Placeholder 5">
            <a:extLst>
              <a:ext uri="{FF2B5EF4-FFF2-40B4-BE49-F238E27FC236}">
                <a16:creationId xmlns:a16="http://schemas.microsoft.com/office/drawing/2014/main" id="{F3EDCC94-1108-4228-AE08-D1606893A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AC08B-3CD7-4034-949A-FC47D895740B}"/>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45234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A440-F78D-47C5-8251-1C133AA9C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58C9D3-BFB9-4E25-9461-947B84D6B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0FFBE9-33D8-46D9-BBA6-1E0359311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8ED37-3C4A-4E1E-B0C2-366C70C05AFB}"/>
              </a:ext>
            </a:extLst>
          </p:cNvPr>
          <p:cNvSpPr>
            <a:spLocks noGrp="1"/>
          </p:cNvSpPr>
          <p:nvPr>
            <p:ph type="dt" sz="half" idx="10"/>
          </p:nvPr>
        </p:nvSpPr>
        <p:spPr/>
        <p:txBody>
          <a:bodyPr/>
          <a:lstStyle/>
          <a:p>
            <a:fld id="{C9EFCCFC-BDB2-4F07-A76F-EF57B84C7B81}" type="datetimeFigureOut">
              <a:rPr lang="en-US" smtClean="0"/>
              <a:t>6/5/2020</a:t>
            </a:fld>
            <a:endParaRPr lang="en-US"/>
          </a:p>
        </p:txBody>
      </p:sp>
      <p:sp>
        <p:nvSpPr>
          <p:cNvPr id="6" name="Footer Placeholder 5">
            <a:extLst>
              <a:ext uri="{FF2B5EF4-FFF2-40B4-BE49-F238E27FC236}">
                <a16:creationId xmlns:a16="http://schemas.microsoft.com/office/drawing/2014/main" id="{A701B4A7-82EB-403E-BE9B-71AB5D5C2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FF8CF-BACC-4809-89A2-CA19A1D07219}"/>
              </a:ext>
            </a:extLst>
          </p:cNvPr>
          <p:cNvSpPr>
            <a:spLocks noGrp="1"/>
          </p:cNvSpPr>
          <p:nvPr>
            <p:ph type="sldNum" sz="quarter" idx="12"/>
          </p:nvPr>
        </p:nvSpPr>
        <p:spPr/>
        <p:txBody>
          <a:bodyPr/>
          <a:lstStyle/>
          <a:p>
            <a:fld id="{018AA1C5-7ABC-4514-BFA5-6BED845467B9}" type="slidenum">
              <a:rPr lang="en-US" smtClean="0"/>
              <a:t>‹#›</a:t>
            </a:fld>
            <a:endParaRPr lang="en-US"/>
          </a:p>
        </p:txBody>
      </p:sp>
    </p:spTree>
    <p:extLst>
      <p:ext uri="{BB962C8B-B14F-4D97-AF65-F5344CB8AC3E}">
        <p14:creationId xmlns:p14="http://schemas.microsoft.com/office/powerpoint/2010/main" val="47028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74AD6-468F-4CFC-AE7B-227608BAE0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2F246B-8A6F-4B75-9B6B-65C6B8F1E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724B1-CECF-48AE-B94F-7F143060B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FCCFC-BDB2-4F07-A76F-EF57B84C7B81}" type="datetimeFigureOut">
              <a:rPr lang="en-US" smtClean="0"/>
              <a:t>6/5/2020</a:t>
            </a:fld>
            <a:endParaRPr lang="en-US"/>
          </a:p>
        </p:txBody>
      </p:sp>
      <p:sp>
        <p:nvSpPr>
          <p:cNvPr id="5" name="Footer Placeholder 4">
            <a:extLst>
              <a:ext uri="{FF2B5EF4-FFF2-40B4-BE49-F238E27FC236}">
                <a16:creationId xmlns:a16="http://schemas.microsoft.com/office/drawing/2014/main" id="{E70539BB-9EEB-4D24-BF49-06F548358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242C18-5414-4A4B-8924-33C76A810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AA1C5-7ABC-4514-BFA5-6BED845467B9}" type="slidenum">
              <a:rPr lang="en-US" smtClean="0"/>
              <a:t>‹#›</a:t>
            </a:fld>
            <a:endParaRPr lang="en-US"/>
          </a:p>
        </p:txBody>
      </p:sp>
    </p:spTree>
    <p:extLst>
      <p:ext uri="{BB962C8B-B14F-4D97-AF65-F5344CB8AC3E}">
        <p14:creationId xmlns:p14="http://schemas.microsoft.com/office/powerpoint/2010/main" val="258247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normAutofit/>
          </a:bodyPr>
          <a:lstStyle/>
          <a:p>
            <a:pPr algn="ctr"/>
            <a:r>
              <a:rPr lang="en-US" b="1" u="sng" dirty="0" err="1">
                <a:latin typeface="Times New Roman" panose="02020603050405020304" pitchFamily="18" charset="0"/>
                <a:cs typeface="Times New Roman" panose="02020603050405020304" pitchFamily="18" charset="0"/>
              </a:rPr>
              <a:t>QuerySet</a:t>
            </a:r>
            <a:r>
              <a:rPr lang="en-US" b="1" u="sng" dirty="0">
                <a:latin typeface="Times New Roman" panose="02020603050405020304" pitchFamily="18" charset="0"/>
                <a:cs typeface="Times New Roman" panose="02020603050405020304" pitchFamily="18" charset="0"/>
              </a:rPr>
              <a:t> API</a:t>
            </a: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can be defined as a list containing all those objects we have created using the Django model. </a:t>
            </a:r>
          </a:p>
          <a:p>
            <a:pPr marL="0" indent="0">
              <a:buNone/>
            </a:pPr>
            <a:r>
              <a:rPr lang="en-US" sz="2000" dirty="0" err="1">
                <a:latin typeface="Times New Roman" panose="02020603050405020304" pitchFamily="18" charset="0"/>
                <a:cs typeface="Times New Roman" panose="02020603050405020304" pitchFamily="18" charset="0"/>
              </a:rPr>
              <a:t>QuerySets</a:t>
            </a:r>
            <a:r>
              <a:rPr lang="en-US" sz="2000" dirty="0">
                <a:latin typeface="Times New Roman" panose="02020603050405020304" pitchFamily="18" charset="0"/>
                <a:cs typeface="Times New Roman" panose="02020603050405020304" pitchFamily="18" charset="0"/>
              </a:rPr>
              <a:t> allow you to read the data from the database, filter it and order it.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query property – This property is used to get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query of query set. </a:t>
            </a:r>
          </a:p>
          <a:p>
            <a:pPr marL="0" indent="0">
              <a:buNone/>
            </a:pPr>
            <a:r>
              <a:rPr lang="en-US" sz="2000" dirty="0">
                <a:latin typeface="Times New Roman" panose="02020603050405020304" pitchFamily="18" charset="0"/>
                <a:cs typeface="Times New Roman" panose="02020603050405020304" pitchFamily="18" charset="0"/>
              </a:rPr>
              <a:t>Syntax:- </a:t>
            </a:r>
            <a:r>
              <a:rPr lang="en-US" sz="2000" dirty="0" err="1">
                <a:latin typeface="Times New Roman" panose="02020603050405020304" pitchFamily="18" charset="0"/>
                <a:cs typeface="Times New Roman" panose="02020603050405020304" pitchFamily="18" charset="0"/>
              </a:rPr>
              <a:t>queryset.query</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13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15706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Retrieving a single object</a:t>
            </a:r>
          </a:p>
          <a:p>
            <a:pPr marL="0" indent="0">
              <a:buNone/>
            </a:pPr>
            <a:r>
              <a:rPr lang="en-US" sz="2000" dirty="0">
                <a:latin typeface="Times New Roman" panose="02020603050405020304" pitchFamily="18" charset="0"/>
                <a:cs typeface="Times New Roman" panose="02020603050405020304" pitchFamily="18" charset="0"/>
              </a:rPr>
              <a:t>get ( ) - It returns one single object. If There is no result match it will raise </a:t>
            </a:r>
            <a:r>
              <a:rPr lang="en-US" sz="2000" dirty="0" err="1">
                <a:latin typeface="Times New Roman" panose="02020603050405020304" pitchFamily="18" charset="0"/>
                <a:cs typeface="Times New Roman" panose="02020603050405020304" pitchFamily="18" charset="0"/>
              </a:rPr>
              <a:t>DoesNotExist</a:t>
            </a:r>
            <a:r>
              <a:rPr lang="en-US" sz="2000" dirty="0">
                <a:latin typeface="Times New Roman" panose="02020603050405020304" pitchFamily="18" charset="0"/>
                <a:cs typeface="Times New Roman" panose="02020603050405020304" pitchFamily="18" charset="0"/>
              </a:rPr>
              <a:t> exception. If more than one item matches the get() query. It will raise </a:t>
            </a:r>
            <a:r>
              <a:rPr lang="en-US" sz="2000" dirty="0" err="1">
                <a:latin typeface="Times New Roman" panose="02020603050405020304" pitchFamily="18" charset="0"/>
                <a:cs typeface="Times New Roman" panose="02020603050405020304" pitchFamily="18" charset="0"/>
              </a:rPr>
              <a:t>MultipleObjectsReturned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Student.objects.get</a:t>
            </a:r>
            <a:r>
              <a:rPr lang="en-US" sz="2000" dirty="0">
                <a:latin typeface="Times New Roman" panose="02020603050405020304" pitchFamily="18" charset="0"/>
                <a:cs typeface="Times New Roman" panose="02020603050405020304" pitchFamily="18" charset="0"/>
              </a:rPr>
              <a:t>(pk=1)</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first() - It returns the first object matched by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or None if there is no matching object. If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has no ordering defined, then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is automatically ordered by the primary key. </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Student.objects.first</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Student.objects.order_by</a:t>
            </a:r>
            <a:r>
              <a:rPr lang="en-US" sz="2000" dirty="0">
                <a:latin typeface="Times New Roman" panose="02020603050405020304" pitchFamily="18" charset="0"/>
                <a:cs typeface="Times New Roman" panose="02020603050405020304" pitchFamily="18" charset="0"/>
              </a:rPr>
              <a:t>(‘name’).first()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last() - It returns the last object matched by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or None if there is no matching object. If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has no ordering defined, then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is automatically ordered by the primary key.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88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15706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latest(*fields) - It returns the latest object in the table based on the given field(s).</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Student.objects.latest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earliest(*fields) - It returns the earliest object in the table based on the given field(s).</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Student.objects.earliest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exists() - It returns True if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contains any results, and False if not. This tries to perform the query in the simplest and fastest way possible, but it does execute nearly the same query as a normal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query.</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student_data.exists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45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create(**</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A convenience method for creating an object and saving it all in one step. </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latin typeface="Times New Roman" panose="02020603050405020304" pitchFamily="18" charset="0"/>
                <a:cs typeface="Times New Roman" panose="02020603050405020304" pitchFamily="18" charset="0"/>
              </a:rPr>
              <a:t>s = Student(name='Sameer', roll=112, city='Bokaro', marks=60, </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='2020-5-4')</a:t>
            </a:r>
          </a:p>
          <a:p>
            <a:pPr marL="0" indent="0">
              <a:buNone/>
            </a:pPr>
            <a:r>
              <a:rPr lang="en-US" sz="2000" dirty="0" err="1">
                <a:latin typeface="Times New Roman" panose="02020603050405020304" pitchFamily="18" charset="0"/>
                <a:cs typeface="Times New Roman" panose="02020603050405020304" pitchFamily="18" charset="0"/>
              </a:rPr>
              <a:t>s.save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force_insert</a:t>
            </a:r>
            <a:r>
              <a:rPr lang="en-US" sz="2000" dirty="0">
                <a:latin typeface="Times New Roman" panose="02020603050405020304" pitchFamily="18" charset="0"/>
                <a:cs typeface="Times New Roman" panose="02020603050405020304" pitchFamily="18" charset="0"/>
              </a:rPr>
              <a:t>=True)</a:t>
            </a:r>
          </a:p>
          <a:p>
            <a:pPr marL="0" indent="0">
              <a:buNone/>
            </a:pPr>
            <a:r>
              <a:rPr lang="en-US" sz="2000" dirty="0">
                <a:latin typeface="Times New Roman" panose="02020603050405020304" pitchFamily="18" charset="0"/>
                <a:cs typeface="Times New Roman" panose="02020603050405020304" pitchFamily="18" charset="0"/>
              </a:rPr>
              <a:t>s = </a:t>
            </a:r>
            <a:r>
              <a:rPr lang="en-US" sz="2000" dirty="0" err="1">
                <a:latin typeface="Times New Roman" panose="02020603050405020304" pitchFamily="18" charset="0"/>
                <a:cs typeface="Times New Roman" panose="02020603050405020304" pitchFamily="18" charset="0"/>
              </a:rPr>
              <a:t>Student.objects.create</a:t>
            </a:r>
            <a:r>
              <a:rPr lang="en-US" sz="2000" dirty="0">
                <a:latin typeface="Times New Roman" panose="02020603050405020304" pitchFamily="18" charset="0"/>
                <a:cs typeface="Times New Roman" panose="02020603050405020304" pitchFamily="18" charset="0"/>
              </a:rPr>
              <a:t>(name='Sameer', roll=112, city='Bokaro', marks=60, </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='2020-5-4’)</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get_or_create</a:t>
            </a:r>
            <a:r>
              <a:rPr lang="en-US" sz="2000" dirty="0">
                <a:latin typeface="Times New Roman" panose="02020603050405020304" pitchFamily="18" charset="0"/>
                <a:cs typeface="Times New Roman" panose="02020603050405020304" pitchFamily="18" charset="0"/>
              </a:rPr>
              <a:t>(defaults=None,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A convenience method for looking up an object with the given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(may be empty if your model has defaults for all fields), creating one if necessary.</a:t>
            </a:r>
          </a:p>
          <a:p>
            <a:pPr marL="0" indent="0">
              <a:buNone/>
            </a:pPr>
            <a:r>
              <a:rPr lang="en-US" sz="2000" dirty="0">
                <a:latin typeface="Times New Roman" panose="02020603050405020304" pitchFamily="18" charset="0"/>
                <a:cs typeface="Times New Roman" panose="02020603050405020304" pitchFamily="18" charset="0"/>
              </a:rPr>
              <a:t>It returns a tuple of (object, created), where object is the retrieved or created object and created is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specifying whether a new object was created.</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created = </a:t>
            </a:r>
            <a:r>
              <a:rPr lang="en-US" sz="2000" dirty="0" err="1">
                <a:latin typeface="Times New Roman" panose="02020603050405020304" pitchFamily="18" charset="0"/>
                <a:cs typeface="Times New Roman" panose="02020603050405020304" pitchFamily="18" charset="0"/>
              </a:rPr>
              <a:t>Student.objects.get_or_create</a:t>
            </a:r>
            <a:r>
              <a:rPr lang="en-US" sz="2000" dirty="0">
                <a:latin typeface="Times New Roman" panose="02020603050405020304" pitchFamily="18" charset="0"/>
                <a:cs typeface="Times New Roman" panose="02020603050405020304" pitchFamily="18" charset="0"/>
              </a:rPr>
              <a:t>(name='Sameer', roll=112, city='Bokaro', marks=60, </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='2020-5-4')</a:t>
            </a:r>
          </a:p>
          <a:p>
            <a:pPr marL="0" indent="0">
              <a:buNone/>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created)</a:t>
            </a:r>
          </a:p>
        </p:txBody>
      </p:sp>
    </p:spTree>
    <p:extLst>
      <p:ext uri="{BB962C8B-B14F-4D97-AF65-F5344CB8AC3E}">
        <p14:creationId xmlns:p14="http://schemas.microsoft.com/office/powerpoint/2010/main" val="29754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update(**</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Performs an SQL update query for the specified fields, and returns the number of rows matched (which may not be equal to the number of rows updated if some rows already have the new value).</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(id=12).update(name='Kabir', marks=80)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Update student’s city Pass who has marks 60</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(marks=60).update(city='Pass’)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Student.objects.get</a:t>
            </a:r>
            <a:r>
              <a:rPr lang="en-US" sz="2000" dirty="0">
                <a:latin typeface="Times New Roman" panose="02020603050405020304" pitchFamily="18" charset="0"/>
                <a:cs typeface="Times New Roman" panose="02020603050405020304" pitchFamily="18" charset="0"/>
              </a:rPr>
              <a:t>(id=12).update(name='Kabir', marks=80)</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4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7" end="7"/>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update_or_create</a:t>
            </a:r>
            <a:r>
              <a:rPr lang="en-US" sz="2000" dirty="0">
                <a:latin typeface="Times New Roman" panose="02020603050405020304" pitchFamily="18" charset="0"/>
                <a:cs typeface="Times New Roman" panose="02020603050405020304" pitchFamily="18" charset="0"/>
              </a:rPr>
              <a:t>(defaults=None,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A convenience method for updating an object with the given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creating a new one if necessary. The defaults is a dictionary of (field, value) pairs used to update the object. The values in defaults can be </a:t>
            </a:r>
            <a:r>
              <a:rPr lang="en-US" sz="2000" dirty="0" err="1">
                <a:latin typeface="Times New Roman" panose="02020603050405020304" pitchFamily="18" charset="0"/>
                <a:cs typeface="Times New Roman" panose="02020603050405020304" pitchFamily="18" charset="0"/>
              </a:rPr>
              <a:t>callables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It returns a tuple of (object, created), where object is the created or updated object and created is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specifying whether a new object was created.</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update_or_create</a:t>
            </a:r>
            <a:r>
              <a:rPr lang="en-US" sz="2000" dirty="0">
                <a:latin typeface="Times New Roman" panose="02020603050405020304" pitchFamily="18" charset="0"/>
                <a:cs typeface="Times New Roman" panose="02020603050405020304" pitchFamily="18" charset="0"/>
              </a:rPr>
              <a:t> method tries to fetch an object from database based on the given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If a match is found, it updates the fields passed in the defaults dictionary.</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created = </a:t>
            </a:r>
            <a:r>
              <a:rPr lang="en-US" sz="2000" dirty="0" err="1">
                <a:latin typeface="Times New Roman" panose="02020603050405020304" pitchFamily="18" charset="0"/>
                <a:cs typeface="Times New Roman" panose="02020603050405020304" pitchFamily="18" charset="0"/>
              </a:rPr>
              <a:t>Student.objects.update_or_create</a:t>
            </a:r>
            <a:r>
              <a:rPr lang="en-US" sz="2000" dirty="0">
                <a:latin typeface="Times New Roman" panose="02020603050405020304" pitchFamily="18" charset="0"/>
                <a:cs typeface="Times New Roman" panose="02020603050405020304" pitchFamily="18" charset="0"/>
              </a:rPr>
              <a:t>(id=14, name='Kohli’, defaults={'</a:t>
            </a:r>
            <a:r>
              <a:rPr lang="en-US" sz="2000" dirty="0" err="1">
                <a:latin typeface="Times New Roman" panose="02020603050405020304" pitchFamily="18" charset="0"/>
                <a:cs typeface="Times New Roman" panose="02020603050405020304" pitchFamily="18" charset="0"/>
              </a:rPr>
              <a:t>name':'Sameer</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43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bulk_create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objs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=None, </a:t>
            </a:r>
            <a:r>
              <a:rPr lang="en-US" sz="1800" dirty="0" err="1">
                <a:latin typeface="Times New Roman" panose="02020603050405020304" pitchFamily="18" charset="0"/>
                <a:cs typeface="Times New Roman" panose="02020603050405020304" pitchFamily="18" charset="0"/>
              </a:rPr>
              <a:t>ignore_conflicts</a:t>
            </a:r>
            <a:r>
              <a:rPr lang="en-US" sz="1800" dirty="0">
                <a:latin typeface="Times New Roman" panose="02020603050405020304" pitchFamily="18" charset="0"/>
                <a:cs typeface="Times New Roman" panose="02020603050405020304" pitchFamily="18" charset="0"/>
              </a:rPr>
              <a:t>=False) – This method inserts the provided list of objects into the database in an efficient manner.</a:t>
            </a:r>
          </a:p>
          <a:p>
            <a:pPr marL="0" indent="0">
              <a:buNone/>
            </a:pPr>
            <a:r>
              <a:rPr lang="en-US" sz="1800" dirty="0">
                <a:latin typeface="Times New Roman" panose="02020603050405020304" pitchFamily="18" charset="0"/>
                <a:cs typeface="Times New Roman" panose="02020603050405020304" pitchFamily="18" charset="0"/>
              </a:rPr>
              <a:t>The model’s save() method will not be called, and the </a:t>
            </a:r>
            <a:r>
              <a:rPr lang="en-US" sz="1800" dirty="0" err="1">
                <a:latin typeface="Times New Roman" panose="02020603050405020304" pitchFamily="18" charset="0"/>
                <a:cs typeface="Times New Roman" panose="02020603050405020304" pitchFamily="18" charset="0"/>
              </a:rPr>
              <a:t>pre_save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post_save</a:t>
            </a:r>
            <a:r>
              <a:rPr lang="en-US" sz="1800" dirty="0">
                <a:latin typeface="Times New Roman" panose="02020603050405020304" pitchFamily="18" charset="0"/>
                <a:cs typeface="Times New Roman" panose="02020603050405020304" pitchFamily="18" charset="0"/>
              </a:rPr>
              <a:t> signals will not be sent.</a:t>
            </a:r>
          </a:p>
          <a:p>
            <a:pPr marL="0" indent="0">
              <a:buNone/>
            </a:pPr>
            <a:r>
              <a:rPr lang="en-US" sz="1800" dirty="0">
                <a:latin typeface="Times New Roman" panose="02020603050405020304" pitchFamily="18" charset="0"/>
                <a:cs typeface="Times New Roman" panose="02020603050405020304" pitchFamily="18" charset="0"/>
              </a:rPr>
              <a:t>It does not work with child models in a multi-table inheritance scenario.</a:t>
            </a:r>
          </a:p>
          <a:p>
            <a:pPr marL="0" indent="0">
              <a:buNone/>
            </a:pPr>
            <a:r>
              <a:rPr lang="en-US" sz="1800" dirty="0">
                <a:latin typeface="Times New Roman" panose="02020603050405020304" pitchFamily="18" charset="0"/>
                <a:cs typeface="Times New Roman" panose="02020603050405020304" pitchFamily="18" charset="0"/>
              </a:rPr>
              <a:t>If the model’s primary key is an </a:t>
            </a:r>
            <a:r>
              <a:rPr lang="en-US" sz="1800" dirty="0" err="1">
                <a:latin typeface="Times New Roman" panose="02020603050405020304" pitchFamily="18" charset="0"/>
                <a:cs typeface="Times New Roman" panose="02020603050405020304" pitchFamily="18" charset="0"/>
              </a:rPr>
              <a:t>AutoField</a:t>
            </a:r>
            <a:r>
              <a:rPr lang="en-US" sz="1800" dirty="0">
                <a:latin typeface="Times New Roman" panose="02020603050405020304" pitchFamily="18" charset="0"/>
                <a:cs typeface="Times New Roman" panose="02020603050405020304" pitchFamily="18" charset="0"/>
              </a:rPr>
              <a:t> it does not retrieve and set the primary key attribute, as save() does, unless the database backend supports it (currently PostgreSQL).</a:t>
            </a:r>
          </a:p>
          <a:p>
            <a:pPr marL="0" indent="0">
              <a:buNone/>
            </a:pPr>
            <a:r>
              <a:rPr lang="en-US" sz="1800" dirty="0">
                <a:latin typeface="Times New Roman" panose="02020603050405020304" pitchFamily="18" charset="0"/>
                <a:cs typeface="Times New Roman" panose="02020603050405020304" pitchFamily="18" charset="0"/>
              </a:rPr>
              <a:t>It does not work with many-to-many relationships.</a:t>
            </a:r>
          </a:p>
          <a:p>
            <a:pPr marL="0" indent="0">
              <a:buNone/>
            </a:pPr>
            <a:r>
              <a:rPr lang="en-US" sz="1800" dirty="0">
                <a:latin typeface="Times New Roman" panose="02020603050405020304" pitchFamily="18" charset="0"/>
                <a:cs typeface="Times New Roman" panose="02020603050405020304" pitchFamily="18" charset="0"/>
              </a:rPr>
              <a:t>It casts </a:t>
            </a:r>
            <a:r>
              <a:rPr lang="en-US" sz="1800" dirty="0" err="1">
                <a:latin typeface="Times New Roman" panose="02020603050405020304" pitchFamily="18" charset="0"/>
                <a:cs typeface="Times New Roman" panose="02020603050405020304" pitchFamily="18" charset="0"/>
              </a:rPr>
              <a:t>objs</a:t>
            </a:r>
            <a:r>
              <a:rPr lang="en-US" sz="1800" dirty="0">
                <a:latin typeface="Times New Roman" panose="02020603050405020304" pitchFamily="18" charset="0"/>
                <a:cs typeface="Times New Roman" panose="02020603050405020304" pitchFamily="18" charset="0"/>
              </a:rPr>
              <a:t> to a list, which fully evaluates </a:t>
            </a:r>
            <a:r>
              <a:rPr lang="en-US" sz="1800" dirty="0" err="1">
                <a:latin typeface="Times New Roman" panose="02020603050405020304" pitchFamily="18" charset="0"/>
                <a:cs typeface="Times New Roman" panose="02020603050405020304" pitchFamily="18" charset="0"/>
              </a:rPr>
              <a:t>objs</a:t>
            </a:r>
            <a:r>
              <a:rPr lang="en-US" sz="1800" dirty="0">
                <a:latin typeface="Times New Roman" panose="02020603050405020304" pitchFamily="18" charset="0"/>
                <a:cs typeface="Times New Roman" panose="02020603050405020304" pitchFamily="18" charset="0"/>
              </a:rPr>
              <a:t> if it’s a generator. The cast allows inspecting all objects so that any objects with a manually set primary key can be inserted first.</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parameter controls how many objects are created in a single query. The default is to create all objects in one batch, except for SQLite where the default is such that at most 999 variables per query are used.</a:t>
            </a:r>
          </a:p>
          <a:p>
            <a:pPr marL="0" indent="0">
              <a:buNone/>
            </a:pPr>
            <a:r>
              <a:rPr lang="en-US" sz="1800" dirty="0">
                <a:latin typeface="Times New Roman" panose="02020603050405020304" pitchFamily="18" charset="0"/>
                <a:cs typeface="Times New Roman" panose="02020603050405020304" pitchFamily="18" charset="0"/>
              </a:rPr>
              <a:t>On databases that support it (all but Oracle), setting the </a:t>
            </a:r>
            <a:r>
              <a:rPr lang="en-US" sz="1800" dirty="0" err="1">
                <a:latin typeface="Times New Roman" panose="02020603050405020304" pitchFamily="18" charset="0"/>
                <a:cs typeface="Times New Roman" panose="02020603050405020304" pitchFamily="18" charset="0"/>
              </a:rPr>
              <a:t>ignore_conflicts</a:t>
            </a:r>
            <a:r>
              <a:rPr lang="en-US" sz="1800" dirty="0">
                <a:latin typeface="Times New Roman" panose="02020603050405020304" pitchFamily="18" charset="0"/>
                <a:cs typeface="Times New Roman" panose="02020603050405020304" pitchFamily="18" charset="0"/>
              </a:rPr>
              <a:t> parameter to True tells the database to ignore failure to insert any rows that fail constraints such as duplicate unique values. Enabling this parameter disables setting the primary key on each model instance.</a:t>
            </a:r>
          </a:p>
        </p:txBody>
      </p:sp>
    </p:spTree>
    <p:extLst>
      <p:ext uri="{BB962C8B-B14F-4D97-AF65-F5344CB8AC3E}">
        <p14:creationId xmlns:p14="http://schemas.microsoft.com/office/powerpoint/2010/main" val="343512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err="1">
                <a:latin typeface="Times New Roman" panose="02020603050405020304" pitchFamily="18" charset="0"/>
                <a:cs typeface="Times New Roman" panose="02020603050405020304" pitchFamily="18" charset="0"/>
              </a:rPr>
              <a:t>objs</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 Student(name='</a:t>
            </a:r>
            <a:r>
              <a:rPr lang="en-US" sz="2000" dirty="0" err="1">
                <a:latin typeface="Times New Roman" panose="02020603050405020304" pitchFamily="18" charset="0"/>
                <a:cs typeface="Times New Roman" panose="02020603050405020304" pitchFamily="18" charset="0"/>
              </a:rPr>
              <a:t>Sonal</a:t>
            </a:r>
            <a:r>
              <a:rPr lang="en-US" sz="2000" dirty="0">
                <a:latin typeface="Times New Roman" panose="02020603050405020304" pitchFamily="18" charset="0"/>
                <a:cs typeface="Times New Roman" panose="02020603050405020304" pitchFamily="18" charset="0"/>
              </a:rPr>
              <a:t>', roll=120, city='Dhanbad', marks=40, </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='2020-5-4'),</a:t>
            </a:r>
          </a:p>
          <a:p>
            <a:pPr marL="0" indent="0">
              <a:buNone/>
            </a:pPr>
            <a:r>
              <a:rPr lang="en-US" sz="2000" dirty="0">
                <a:latin typeface="Times New Roman" panose="02020603050405020304" pitchFamily="18" charset="0"/>
                <a:cs typeface="Times New Roman" panose="02020603050405020304" pitchFamily="18" charset="0"/>
              </a:rPr>
              <a:t> Student(name='Kunal', roll=121, city='Dumka', marks=50, </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='2020-5-7'),</a:t>
            </a:r>
          </a:p>
          <a:p>
            <a:pPr marL="0" indent="0">
              <a:buNone/>
            </a:pPr>
            <a:r>
              <a:rPr lang="en-US" sz="2000" dirty="0">
                <a:latin typeface="Times New Roman" panose="02020603050405020304" pitchFamily="18" charset="0"/>
                <a:cs typeface="Times New Roman" panose="02020603050405020304" pitchFamily="18" charset="0"/>
              </a:rPr>
              <a:t> Student(name='Anisa', roll=122, city='</a:t>
            </a:r>
            <a:r>
              <a:rPr lang="en-US" sz="2000" dirty="0" err="1">
                <a:latin typeface="Times New Roman" panose="02020603050405020304" pitchFamily="18" charset="0"/>
                <a:cs typeface="Times New Roman" panose="02020603050405020304" pitchFamily="18" charset="0"/>
              </a:rPr>
              <a:t>Giridih</a:t>
            </a:r>
            <a:r>
              <a:rPr lang="en-US" sz="2000" dirty="0">
                <a:latin typeface="Times New Roman" panose="02020603050405020304" pitchFamily="18" charset="0"/>
                <a:cs typeface="Times New Roman" panose="02020603050405020304" pitchFamily="18" charset="0"/>
              </a:rPr>
              <a:t>', marks=70, </a:t>
            </a:r>
            <a:r>
              <a:rPr lang="en-US" sz="2000" dirty="0" err="1">
                <a:latin typeface="Times New Roman" panose="02020603050405020304" pitchFamily="18" charset="0"/>
                <a:cs typeface="Times New Roman" panose="02020603050405020304" pitchFamily="18" charset="0"/>
              </a:rPr>
              <a:t>pass_date</a:t>
            </a:r>
            <a:r>
              <a:rPr lang="en-US" sz="2000" dirty="0">
                <a:latin typeface="Times New Roman" panose="02020603050405020304" pitchFamily="18" charset="0"/>
                <a:cs typeface="Times New Roman" panose="02020603050405020304" pitchFamily="18" charset="0"/>
              </a:rPr>
              <a:t>='2020-5-9') ]</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Student.objects.bulk_create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objs</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20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5"/>
            <a:ext cx="10831286" cy="5601467"/>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bulk_update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objs</a:t>
            </a:r>
            <a:r>
              <a:rPr lang="en-US" sz="1800" dirty="0">
                <a:latin typeface="Times New Roman" panose="02020603050405020304" pitchFamily="18" charset="0"/>
                <a:cs typeface="Times New Roman" panose="02020603050405020304" pitchFamily="18" charset="0"/>
              </a:rPr>
              <a:t>, fields, </a:t>
            </a: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=None) - This method efficiently updates the given fields on the provided model instances, generally with one query. </a:t>
            </a:r>
            <a:r>
              <a:rPr lang="en-US" sz="1800" dirty="0" err="1">
                <a:latin typeface="Times New Roman" panose="02020603050405020304" pitchFamily="18" charset="0"/>
                <a:cs typeface="Times New Roman" panose="02020603050405020304" pitchFamily="18" charset="0"/>
              </a:rPr>
              <a:t>QuerySet.update</a:t>
            </a:r>
            <a:r>
              <a:rPr lang="en-US" sz="1800" dirty="0">
                <a:latin typeface="Times New Roman" panose="02020603050405020304" pitchFamily="18" charset="0"/>
                <a:cs typeface="Times New Roman" panose="02020603050405020304" pitchFamily="18" charset="0"/>
              </a:rPr>
              <a:t>() is used to save the changes, so this is more efficient than iterating through the list of models and calling save() on each of them.</a:t>
            </a:r>
          </a:p>
          <a:p>
            <a:pPr marL="0" indent="0">
              <a:buNone/>
            </a:pPr>
            <a:r>
              <a:rPr lang="en-US" sz="1800" dirty="0">
                <a:latin typeface="Times New Roman" panose="02020603050405020304" pitchFamily="18" charset="0"/>
                <a:cs typeface="Times New Roman" panose="02020603050405020304" pitchFamily="18" charset="0"/>
              </a:rPr>
              <a:t>You cannot update the model’s primary key.</a:t>
            </a:r>
          </a:p>
          <a:p>
            <a:pPr marL="0" indent="0">
              <a:buNone/>
            </a:pPr>
            <a:r>
              <a:rPr lang="en-US" sz="1800" dirty="0">
                <a:latin typeface="Times New Roman" panose="02020603050405020304" pitchFamily="18" charset="0"/>
                <a:cs typeface="Times New Roman" panose="02020603050405020304" pitchFamily="18" charset="0"/>
              </a:rPr>
              <a:t>Each model’s save() method isn’t called, and the </a:t>
            </a:r>
            <a:r>
              <a:rPr lang="en-US" sz="1800" dirty="0" err="1">
                <a:latin typeface="Times New Roman" panose="02020603050405020304" pitchFamily="18" charset="0"/>
                <a:cs typeface="Times New Roman" panose="02020603050405020304" pitchFamily="18" charset="0"/>
              </a:rPr>
              <a:t>pre_save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post_save</a:t>
            </a:r>
            <a:r>
              <a:rPr lang="en-US" sz="1800" dirty="0">
                <a:latin typeface="Times New Roman" panose="02020603050405020304" pitchFamily="18" charset="0"/>
                <a:cs typeface="Times New Roman" panose="02020603050405020304" pitchFamily="18" charset="0"/>
              </a:rPr>
              <a:t> signals aren’t sent.</a:t>
            </a:r>
          </a:p>
          <a:p>
            <a:pPr marL="0" indent="0">
              <a:buNone/>
            </a:pPr>
            <a:r>
              <a:rPr lang="en-US" sz="1800" dirty="0">
                <a:latin typeface="Times New Roman" panose="02020603050405020304" pitchFamily="18" charset="0"/>
                <a:cs typeface="Times New Roman" panose="02020603050405020304" pitchFamily="18" charset="0"/>
              </a:rPr>
              <a:t>If updating a large number of columns in a large number of rows, the SQL generated can be very large. Avoid this by specifying a suitable </a:t>
            </a: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Updating fields defined on multi-table inheritance ancestors will incur an extra query per ancestor.</a:t>
            </a:r>
          </a:p>
          <a:p>
            <a:pPr marL="0" indent="0">
              <a:buNone/>
            </a:pPr>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objs</a:t>
            </a:r>
            <a:r>
              <a:rPr lang="en-US" sz="1800" dirty="0">
                <a:latin typeface="Times New Roman" panose="02020603050405020304" pitchFamily="18" charset="0"/>
                <a:cs typeface="Times New Roman" panose="02020603050405020304" pitchFamily="18" charset="0"/>
              </a:rPr>
              <a:t> contains duplicates, only the first one is updated.</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parameter controls how many objects are saved in a single query. The default is to update all objects in one batch, except for SQLite and Oracle which have restrictions on the number of variables used in a query.</a:t>
            </a:r>
          </a:p>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err="1">
                <a:latin typeface="Times New Roman" panose="02020603050405020304" pitchFamily="18" charset="0"/>
                <a:cs typeface="Times New Roman" panose="02020603050405020304" pitchFamily="18" charset="0"/>
              </a:rPr>
              <a:t>all_student_data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Student.objects.all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for </a:t>
            </a:r>
            <a:r>
              <a:rPr lang="en-US" sz="1800" dirty="0" err="1">
                <a:latin typeface="Times New Roman" panose="02020603050405020304" pitchFamily="18" charset="0"/>
                <a:cs typeface="Times New Roman" panose="02020603050405020304" pitchFamily="18" charset="0"/>
              </a:rPr>
              <a:t>stu</a:t>
            </a:r>
            <a:r>
              <a:rPr lang="en-US" sz="1800" dirty="0">
                <a:latin typeface="Times New Roman" panose="02020603050405020304" pitchFamily="18" charset="0"/>
                <a:cs typeface="Times New Roman" panose="02020603050405020304" pitchFamily="18" charset="0"/>
              </a:rPr>
              <a:t> in </a:t>
            </a:r>
            <a:r>
              <a:rPr lang="en-US" sz="1800" dirty="0" err="1">
                <a:latin typeface="Times New Roman" panose="02020603050405020304" pitchFamily="18" charset="0"/>
                <a:cs typeface="Times New Roman" panose="02020603050405020304" pitchFamily="18" charset="0"/>
              </a:rPr>
              <a:t>all_student_data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stu.city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Bhel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Student.objects.bulk_update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all_student_data</a:t>
            </a:r>
            <a:r>
              <a:rPr lang="en-US" sz="1800" dirty="0">
                <a:latin typeface="Times New Roman" panose="02020603050405020304" pitchFamily="18" charset="0"/>
                <a:cs typeface="Times New Roman" panose="02020603050405020304" pitchFamily="18" charset="0"/>
              </a:rPr>
              <a:t>, ['city'])</a:t>
            </a:r>
          </a:p>
        </p:txBody>
      </p:sp>
    </p:spTree>
    <p:extLst>
      <p:ext uri="{BB962C8B-B14F-4D97-AF65-F5344CB8AC3E}">
        <p14:creationId xmlns:p14="http://schemas.microsoft.com/office/powerpoint/2010/main" val="180473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in_bulk</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id_list</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='pk’) – It takes a list of field values (</a:t>
            </a:r>
            <a:r>
              <a:rPr lang="en-US" sz="2000" dirty="0" err="1">
                <a:latin typeface="Times New Roman" panose="02020603050405020304" pitchFamily="18" charset="0"/>
                <a:cs typeface="Times New Roman" panose="02020603050405020304" pitchFamily="18" charset="0"/>
              </a:rPr>
              <a:t>id_list</a:t>
            </a:r>
            <a:r>
              <a:rPr lang="en-US" sz="2000" dirty="0">
                <a:latin typeface="Times New Roman" panose="02020603050405020304" pitchFamily="18" charset="0"/>
                <a:cs typeface="Times New Roman" panose="02020603050405020304" pitchFamily="18" charset="0"/>
              </a:rPr>
              <a:t>) and the </a:t>
            </a: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 for those values, and returns a dictionary mapping each value to an instance of the object with the given field value. If </a:t>
            </a:r>
            <a:r>
              <a:rPr lang="en-US" sz="2000" dirty="0" err="1">
                <a:latin typeface="Times New Roman" panose="02020603050405020304" pitchFamily="18" charset="0"/>
                <a:cs typeface="Times New Roman" panose="02020603050405020304" pitchFamily="18" charset="0"/>
              </a:rPr>
              <a:t>id_list</a:t>
            </a:r>
            <a:r>
              <a:rPr lang="en-US" sz="2000" dirty="0">
                <a:latin typeface="Times New Roman" panose="02020603050405020304" pitchFamily="18" charset="0"/>
                <a:cs typeface="Times New Roman" panose="02020603050405020304" pitchFamily="18" charset="0"/>
              </a:rPr>
              <a:t> isn’t provided, all objects in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are returned. </a:t>
            </a: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 must be a unique field, and it defaults to the primary key.</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Student.objects.in_bulk</a:t>
            </a:r>
            <a:r>
              <a:rPr lang="en-US" sz="2000" dirty="0">
                <a:latin typeface="Times New Roman" panose="02020603050405020304" pitchFamily="18" charset="0"/>
                <a:cs typeface="Times New Roman" panose="02020603050405020304" pitchFamily="18" charset="0"/>
              </a:rPr>
              <a:t>([1, 2])</a:t>
            </a:r>
          </a:p>
          <a:p>
            <a:pPr marL="0" indent="0">
              <a:buNone/>
            </a:pPr>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[1].name)</a:t>
            </a:r>
          </a:p>
          <a:p>
            <a:pPr marL="0" indent="0">
              <a:buNone/>
            </a:pPr>
            <a:r>
              <a:rPr lang="en-US" sz="2000" dirty="0">
                <a:latin typeface="Times New Roman" panose="02020603050405020304" pitchFamily="18" charset="0"/>
                <a:cs typeface="Times New Roman" panose="02020603050405020304" pitchFamily="18" charset="0"/>
              </a:rPr>
              <a:t> print()</a:t>
            </a:r>
          </a:p>
          <a:p>
            <a:pPr marL="0" indent="0">
              <a:buNone/>
            </a:pPr>
            <a:r>
              <a:rPr lang="en-US" sz="2000" dirty="0">
                <a:latin typeface="Times New Roman" panose="02020603050405020304" pitchFamily="18" charset="0"/>
                <a:cs typeface="Times New Roman" panose="02020603050405020304" pitchFamily="18" charset="0"/>
              </a:rPr>
              <a:t> student_data1 = </a:t>
            </a:r>
            <a:r>
              <a:rPr lang="en-US" sz="2000" dirty="0" err="1">
                <a:latin typeface="Times New Roman" panose="02020603050405020304" pitchFamily="18" charset="0"/>
                <a:cs typeface="Times New Roman" panose="02020603050405020304" pitchFamily="18" charset="0"/>
              </a:rPr>
              <a:t>Student.objects.in_bulk</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print(student_data1)</a:t>
            </a:r>
          </a:p>
          <a:p>
            <a:pPr marL="0" indent="0">
              <a:buNone/>
            </a:pPr>
            <a:r>
              <a:rPr lang="en-US" sz="2000" dirty="0">
                <a:latin typeface="Times New Roman" panose="02020603050405020304" pitchFamily="18" charset="0"/>
                <a:cs typeface="Times New Roman" panose="02020603050405020304" pitchFamily="18" charset="0"/>
              </a:rPr>
              <a:t> print()</a:t>
            </a:r>
          </a:p>
          <a:p>
            <a:pPr marL="0" indent="0">
              <a:buNone/>
            </a:pPr>
            <a:r>
              <a:rPr lang="en-US" sz="2000" dirty="0">
                <a:latin typeface="Times New Roman" panose="02020603050405020304" pitchFamily="18" charset="0"/>
                <a:cs typeface="Times New Roman" panose="02020603050405020304" pitchFamily="18" charset="0"/>
              </a:rPr>
              <a:t> student_data2 = </a:t>
            </a:r>
            <a:r>
              <a:rPr lang="en-US" sz="2000" dirty="0" err="1">
                <a:latin typeface="Times New Roman" panose="02020603050405020304" pitchFamily="18" charset="0"/>
                <a:cs typeface="Times New Roman" panose="02020603050405020304" pitchFamily="18" charset="0"/>
              </a:rPr>
              <a:t>Student.objects.in_bulk</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print(student_data2)</a:t>
            </a:r>
          </a:p>
          <a:p>
            <a:pPr marL="0" indent="0">
              <a:buNone/>
            </a:pPr>
            <a:r>
              <a:rPr lang="en-US" sz="2000" dirty="0">
                <a:latin typeface="Times New Roman" panose="02020603050405020304" pitchFamily="18" charset="0"/>
                <a:cs typeface="Times New Roman" panose="02020603050405020304" pitchFamily="18" charset="0"/>
              </a:rPr>
              <a:t> print()</a:t>
            </a:r>
          </a:p>
        </p:txBody>
      </p:sp>
    </p:spTree>
    <p:extLst>
      <p:ext uri="{BB962C8B-B14F-4D97-AF65-F5344CB8AC3E}">
        <p14:creationId xmlns:p14="http://schemas.microsoft.com/office/powerpoint/2010/main" val="23540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delete() - The delete method, conveniently, is named delete(). This method immediately deletes the object and returns the number of objects deleted and a dictionary with the number of deletions per object type.</a:t>
            </a:r>
          </a:p>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a:latin typeface="Times New Roman" panose="02020603050405020304" pitchFamily="18" charset="0"/>
                <a:cs typeface="Times New Roman" panose="02020603050405020304" pitchFamily="18" charset="0"/>
              </a:rPr>
              <a:t>Delete One Record</a:t>
            </a:r>
          </a:p>
          <a:p>
            <a:pPr marL="0" indent="0">
              <a:buNone/>
            </a:pP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Student.objects.get</a:t>
            </a:r>
            <a:r>
              <a:rPr lang="en-US" sz="1800" dirty="0">
                <a:latin typeface="Times New Roman" panose="02020603050405020304" pitchFamily="18" charset="0"/>
                <a:cs typeface="Times New Roman" panose="02020603050405020304" pitchFamily="18" charset="0"/>
              </a:rPr>
              <a:t>(pk=22)</a:t>
            </a:r>
          </a:p>
          <a:p>
            <a:pPr marL="0" indent="0">
              <a:buNone/>
            </a:pPr>
            <a:r>
              <a:rPr lang="en-US" sz="1800" dirty="0">
                <a:latin typeface="Times New Roman" panose="02020603050405020304" pitchFamily="18" charset="0"/>
                <a:cs typeface="Times New Roman" panose="02020603050405020304" pitchFamily="18" charset="0"/>
              </a:rPr>
              <a:t>deleted = </a:t>
            </a:r>
            <a:r>
              <a:rPr lang="en-US" sz="1800" dirty="0" err="1">
                <a:latin typeface="Times New Roman" panose="02020603050405020304" pitchFamily="18" charset="0"/>
                <a:cs typeface="Times New Roman" panose="02020603050405020304" pitchFamily="18" charset="0"/>
              </a:rPr>
              <a:t>student_data.delete</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Delete in Bulk</a:t>
            </a:r>
          </a:p>
          <a:p>
            <a:pPr marL="0" indent="0">
              <a:buNone/>
            </a:pPr>
            <a:r>
              <a:rPr lang="en-US" sz="1800" dirty="0">
                <a:latin typeface="Times New Roman" panose="02020603050405020304" pitchFamily="18" charset="0"/>
                <a:cs typeface="Times New Roman" panose="02020603050405020304" pitchFamily="18" charset="0"/>
              </a:rPr>
              <a:t>You can also delete objects in bulk. Every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has a delete() method, which deletes all members of that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Student.objects.filter</a:t>
            </a:r>
            <a:r>
              <a:rPr lang="en-US" sz="1800" dirty="0">
                <a:latin typeface="Times New Roman" panose="02020603050405020304" pitchFamily="18" charset="0"/>
                <a:cs typeface="Times New Roman" panose="02020603050405020304" pitchFamily="18" charset="0"/>
              </a:rPr>
              <a:t>(marks=50).delete()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Delete All Records</a:t>
            </a:r>
          </a:p>
          <a:p>
            <a:pPr marL="0" indent="0">
              <a:buNone/>
            </a:pPr>
            <a:r>
              <a:rPr lang="en-US" sz="1800" dirty="0">
                <a:latin typeface="Times New Roman" panose="02020603050405020304" pitchFamily="18" charset="0"/>
                <a:cs typeface="Times New Roman" panose="02020603050405020304" pitchFamily="18" charset="0"/>
              </a:rPr>
              <a:t>Example:- </a:t>
            </a:r>
            <a:r>
              <a:rPr lang="nn-NO" sz="1800" dirty="0">
                <a:latin typeface="Times New Roman" panose="02020603050405020304" pitchFamily="18" charset="0"/>
                <a:cs typeface="Times New Roman" panose="02020603050405020304" pitchFamily="18" charset="0"/>
              </a:rPr>
              <a:t>student_data = Student.objects.all().delete()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97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15706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Retrieving all objects</a:t>
            </a:r>
          </a:p>
          <a:p>
            <a:pPr marL="0" indent="0">
              <a:buNone/>
            </a:pPr>
            <a:r>
              <a:rPr lang="en-US" sz="2000" dirty="0">
                <a:latin typeface="Times New Roman" panose="02020603050405020304" pitchFamily="18" charset="0"/>
                <a:cs typeface="Times New Roman" panose="02020603050405020304" pitchFamily="18" charset="0"/>
              </a:rPr>
              <a:t>all ( ) - This method is used to retrieve all objects. This returns a copy of current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Retrieving specific objects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filter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returns a new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containing objects that match the given </a:t>
            </a:r>
            <a:r>
              <a:rPr lang="en-US" sz="2000" i="1" dirty="0">
                <a:latin typeface="Times New Roman" panose="02020603050405020304" pitchFamily="18" charset="0"/>
                <a:cs typeface="Times New Roman" panose="02020603050405020304" pitchFamily="18" charset="0"/>
              </a:rPr>
              <a:t>lookup parameters</a:t>
            </a:r>
            <a:r>
              <a:rPr lang="en-US" sz="2000" dirty="0">
                <a:latin typeface="Times New Roman" panose="02020603050405020304" pitchFamily="18" charset="0"/>
                <a:cs typeface="Times New Roman" panose="02020603050405020304" pitchFamily="18" charset="0"/>
              </a:rPr>
              <a:t>. filter() will always give you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even if only a single object matches the query.</a:t>
            </a:r>
          </a:p>
          <a:p>
            <a:pPr marL="0" indent="0">
              <a:buNone/>
            </a:pPr>
            <a:r>
              <a:rPr lang="en-US" sz="2000" dirty="0">
                <a:latin typeface="Times New Roman" panose="02020603050405020304" pitchFamily="18" charset="0"/>
                <a:cs typeface="Times New Roman" panose="02020603050405020304" pitchFamily="18" charset="0"/>
              </a:rPr>
              <a:t>    Example:-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(marks=70)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exclude(**</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 - It returns a new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containing objects that do not match the given </a:t>
            </a:r>
            <a:r>
              <a:rPr lang="en-US" sz="2000" i="1" dirty="0">
                <a:latin typeface="Times New Roman" panose="02020603050405020304" pitchFamily="18" charset="0"/>
                <a:cs typeface="Times New Roman" panose="02020603050405020304" pitchFamily="18" charset="0"/>
              </a:rPr>
              <a:t>lookup parameters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Example:- </a:t>
            </a:r>
            <a:r>
              <a:rPr lang="en-US" sz="2000" dirty="0" err="1">
                <a:latin typeface="Times New Roman" panose="02020603050405020304" pitchFamily="18" charset="0"/>
                <a:cs typeface="Times New Roman" panose="02020603050405020304" pitchFamily="18" charset="0"/>
              </a:rPr>
              <a:t>Student.objects.exclude</a:t>
            </a:r>
            <a:r>
              <a:rPr lang="en-US" sz="2000" dirty="0">
                <a:latin typeface="Times New Roman" panose="02020603050405020304" pitchFamily="18" charset="0"/>
                <a:cs typeface="Times New Roman" panose="02020603050405020304" pitchFamily="18" charset="0"/>
              </a:rPr>
              <a:t>(marks=70)</a:t>
            </a:r>
          </a:p>
        </p:txBody>
      </p:sp>
    </p:spTree>
    <p:extLst>
      <p:ext uri="{BB962C8B-B14F-4D97-AF65-F5344CB8AC3E}">
        <p14:creationId xmlns:p14="http://schemas.microsoft.com/office/powerpoint/2010/main" val="399551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count() - It returns an integer representing the number of objects in the database matching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A count() call performs a SELECT COUNT(*) behind the scenes.</a:t>
            </a:r>
          </a:p>
          <a:p>
            <a:pPr marL="0" indent="0">
              <a:buNone/>
            </a:pPr>
            <a:r>
              <a:rPr lang="en-US" sz="1800" dirty="0">
                <a:latin typeface="Times New Roman" panose="02020603050405020304" pitchFamily="18" charset="0"/>
                <a:cs typeface="Times New Roman" panose="02020603050405020304" pitchFamily="18" charset="0"/>
              </a:rPr>
              <a:t>Example:- </a:t>
            </a:r>
          </a:p>
          <a:p>
            <a:pPr marL="0" indent="0">
              <a:buNone/>
            </a:pP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Student.objects.all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student_data.count</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explain(format=None, **options) – It returns a string of the </a:t>
            </a:r>
            <a:r>
              <a:rPr lang="en-US" sz="1800" dirty="0" err="1">
                <a:latin typeface="Times New Roman" panose="02020603050405020304" pitchFamily="18" charset="0"/>
                <a:cs typeface="Times New Roman" panose="02020603050405020304" pitchFamily="18" charset="0"/>
              </a:rPr>
              <a:t>QuerySet’s</a:t>
            </a:r>
            <a:r>
              <a:rPr lang="en-US" sz="1800" dirty="0">
                <a:latin typeface="Times New Roman" panose="02020603050405020304" pitchFamily="18" charset="0"/>
                <a:cs typeface="Times New Roman" panose="02020603050405020304" pitchFamily="18" charset="0"/>
              </a:rPr>
              <a:t> execution plan, which details how the database would execute the query, including any indexes or joins that would be used. Knowing these details may help you improve the performance of slow queries. explain() is supported by all built-in database backends except Oracle because an implementation there isn’t straightforward. The format parameter changes the output format from the </a:t>
            </a:r>
            <a:r>
              <a:rPr lang="en-US" sz="1800" dirty="0" err="1">
                <a:latin typeface="Times New Roman" panose="02020603050405020304" pitchFamily="18" charset="0"/>
                <a:cs typeface="Times New Roman" panose="02020603050405020304" pitchFamily="18" charset="0"/>
              </a:rPr>
              <a:t>databases’s</a:t>
            </a:r>
            <a:r>
              <a:rPr lang="en-US" sz="1800" dirty="0">
                <a:latin typeface="Times New Roman" panose="02020603050405020304" pitchFamily="18" charset="0"/>
                <a:cs typeface="Times New Roman" panose="02020603050405020304" pitchFamily="18" charset="0"/>
              </a:rPr>
              <a:t> default, usually text-based. PostgreSQL supports 'TEXT', 'JSON', 'YAML', and 'XML'. MySQL supports 'TEXT' (also called 'TRADITIONAL') and 'JSON'.</a:t>
            </a:r>
          </a:p>
          <a:p>
            <a:pPr marL="0" indent="0">
              <a:buNone/>
            </a:pPr>
            <a:r>
              <a:rPr lang="en-US" sz="1800" dirty="0">
                <a:latin typeface="Times New Roman" panose="02020603050405020304" pitchFamily="18" charset="0"/>
                <a:cs typeface="Times New Roman" panose="02020603050405020304" pitchFamily="18" charset="0"/>
              </a:rPr>
              <a:t>Example:- print(</a:t>
            </a:r>
            <a:r>
              <a:rPr lang="en-US" sz="1800" dirty="0" err="1">
                <a:latin typeface="Times New Roman" panose="02020603050405020304" pitchFamily="18" charset="0"/>
                <a:cs typeface="Times New Roman" panose="02020603050405020304" pitchFamily="18" charset="0"/>
              </a:rPr>
              <a:t>Student.objects.all</a:t>
            </a:r>
            <a:r>
              <a:rPr lang="en-US" sz="1800" dirty="0">
                <a:latin typeface="Times New Roman" panose="02020603050405020304" pitchFamily="18" charset="0"/>
                <a:cs typeface="Times New Roman" panose="02020603050405020304" pitchFamily="18" charset="0"/>
              </a:rPr>
              <a:t>().explain())</a:t>
            </a:r>
          </a:p>
        </p:txBody>
      </p:sp>
    </p:spTree>
    <p:extLst>
      <p:ext uri="{BB962C8B-B14F-4D97-AF65-F5344CB8AC3E}">
        <p14:creationId xmlns:p14="http://schemas.microsoft.com/office/powerpoint/2010/main" val="23499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do not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r>
              <a:rPr lang="en-US" sz="1800" dirty="0">
                <a:latin typeface="Times New Roman" panose="02020603050405020304" pitchFamily="18" charset="0"/>
                <a:cs typeface="Times New Roman" panose="02020603050405020304" pitchFamily="18" charset="0"/>
              </a:rPr>
              <a:t>aggregate(*</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kwargs</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as_manager</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iterator(</a:t>
            </a:r>
            <a:r>
              <a:rPr lang="en-US" sz="1800" dirty="0" err="1">
                <a:latin typeface="Times New Roman" panose="02020603050405020304" pitchFamily="18" charset="0"/>
                <a:cs typeface="Times New Roman" panose="02020603050405020304" pitchFamily="18" charset="0"/>
              </a:rPr>
              <a:t>chunk_size</a:t>
            </a:r>
            <a:r>
              <a:rPr lang="en-US" sz="1800" dirty="0">
                <a:latin typeface="Times New Roman" panose="02020603050405020304" pitchFamily="18" charset="0"/>
                <a:cs typeface="Times New Roman" panose="02020603050405020304" pitchFamily="18" charset="0"/>
              </a:rPr>
              <a:t>=2000)</a:t>
            </a:r>
          </a:p>
        </p:txBody>
      </p:sp>
    </p:spTree>
    <p:extLst>
      <p:ext uri="{BB962C8B-B14F-4D97-AF65-F5344CB8AC3E}">
        <p14:creationId xmlns:p14="http://schemas.microsoft.com/office/powerpoint/2010/main" val="317855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Field lookups are how you specify the meet of an SQL WHERE clause. </a:t>
            </a:r>
          </a:p>
          <a:p>
            <a:pPr marL="0" indent="0">
              <a:buNone/>
            </a:pPr>
            <a:r>
              <a:rPr lang="en-US" sz="1800" dirty="0">
                <a:latin typeface="Times New Roman" panose="02020603050405020304" pitchFamily="18" charset="0"/>
                <a:cs typeface="Times New Roman" panose="02020603050405020304" pitchFamily="18" charset="0"/>
              </a:rPr>
              <a:t>They’re specified as keyword arguments to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methods filter(), exclude() and get(). </a:t>
            </a:r>
          </a:p>
          <a:p>
            <a:pPr marL="0" indent="0">
              <a:buNone/>
            </a:pPr>
            <a:r>
              <a:rPr lang="en-US" sz="1800" dirty="0">
                <a:latin typeface="Times New Roman" panose="02020603050405020304" pitchFamily="18" charset="0"/>
                <a:cs typeface="Times New Roman" panose="02020603050405020304" pitchFamily="18" charset="0"/>
              </a:rPr>
              <a:t>If you pass an invalid keyword argument, a lookup function will raise </a:t>
            </a:r>
            <a:r>
              <a:rPr lang="en-US" sz="1800" dirty="0" err="1">
                <a:latin typeface="Times New Roman" panose="02020603050405020304" pitchFamily="18" charset="0"/>
                <a:cs typeface="Times New Roman" panose="02020603050405020304" pitchFamily="18" charset="0"/>
              </a:rPr>
              <a:t>TypeError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Syntax:- field__</a:t>
            </a:r>
            <a:r>
              <a:rPr lang="en-US" sz="1800" dirty="0" err="1">
                <a:latin typeface="Times New Roman" panose="02020603050405020304" pitchFamily="18" charset="0"/>
                <a:cs typeface="Times New Roman" panose="02020603050405020304" pitchFamily="18" charset="0"/>
              </a:rPr>
              <a:t>lookuptype</a:t>
            </a:r>
            <a:r>
              <a:rPr lang="en-US" sz="1800" dirty="0">
                <a:latin typeface="Times New Roman" panose="02020603050405020304" pitchFamily="18" charset="0"/>
                <a:cs typeface="Times New Roman" panose="02020603050405020304" pitchFamily="18" charset="0"/>
              </a:rPr>
              <a:t>=value</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Student.objects.filter</a:t>
            </a:r>
            <a:r>
              <a:rPr lang="en-US" sz="1800" dirty="0">
                <a:latin typeface="Times New Roman" panose="02020603050405020304" pitchFamily="18" charset="0"/>
                <a:cs typeface="Times New Roman" panose="02020603050405020304" pitchFamily="18" charset="0"/>
              </a:rPr>
              <a:t>(marks__</a:t>
            </a:r>
            <a:r>
              <a:rPr lang="en-US" sz="1800" dirty="0" err="1">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=‘50’)</a:t>
            </a:r>
          </a:p>
          <a:p>
            <a:pPr marL="0" indent="0">
              <a:buNone/>
            </a:pPr>
            <a:r>
              <a:rPr lang="en-US" sz="1800" dirty="0">
                <a:latin typeface="Times New Roman" panose="02020603050405020304" pitchFamily="18" charset="0"/>
                <a:cs typeface="Times New Roman" panose="02020603050405020304" pitchFamily="18" charset="0"/>
              </a:rPr>
              <a:t>SELECT * FROM </a:t>
            </a:r>
            <a:r>
              <a:rPr lang="en-US" sz="1800" dirty="0" err="1">
                <a:latin typeface="Times New Roman" panose="02020603050405020304" pitchFamily="18" charset="0"/>
                <a:cs typeface="Times New Roman" panose="02020603050405020304" pitchFamily="18" charset="0"/>
              </a:rPr>
              <a:t>myapp_student</a:t>
            </a:r>
            <a:r>
              <a:rPr lang="en-US" sz="1800" dirty="0">
                <a:latin typeface="Times New Roman" panose="02020603050405020304" pitchFamily="18" charset="0"/>
                <a:cs typeface="Times New Roman" panose="02020603050405020304" pitchFamily="18" charset="0"/>
              </a:rPr>
              <a:t> WHERE marks &lt; ’50’;</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field specified in a lookup has to be the name of a model field.</a:t>
            </a:r>
          </a:p>
          <a:p>
            <a:pPr marL="0" indent="0">
              <a:buNone/>
            </a:pPr>
            <a:r>
              <a:rPr lang="en-US" sz="1800" dirty="0">
                <a:latin typeface="Times New Roman" panose="02020603050405020304" pitchFamily="18" charset="0"/>
                <a:cs typeface="Times New Roman" panose="02020603050405020304" pitchFamily="18" charset="0"/>
              </a:rPr>
              <a:t>In case of a </a:t>
            </a:r>
            <a:r>
              <a:rPr lang="en-US" sz="1800" dirty="0" err="1">
                <a:latin typeface="Times New Roman" panose="02020603050405020304" pitchFamily="18" charset="0"/>
                <a:cs typeface="Times New Roman" panose="02020603050405020304" pitchFamily="18" charset="0"/>
              </a:rPr>
              <a:t>ForeignKey</a:t>
            </a:r>
            <a:r>
              <a:rPr lang="en-US" sz="1800" dirty="0">
                <a:latin typeface="Times New Roman" panose="02020603050405020304" pitchFamily="18" charset="0"/>
                <a:cs typeface="Times New Roman" panose="02020603050405020304" pitchFamily="18" charset="0"/>
              </a:rPr>
              <a:t> you can specify the field name suffixed with _id. In this case, the value parameter is expected to contain the raw value of the foreign model’s primary key.</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Student.objects.filter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stu_id</a:t>
            </a:r>
            <a:r>
              <a:rPr lang="en-US" sz="18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403783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exact - Exact match. If the value provided for comparison is None, it will be interpreted as an SQL NULL. This is case sensitive</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Student.objects.get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name__exact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sonam</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iexact</a:t>
            </a:r>
            <a:r>
              <a:rPr lang="en-US" sz="1600" dirty="0">
                <a:latin typeface="Times New Roman" panose="02020603050405020304" pitchFamily="18" charset="0"/>
                <a:cs typeface="Times New Roman" panose="02020603050405020304" pitchFamily="18" charset="0"/>
              </a:rPr>
              <a:t> - Exact match. If the value provided for comparison is None, it will be interpreted as an SQL NULL. This is case insensitive</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Student.objects.get</a:t>
            </a:r>
            <a:r>
              <a:rPr lang="en-US" sz="1600" dirty="0">
                <a:latin typeface="Times New Roman" panose="02020603050405020304" pitchFamily="18" charset="0"/>
                <a:cs typeface="Times New Roman" panose="02020603050405020304" pitchFamily="18" charset="0"/>
              </a:rPr>
              <a:t>(name__</a:t>
            </a:r>
            <a:r>
              <a:rPr lang="en-US" sz="1600" dirty="0" err="1">
                <a:latin typeface="Times New Roman" panose="02020603050405020304" pitchFamily="18" charset="0"/>
                <a:cs typeface="Times New Roman" panose="02020603050405020304" pitchFamily="18" charset="0"/>
              </a:rPr>
              <a:t>iexact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sonam</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contains - Case-sensitive containment test.</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Student.objects.get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name__contains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kumar</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icontains</a:t>
            </a:r>
            <a:r>
              <a:rPr lang="en-US" sz="1600" dirty="0">
                <a:latin typeface="Times New Roman" panose="02020603050405020304" pitchFamily="18" charset="0"/>
                <a:cs typeface="Times New Roman" panose="02020603050405020304" pitchFamily="18" charset="0"/>
              </a:rPr>
              <a:t> - Case-insensitive containment test.</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Student.objects.get</a:t>
            </a:r>
            <a:r>
              <a:rPr lang="en-US" sz="1600" dirty="0">
                <a:latin typeface="Times New Roman" panose="02020603050405020304" pitchFamily="18" charset="0"/>
                <a:cs typeface="Times New Roman" panose="02020603050405020304" pitchFamily="18" charset="0"/>
              </a:rPr>
              <a:t>(name__</a:t>
            </a:r>
            <a:r>
              <a:rPr lang="en-US" sz="1600" dirty="0" err="1">
                <a:latin typeface="Times New Roman" panose="02020603050405020304" pitchFamily="18" charset="0"/>
                <a:cs typeface="Times New Roman" panose="02020603050405020304" pitchFamily="18" charset="0"/>
              </a:rPr>
              <a:t>icontains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kumar</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 - In a given </a:t>
            </a:r>
            <a:r>
              <a:rPr lang="en-US" sz="1600" dirty="0" err="1">
                <a:latin typeface="Times New Roman" panose="02020603050405020304" pitchFamily="18" charset="0"/>
                <a:cs typeface="Times New Roman" panose="02020603050405020304" pitchFamily="18" charset="0"/>
              </a:rPr>
              <a:t>iterable</a:t>
            </a:r>
            <a:r>
              <a:rPr lang="en-US" sz="1600" dirty="0">
                <a:latin typeface="Times New Roman" panose="02020603050405020304" pitchFamily="18" charset="0"/>
                <a:cs typeface="Times New Roman" panose="02020603050405020304" pitchFamily="18" charset="0"/>
              </a:rPr>
              <a:t>; often a list, tuple, or </a:t>
            </a:r>
            <a:r>
              <a:rPr lang="en-US" sz="1600" dirty="0" err="1">
                <a:latin typeface="Times New Roman" panose="02020603050405020304" pitchFamily="18" charset="0"/>
                <a:cs typeface="Times New Roman" panose="02020603050405020304" pitchFamily="18" charset="0"/>
              </a:rPr>
              <a:t>queryset</a:t>
            </a:r>
            <a:r>
              <a:rPr lang="en-US" sz="1600" dirty="0">
                <a:latin typeface="Times New Roman" panose="02020603050405020304" pitchFamily="18" charset="0"/>
                <a:cs typeface="Times New Roman" panose="02020603050405020304" pitchFamily="18" charset="0"/>
              </a:rPr>
              <a:t>. It’s not a common use case, but strings (being </a:t>
            </a:r>
            <a:r>
              <a:rPr lang="en-US" sz="1600" dirty="0" err="1">
                <a:latin typeface="Times New Roman" panose="02020603050405020304" pitchFamily="18" charset="0"/>
                <a:cs typeface="Times New Roman" panose="02020603050405020304" pitchFamily="18" charset="0"/>
              </a:rPr>
              <a:t>iterables</a:t>
            </a:r>
            <a:r>
              <a:rPr lang="en-US" sz="1600" dirty="0">
                <a:latin typeface="Times New Roman" panose="02020603050405020304" pitchFamily="18" charset="0"/>
                <a:cs typeface="Times New Roman" panose="02020603050405020304" pitchFamily="18" charset="0"/>
              </a:rPr>
              <a:t>) are accepted.</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id__in</a:t>
            </a:r>
            <a:r>
              <a:rPr lang="en-US" sz="1600" dirty="0">
                <a:latin typeface="Times New Roman" panose="02020603050405020304" pitchFamily="18" charset="0"/>
                <a:cs typeface="Times New Roman" panose="02020603050405020304" pitchFamily="18" charset="0"/>
              </a:rPr>
              <a:t>=[1, 5, 7])</a:t>
            </a:r>
          </a:p>
        </p:txBody>
      </p:sp>
    </p:spTree>
    <p:extLst>
      <p:ext uri="{BB962C8B-B14F-4D97-AF65-F5344CB8AC3E}">
        <p14:creationId xmlns:p14="http://schemas.microsoft.com/office/powerpoint/2010/main" val="254526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 - Greater than.</a:t>
            </a:r>
          </a:p>
          <a:p>
            <a:pPr marL="0" indent="0">
              <a:buNone/>
            </a:pPr>
            <a:r>
              <a:rPr lang="en-US" sz="1600" dirty="0">
                <a:latin typeface="Times New Roman" panose="02020603050405020304" pitchFamily="18" charset="0"/>
                <a:cs typeface="Times New Roman" panose="02020603050405020304" pitchFamily="18" charset="0"/>
              </a:rPr>
              <a:t>Example: -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(marks__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=50)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gte</a:t>
            </a:r>
            <a:r>
              <a:rPr lang="en-US" sz="1600" dirty="0">
                <a:latin typeface="Times New Roman" panose="02020603050405020304" pitchFamily="18" charset="0"/>
                <a:cs typeface="Times New Roman" panose="02020603050405020304" pitchFamily="18" charset="0"/>
              </a:rPr>
              <a:t> - Greater than or equal to.</a:t>
            </a:r>
          </a:p>
          <a:p>
            <a:pPr marL="0" indent="0">
              <a:buNone/>
            </a:pPr>
            <a:r>
              <a:rPr lang="en-US" sz="1600" dirty="0">
                <a:latin typeface="Times New Roman" panose="02020603050405020304" pitchFamily="18" charset="0"/>
                <a:cs typeface="Times New Roman" panose="02020603050405020304" pitchFamily="18" charset="0"/>
              </a:rPr>
              <a:t>Example: -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(marks__</a:t>
            </a:r>
            <a:r>
              <a:rPr lang="en-US" sz="1600" dirty="0" err="1">
                <a:latin typeface="Times New Roman" panose="02020603050405020304" pitchFamily="18" charset="0"/>
                <a:cs typeface="Times New Roman" panose="02020603050405020304" pitchFamily="18" charset="0"/>
              </a:rPr>
              <a:t>gte</a:t>
            </a:r>
            <a:r>
              <a:rPr lang="en-US" sz="1600" dirty="0">
                <a:latin typeface="Times New Roman" panose="02020603050405020304" pitchFamily="18" charset="0"/>
                <a:cs typeface="Times New Roman" panose="02020603050405020304" pitchFamily="18" charset="0"/>
              </a:rPr>
              <a:t>=50)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 - Less than.</a:t>
            </a:r>
          </a:p>
          <a:p>
            <a:pPr marL="0" indent="0">
              <a:buNone/>
            </a:pPr>
            <a:r>
              <a:rPr lang="en-US" sz="1600" dirty="0">
                <a:latin typeface="Times New Roman" panose="02020603050405020304" pitchFamily="18" charset="0"/>
                <a:cs typeface="Times New Roman" panose="02020603050405020304" pitchFamily="18" charset="0"/>
              </a:rPr>
              <a:t>Example: -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(marks__</a:t>
            </a:r>
            <a:r>
              <a:rPr lang="en-US" sz="1600" dirty="0" err="1">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=50)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lte</a:t>
            </a:r>
            <a:r>
              <a:rPr lang="en-US" sz="1600" dirty="0">
                <a:latin typeface="Times New Roman" panose="02020603050405020304" pitchFamily="18" charset="0"/>
                <a:cs typeface="Times New Roman" panose="02020603050405020304" pitchFamily="18" charset="0"/>
              </a:rPr>
              <a:t> - Less than or equal to.</a:t>
            </a:r>
          </a:p>
          <a:p>
            <a:pPr marL="0" indent="0">
              <a:buNone/>
            </a:pPr>
            <a:r>
              <a:rPr lang="en-US" sz="1600" dirty="0">
                <a:latin typeface="Times New Roman" panose="02020603050405020304" pitchFamily="18" charset="0"/>
                <a:cs typeface="Times New Roman" panose="02020603050405020304" pitchFamily="18" charset="0"/>
              </a:rPr>
              <a:t>Example: -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(marks__</a:t>
            </a:r>
            <a:r>
              <a:rPr lang="en-US" sz="1600" dirty="0" err="1">
                <a:latin typeface="Times New Roman" panose="02020603050405020304" pitchFamily="18" charset="0"/>
                <a:cs typeface="Times New Roman" panose="02020603050405020304" pitchFamily="18" charset="0"/>
              </a:rPr>
              <a:t>lte</a:t>
            </a:r>
            <a:r>
              <a:rPr lang="en-US" sz="1600" dirty="0">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259226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startswith</a:t>
            </a:r>
            <a:r>
              <a:rPr lang="en-US" sz="1600" dirty="0">
                <a:latin typeface="Times New Roman" panose="02020603050405020304" pitchFamily="18" charset="0"/>
                <a:cs typeface="Times New Roman" panose="02020603050405020304" pitchFamily="18" charset="0"/>
              </a:rPr>
              <a:t> - Case-sensitive starts-with.</a:t>
            </a:r>
          </a:p>
          <a:p>
            <a:pPr marL="0" indent="0">
              <a:buNone/>
            </a:pPr>
            <a:r>
              <a:rPr lang="en-US" sz="1600" dirty="0">
                <a:latin typeface="Times New Roman" panose="02020603050405020304" pitchFamily="18" charset="0"/>
                <a:cs typeface="Times New Roman" panose="02020603050405020304" pitchFamily="18" charset="0"/>
              </a:rPr>
              <a:t>Example: -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(name__</a:t>
            </a:r>
            <a:r>
              <a:rPr lang="en-US" sz="1600" dirty="0" err="1">
                <a:latin typeface="Times New Roman" panose="02020603050405020304" pitchFamily="18" charset="0"/>
                <a:cs typeface="Times New Roman" panose="02020603050405020304" pitchFamily="18" charset="0"/>
              </a:rPr>
              <a:t>startswith</a:t>
            </a:r>
            <a:r>
              <a:rPr lang="en-US" sz="1600" dirty="0">
                <a:latin typeface="Times New Roman" panose="02020603050405020304" pitchFamily="18" charset="0"/>
                <a:cs typeface="Times New Roman" panose="02020603050405020304" pitchFamily="18" charset="0"/>
              </a:rPr>
              <a:t>='r')</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istartswith</a:t>
            </a:r>
            <a:r>
              <a:rPr lang="en-US" sz="1600" dirty="0">
                <a:latin typeface="Times New Roman" panose="02020603050405020304" pitchFamily="18" charset="0"/>
                <a:cs typeface="Times New Roman" panose="02020603050405020304" pitchFamily="18" charset="0"/>
              </a:rPr>
              <a:t> - Case-insensitive starts-with.</a:t>
            </a:r>
          </a:p>
          <a:p>
            <a:pPr marL="0" indent="0">
              <a:buNone/>
            </a:pPr>
            <a:r>
              <a:rPr lang="en-US" sz="1600" dirty="0">
                <a:latin typeface="Times New Roman" panose="02020603050405020304" pitchFamily="18" charset="0"/>
                <a:cs typeface="Times New Roman" panose="02020603050405020304" pitchFamily="18" charset="0"/>
              </a:rPr>
              <a:t>Example: -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(name__</a:t>
            </a:r>
            <a:r>
              <a:rPr lang="en-US" sz="1600" dirty="0" err="1">
                <a:latin typeface="Times New Roman" panose="02020603050405020304" pitchFamily="18" charset="0"/>
                <a:cs typeface="Times New Roman" panose="02020603050405020304" pitchFamily="18" charset="0"/>
              </a:rPr>
              <a:t>istartswith</a:t>
            </a:r>
            <a:r>
              <a:rPr lang="en-US" sz="1600" dirty="0">
                <a:latin typeface="Times New Roman" panose="02020603050405020304" pitchFamily="18" charset="0"/>
                <a:cs typeface="Times New Roman" panose="02020603050405020304" pitchFamily="18" charset="0"/>
              </a:rPr>
              <a:t>='r')</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endswith</a:t>
            </a:r>
            <a:r>
              <a:rPr lang="en-US" sz="1600" dirty="0">
                <a:latin typeface="Times New Roman" panose="02020603050405020304" pitchFamily="18" charset="0"/>
                <a:cs typeface="Times New Roman" panose="02020603050405020304" pitchFamily="18" charset="0"/>
              </a:rPr>
              <a:t> - Case-sensitive ends-with.</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(name__</a:t>
            </a:r>
            <a:r>
              <a:rPr lang="en-US" sz="1600" dirty="0" err="1">
                <a:latin typeface="Times New Roman" panose="02020603050405020304" pitchFamily="18" charset="0"/>
                <a:cs typeface="Times New Roman" panose="02020603050405020304" pitchFamily="18" charset="0"/>
              </a:rPr>
              <a:t>endswith</a:t>
            </a:r>
            <a:r>
              <a:rPr lang="en-US" sz="1600" dirty="0">
                <a:latin typeface="Times New Roman" panose="02020603050405020304" pitchFamily="18" charset="0"/>
                <a:cs typeface="Times New Roman" panose="02020603050405020304" pitchFamily="18" charset="0"/>
              </a:rPr>
              <a:t>='j')</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iendswith</a:t>
            </a:r>
            <a:r>
              <a:rPr lang="en-US" sz="1600" dirty="0">
                <a:latin typeface="Times New Roman" panose="02020603050405020304" pitchFamily="18" charset="0"/>
                <a:cs typeface="Times New Roman" panose="02020603050405020304" pitchFamily="18" charset="0"/>
              </a:rPr>
              <a:t> - Case-insensitive ends-with.</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(name__</a:t>
            </a:r>
            <a:r>
              <a:rPr lang="en-US" sz="1600" dirty="0" err="1">
                <a:latin typeface="Times New Roman" panose="02020603050405020304" pitchFamily="18" charset="0"/>
                <a:cs typeface="Times New Roman" panose="02020603050405020304" pitchFamily="18" charset="0"/>
              </a:rPr>
              <a:t>iendswith</a:t>
            </a:r>
            <a:r>
              <a:rPr lang="en-US" sz="1600" dirty="0">
                <a:latin typeface="Times New Roman" panose="02020603050405020304" pitchFamily="18" charset="0"/>
                <a:cs typeface="Times New Roman" panose="02020603050405020304" pitchFamily="18" charset="0"/>
              </a:rPr>
              <a:t>='j’)</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8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range - Range test (inclusive).</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__range=('2020-04-01', '2020-05-05'))</a:t>
            </a:r>
          </a:p>
          <a:p>
            <a:pPr marL="0" indent="0">
              <a:buNone/>
            </a:pPr>
            <a:r>
              <a:rPr lang="en-US" sz="1600" dirty="0">
                <a:latin typeface="Times New Roman" panose="02020603050405020304" pitchFamily="18" charset="0"/>
                <a:cs typeface="Times New Roman" panose="02020603050405020304" pitchFamily="18" charset="0"/>
              </a:rPr>
              <a:t>SQL: - SELECT ... WHERE </a:t>
            </a:r>
            <a:r>
              <a:rPr lang="en-US" sz="1600" dirty="0" err="1">
                <a:latin typeface="Times New Roman" panose="02020603050405020304" pitchFamily="18" charset="0"/>
                <a:cs typeface="Times New Roman" panose="02020603050405020304" pitchFamily="18" charset="0"/>
              </a:rPr>
              <a:t>admission_date</a:t>
            </a:r>
            <a:r>
              <a:rPr lang="en-US" sz="1600" dirty="0">
                <a:latin typeface="Times New Roman" panose="02020603050405020304" pitchFamily="18" charset="0"/>
                <a:cs typeface="Times New Roman" panose="02020603050405020304" pitchFamily="18" charset="0"/>
              </a:rPr>
              <a:t> BETWEEN '2020-04-01' and '2020-05-05';</a:t>
            </a:r>
          </a:p>
          <a:p>
            <a:pPr marL="0" indent="0">
              <a:buNone/>
            </a:pPr>
            <a:r>
              <a:rPr lang="en-US" sz="1600" dirty="0">
                <a:latin typeface="Times New Roman" panose="02020603050405020304" pitchFamily="18" charset="0"/>
                <a:cs typeface="Times New Roman" panose="02020603050405020304" pitchFamily="18" charset="0"/>
              </a:rPr>
              <a:t>You can use range anywhere you can use BETWEEN in SQL — for dates, numbers and even characters.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date - For datetime fields, casts the value as date. Allows chaining additional field lookups. Takes a date value.</a:t>
            </a:r>
          </a:p>
          <a:p>
            <a:pPr marL="0" indent="0">
              <a:buNone/>
            </a:pPr>
            <a:r>
              <a:rPr lang="en-US" sz="1600" dirty="0">
                <a:latin typeface="Times New Roman" panose="02020603050405020304" pitchFamily="18" charset="0"/>
                <a:cs typeface="Times New Roman" panose="02020603050405020304" pitchFamily="18" charset="0"/>
              </a:rPr>
              <a:t>Example:-</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admdatetime</a:t>
            </a:r>
            <a:r>
              <a:rPr lang="en-US" sz="1600" dirty="0">
                <a:latin typeface="Times New Roman" panose="02020603050405020304" pitchFamily="18" charset="0"/>
                <a:cs typeface="Times New Roman" panose="02020603050405020304" pitchFamily="18" charset="0"/>
              </a:rPr>
              <a:t>__date=date(2020, 6, 5))</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admdatetime</a:t>
            </a:r>
            <a:r>
              <a:rPr lang="en-US" sz="1600" dirty="0">
                <a:latin typeface="Times New Roman" panose="02020603050405020304" pitchFamily="18" charset="0"/>
                <a:cs typeface="Times New Roman" panose="02020603050405020304" pitchFamily="18" charset="0"/>
              </a:rPr>
              <a:t>__date__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=date(2020, 6, 5))</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year - For date and datetime fields, an exact year match. Allows chaining additional field lookups. Takes an integer year.</a:t>
            </a:r>
          </a:p>
          <a:p>
            <a:pPr marL="0" indent="0">
              <a:buNone/>
            </a:pPr>
            <a:r>
              <a:rPr lang="en-US" sz="1600" dirty="0">
                <a:latin typeface="Times New Roman" panose="02020603050405020304" pitchFamily="18" charset="0"/>
                <a:cs typeface="Times New Roman" panose="02020603050405020304" pitchFamily="18" charset="0"/>
              </a:rPr>
              <a:t>Example:- </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__year=2020)</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__year__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=2019)</a:t>
            </a:r>
          </a:p>
        </p:txBody>
      </p:sp>
    </p:spTree>
    <p:extLst>
      <p:ext uri="{BB962C8B-B14F-4D97-AF65-F5344CB8AC3E}">
        <p14:creationId xmlns:p14="http://schemas.microsoft.com/office/powerpoint/2010/main" val="91497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month - For date and datetime fields, an exact month match. Allows chaining additional field lookups. Takes an integer 1 (January) through 12 (December).</a:t>
            </a:r>
          </a:p>
          <a:p>
            <a:pPr marL="0" indent="0">
              <a:buNone/>
            </a:pPr>
            <a:r>
              <a:rPr lang="en-US" sz="1600" dirty="0">
                <a:latin typeface="Times New Roman" panose="02020603050405020304" pitchFamily="18" charset="0"/>
                <a:cs typeface="Times New Roman" panose="02020603050405020304" pitchFamily="18" charset="0"/>
              </a:rPr>
              <a:t>Example:- </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__month=6)</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__month__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=5)</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day - For date and datetime fields, an exact day match. Allows chaining additional field lookups. Takes an integer day.</a:t>
            </a:r>
          </a:p>
          <a:p>
            <a:pPr marL="0" indent="0">
              <a:buNone/>
            </a:pPr>
            <a:r>
              <a:rPr lang="en-US" sz="1600" dirty="0">
                <a:latin typeface="Times New Roman" panose="02020603050405020304" pitchFamily="18" charset="0"/>
                <a:cs typeface="Times New Roman" panose="02020603050405020304" pitchFamily="18" charset="0"/>
              </a:rPr>
              <a:t>Example:-</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__day=5)</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__day__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=3)</a:t>
            </a:r>
          </a:p>
          <a:p>
            <a:pPr marL="0" indent="0">
              <a:buNone/>
            </a:pPr>
            <a:r>
              <a:rPr lang="en-US" sz="1600" dirty="0">
                <a:latin typeface="Times New Roman" panose="02020603050405020304" pitchFamily="18" charset="0"/>
                <a:cs typeface="Times New Roman" panose="02020603050405020304" pitchFamily="18" charset="0"/>
              </a:rPr>
              <a:t>This will match any record with a </a:t>
            </a:r>
            <a:r>
              <a:rPr lang="en-US" sz="1600" dirty="0" err="1">
                <a:latin typeface="Times New Roman" panose="02020603050405020304" pitchFamily="18" charset="0"/>
                <a:cs typeface="Times New Roman" panose="02020603050405020304" pitchFamily="18" charset="0"/>
              </a:rPr>
              <a:t>pub_date</a:t>
            </a:r>
            <a:r>
              <a:rPr lang="en-US" sz="1600" dirty="0">
                <a:latin typeface="Times New Roman" panose="02020603050405020304" pitchFamily="18" charset="0"/>
                <a:cs typeface="Times New Roman" panose="02020603050405020304" pitchFamily="18" charset="0"/>
              </a:rPr>
              <a:t> on the third day of the month, such as January 3, July 3, etc.</a:t>
            </a:r>
          </a:p>
        </p:txBody>
      </p:sp>
    </p:spTree>
    <p:extLst>
      <p:ext uri="{BB962C8B-B14F-4D97-AF65-F5344CB8AC3E}">
        <p14:creationId xmlns:p14="http://schemas.microsoft.com/office/powerpoint/2010/main" val="36294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week - For date and datetime fields, return the week number (1-52 or 53) according to ISO-8601, i.e., weeks start on a Monday and the first week contains the year’s first Thursday.</a:t>
            </a:r>
          </a:p>
          <a:p>
            <a:pPr marL="0" indent="0">
              <a:buNone/>
            </a:pPr>
            <a:r>
              <a:rPr lang="en-US" sz="1600" dirty="0">
                <a:latin typeface="Times New Roman" panose="02020603050405020304" pitchFamily="18" charset="0"/>
                <a:cs typeface="Times New Roman" panose="02020603050405020304" pitchFamily="18" charset="0"/>
              </a:rPr>
              <a:t>Example:- </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__week=23)</a:t>
            </a:r>
          </a:p>
          <a:p>
            <a:pPr marL="0" indent="0">
              <a:buNone/>
            </a:pPr>
            <a:r>
              <a:rPr lang="nl-NL" sz="1600" dirty="0">
                <a:latin typeface="Times New Roman" panose="02020603050405020304" pitchFamily="18" charset="0"/>
                <a:cs typeface="Times New Roman" panose="02020603050405020304" pitchFamily="18" charset="0"/>
              </a:rPr>
              <a:t>Student.objects.filter(passdate__week__gt=22)</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week_day</a:t>
            </a:r>
            <a:r>
              <a:rPr lang="en-US" sz="1600" dirty="0">
                <a:latin typeface="Times New Roman" panose="02020603050405020304" pitchFamily="18" charset="0"/>
                <a:cs typeface="Times New Roman" panose="02020603050405020304" pitchFamily="18" charset="0"/>
              </a:rPr>
              <a:t> - For date and datetime fields, a ‘day of the week’ match. Allows chaining additional field lookups.</a:t>
            </a:r>
          </a:p>
          <a:p>
            <a:pPr marL="0" indent="0">
              <a:buNone/>
            </a:pPr>
            <a:r>
              <a:rPr lang="en-US" sz="1600" dirty="0">
                <a:latin typeface="Times New Roman" panose="02020603050405020304" pitchFamily="18" charset="0"/>
                <a:cs typeface="Times New Roman" panose="02020603050405020304" pitchFamily="18" charset="0"/>
              </a:rPr>
              <a:t>Takes an integer value representing the day of week from 1 (Sunday) to 7 (Saturday).</a:t>
            </a:r>
          </a:p>
          <a:p>
            <a:pPr marL="0" indent="0">
              <a:buNone/>
            </a:pPr>
            <a:r>
              <a:rPr lang="en-US" sz="1600" dirty="0">
                <a:latin typeface="Times New Roman" panose="02020603050405020304" pitchFamily="18" charset="0"/>
                <a:cs typeface="Times New Roman" panose="02020603050405020304" pitchFamily="18" charset="0"/>
              </a:rPr>
              <a:t>Example:-</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a:t>
            </a:r>
            <a:r>
              <a:rPr lang="en-US" sz="1600" dirty="0" err="1">
                <a:latin typeface="Times New Roman" panose="02020603050405020304" pitchFamily="18" charset="0"/>
                <a:cs typeface="Times New Roman" panose="02020603050405020304" pitchFamily="18" charset="0"/>
              </a:rPr>
              <a:t>week_day</a:t>
            </a:r>
            <a:r>
              <a:rPr lang="en-US" sz="1600" dirty="0">
                <a:latin typeface="Times New Roman" panose="02020603050405020304" pitchFamily="18" charset="0"/>
                <a:cs typeface="Times New Roman" panose="02020603050405020304" pitchFamily="18" charset="0"/>
              </a:rPr>
              <a:t>=6)</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__week_day__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=5)</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will match any record with a </a:t>
            </a:r>
            <a:r>
              <a:rPr lang="en-US" sz="1600" dirty="0" err="1">
                <a:latin typeface="Times New Roman" panose="02020603050405020304" pitchFamily="18" charset="0"/>
                <a:cs typeface="Times New Roman" panose="02020603050405020304" pitchFamily="18" charset="0"/>
              </a:rPr>
              <a:t>admission_date</a:t>
            </a:r>
            <a:r>
              <a:rPr lang="en-US" sz="1600" dirty="0">
                <a:latin typeface="Times New Roman" panose="02020603050405020304" pitchFamily="18" charset="0"/>
                <a:cs typeface="Times New Roman" panose="02020603050405020304" pitchFamily="18" charset="0"/>
              </a:rPr>
              <a:t> that falls on a Monday (day 2 of the week), regardless of the month or year in which it occurs. Week days are indexed with day 1 being Sunday and day 7 being Saturday.</a:t>
            </a:r>
          </a:p>
        </p:txBody>
      </p:sp>
    </p:spTree>
    <p:extLst>
      <p:ext uri="{BB962C8B-B14F-4D97-AF65-F5344CB8AC3E}">
        <p14:creationId xmlns:p14="http://schemas.microsoft.com/office/powerpoint/2010/main" val="22191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quarter - For date and datetime fields, a ‘quarter of the year’ match. Allows chaining additional field lookups. Takes an integer value between 1 and 4 representing the quarter of the year.</a:t>
            </a:r>
          </a:p>
          <a:p>
            <a:pPr marL="0" indent="0">
              <a:buNone/>
            </a:pPr>
            <a:r>
              <a:rPr lang="en-US" sz="1600" dirty="0">
                <a:latin typeface="Times New Roman" panose="02020603050405020304" pitchFamily="18" charset="0"/>
                <a:cs typeface="Times New Roman" panose="02020603050405020304" pitchFamily="18" charset="0"/>
              </a:rPr>
              <a:t>Example to retrieve entries in the second quarter (April 1 to June 30):</a:t>
            </a:r>
          </a:p>
          <a:p>
            <a:pPr marL="0" indent="0">
              <a:buNone/>
            </a:pP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passdate</a:t>
            </a:r>
            <a:r>
              <a:rPr lang="en-US" sz="1600" dirty="0">
                <a:latin typeface="Times New Roman" panose="02020603050405020304" pitchFamily="18" charset="0"/>
                <a:cs typeface="Times New Roman" panose="02020603050405020304" pitchFamily="18" charset="0"/>
              </a:rPr>
              <a:t>__quarter=2)</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time - For datetime fields, casts the value as time. Allows chaining additional field lookups. Takes a </a:t>
            </a:r>
            <a:r>
              <a:rPr lang="en-US" sz="1600" dirty="0" err="1">
                <a:latin typeface="Times New Roman" panose="02020603050405020304" pitchFamily="18" charset="0"/>
                <a:cs typeface="Times New Roman" panose="02020603050405020304" pitchFamily="18" charset="0"/>
              </a:rPr>
              <a:t>datetime.time</a:t>
            </a:r>
            <a:r>
              <a:rPr lang="en-US" sz="1600" dirty="0">
                <a:latin typeface="Times New Roman" panose="02020603050405020304" pitchFamily="18" charset="0"/>
                <a:cs typeface="Times New Roman" panose="02020603050405020304" pitchFamily="18" charset="0"/>
              </a:rPr>
              <a:t> value.</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admdatetime</a:t>
            </a:r>
            <a:r>
              <a:rPr lang="en-US" sz="1600" dirty="0">
                <a:latin typeface="Times New Roman" panose="02020603050405020304" pitchFamily="18" charset="0"/>
                <a:cs typeface="Times New Roman" panose="02020603050405020304" pitchFamily="18" charset="0"/>
              </a:rPr>
              <a:t>__time__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=time(6,00))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hour - For datetime and time fields, an exact hour match. Allows chaining additional field lookups. Takes an integer between 0 and 23.</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admdatetime</a:t>
            </a:r>
            <a:r>
              <a:rPr lang="en-US" sz="1600" dirty="0">
                <a:latin typeface="Times New Roman" panose="02020603050405020304" pitchFamily="18" charset="0"/>
                <a:cs typeface="Times New Roman" panose="02020603050405020304" pitchFamily="18" charset="0"/>
              </a:rPr>
              <a:t>__hour__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8933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order_by</a:t>
            </a:r>
            <a:r>
              <a:rPr lang="en-US" sz="2000" dirty="0">
                <a:latin typeface="Times New Roman" panose="02020603050405020304" pitchFamily="18" charset="0"/>
                <a:cs typeface="Times New Roman" panose="02020603050405020304" pitchFamily="18" charset="0"/>
              </a:rPr>
              <a:t>(*fields) – It orders the fields.</a:t>
            </a:r>
          </a:p>
          <a:p>
            <a:r>
              <a:rPr lang="en-US" sz="2000" dirty="0">
                <a:latin typeface="Times New Roman" panose="02020603050405020304" pitchFamily="18" charset="0"/>
                <a:cs typeface="Times New Roman" panose="02020603050405020304" pitchFamily="18" charset="0"/>
              </a:rPr>
              <a:t>‘field’ – </a:t>
            </a:r>
            <a:r>
              <a:rPr lang="en-US" sz="2000" dirty="0" err="1">
                <a:latin typeface="Times New Roman" panose="02020603050405020304" pitchFamily="18" charset="0"/>
                <a:cs typeface="Times New Roman" panose="02020603050405020304" pitchFamily="18" charset="0"/>
              </a:rPr>
              <a:t>Asc</a:t>
            </a:r>
            <a:r>
              <a:rPr lang="en-US" sz="2000" dirty="0">
                <a:latin typeface="Times New Roman" panose="02020603050405020304" pitchFamily="18" charset="0"/>
                <a:cs typeface="Times New Roman" panose="02020603050405020304" pitchFamily="18" charset="0"/>
              </a:rPr>
              <a:t> order</a:t>
            </a:r>
          </a:p>
          <a:p>
            <a:r>
              <a:rPr lang="en-US" sz="2000" dirty="0">
                <a:latin typeface="Times New Roman" panose="02020603050405020304" pitchFamily="18" charset="0"/>
                <a:cs typeface="Times New Roman" panose="02020603050405020304" pitchFamily="18" charset="0"/>
              </a:rPr>
              <a:t>‘-field’ – Desc Order</a:t>
            </a:r>
          </a:p>
          <a:p>
            <a:r>
              <a:rPr lang="en-US" sz="2000" dirty="0">
                <a:latin typeface="Times New Roman" panose="02020603050405020304" pitchFamily="18" charset="0"/>
                <a:cs typeface="Times New Roman" panose="02020603050405020304" pitchFamily="18" charset="0"/>
              </a:rPr>
              <a:t>‘?’ – Randomly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reverse() – This works only when there is ordering in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values(*fields, **expressions) - It returns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returns dictionaries, rather than model instances, when used as an </a:t>
            </a:r>
            <a:r>
              <a:rPr lang="en-US" sz="2000" dirty="0" err="1">
                <a:latin typeface="Times New Roman" panose="02020603050405020304" pitchFamily="18" charset="0"/>
                <a:cs typeface="Times New Roman" panose="02020603050405020304" pitchFamily="18" charset="0"/>
              </a:rPr>
              <a:t>iterable</a:t>
            </a:r>
            <a:r>
              <a:rPr lang="en-US" sz="2000" dirty="0">
                <a:latin typeface="Times New Roman" panose="02020603050405020304" pitchFamily="18" charset="0"/>
                <a:cs typeface="Times New Roman" panose="02020603050405020304" pitchFamily="18" charset="0"/>
              </a:rPr>
              <a:t>. Each of those dictionaries represents an object, with the keys corresponding to the attribute names of model objects.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distinct(*fields) - This eliminates duplicate rows from the query results.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08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Field Lookups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minute - For datetime and time fields, an exact minute match. Allows chaining additional field lookups. Takes an integer between 0 and 59.</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admdatetime</a:t>
            </a:r>
            <a:r>
              <a:rPr lang="en-US" sz="1600" dirty="0">
                <a:latin typeface="Times New Roman" panose="02020603050405020304" pitchFamily="18" charset="0"/>
                <a:cs typeface="Times New Roman" panose="02020603050405020304" pitchFamily="18" charset="0"/>
              </a:rPr>
              <a:t>__minute__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=50)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second - For datetime and time fields, an exact second match. Allows chaining additional field lookups. Takes an integer between 0 and 59.</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admdatetime</a:t>
            </a:r>
            <a:r>
              <a:rPr lang="en-US" sz="1600" dirty="0">
                <a:latin typeface="Times New Roman" panose="02020603050405020304" pitchFamily="18" charset="0"/>
                <a:cs typeface="Times New Roman" panose="02020603050405020304" pitchFamily="18" charset="0"/>
              </a:rPr>
              <a:t>__second__</a:t>
            </a:r>
            <a:r>
              <a:rPr lang="en-US" sz="1600" dirty="0" err="1">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=30)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isnull</a:t>
            </a:r>
            <a:r>
              <a:rPr lang="en-US" sz="1600" dirty="0">
                <a:latin typeface="Times New Roman" panose="02020603050405020304" pitchFamily="18" charset="0"/>
                <a:cs typeface="Times New Roman" panose="02020603050405020304" pitchFamily="18" charset="0"/>
              </a:rPr>
              <a:t> - Takes either True or False, which correspond to SQL queries of IS NULL and IS NOT NULL, respectively.</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(roll__</a:t>
            </a:r>
            <a:r>
              <a:rPr lang="en-US" sz="1600" dirty="0" err="1">
                <a:latin typeface="Times New Roman" panose="02020603050405020304" pitchFamily="18" charset="0"/>
                <a:cs typeface="Times New Roman" panose="02020603050405020304" pitchFamily="18" charset="0"/>
              </a:rPr>
              <a:t>isnull</a:t>
            </a:r>
            <a:r>
              <a:rPr lang="en-US" sz="1600" dirty="0">
                <a:latin typeface="Times New Roman" panose="02020603050405020304" pitchFamily="18" charset="0"/>
                <a:cs typeface="Times New Roman" panose="02020603050405020304" pitchFamily="18" charset="0"/>
              </a:rPr>
              <a:t>=False)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regex</a:t>
            </a:r>
          </a:p>
          <a:p>
            <a:pPr marL="0" indent="0">
              <a:buNone/>
            </a:pPr>
            <a:r>
              <a:rPr lang="en-US" sz="1600" dirty="0" err="1">
                <a:latin typeface="Times New Roman" panose="02020603050405020304" pitchFamily="18" charset="0"/>
                <a:cs typeface="Times New Roman" panose="02020603050405020304" pitchFamily="18" charset="0"/>
              </a:rPr>
              <a:t>iregex</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36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Aggregation</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sometimes you will need to retrieve values that are derived by summarizing or aggregating a collection of objects. </a:t>
            </a:r>
          </a:p>
          <a:p>
            <a:pPr marL="0" indent="0">
              <a:buNone/>
            </a:pPr>
            <a:r>
              <a:rPr lang="en-US" sz="1800" dirty="0">
                <a:latin typeface="Times New Roman" panose="02020603050405020304" pitchFamily="18" charset="0"/>
                <a:cs typeface="Times New Roman" panose="02020603050405020304" pitchFamily="18" charset="0"/>
              </a:rPr>
              <a:t>aggregate() - It is a terminal clause for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that, when invoked, returns a dictionary of name-value pairs. The name is an identifier for the aggregate value; the value is the computed aggregate. The name is automatically generated from the name of the field and the aggregate function.</a:t>
            </a:r>
          </a:p>
          <a:p>
            <a:pPr marL="0" indent="0">
              <a:buNone/>
            </a:pPr>
            <a:r>
              <a:rPr lang="en-US" sz="1800" dirty="0">
                <a:latin typeface="Times New Roman" panose="02020603050405020304" pitchFamily="18" charset="0"/>
                <a:cs typeface="Times New Roman" panose="02020603050405020304" pitchFamily="18" charset="0"/>
              </a:rPr>
              <a:t>Syntax:- aggregate(name=</a:t>
            </a:r>
            <a:r>
              <a:rPr lang="en-US" sz="1800" dirty="0" err="1">
                <a:latin typeface="Times New Roman" panose="02020603050405020304" pitchFamily="18" charset="0"/>
                <a:cs typeface="Times New Roman" panose="02020603050405020304" pitchFamily="18" charset="0"/>
              </a:rPr>
              <a:t>agg_function</a:t>
            </a:r>
            <a:r>
              <a:rPr lang="en-US" sz="1800" dirty="0">
                <a:latin typeface="Times New Roman" panose="02020603050405020304" pitchFamily="18" charset="0"/>
                <a:cs typeface="Times New Roman" panose="02020603050405020304" pitchFamily="18" charset="0"/>
              </a:rPr>
              <a:t>(‘field’), name=</a:t>
            </a:r>
            <a:r>
              <a:rPr lang="en-US" sz="1800" dirty="0" err="1">
                <a:latin typeface="Times New Roman" panose="02020603050405020304" pitchFamily="18" charset="0"/>
                <a:cs typeface="Times New Roman" panose="02020603050405020304" pitchFamily="18" charset="0"/>
              </a:rPr>
              <a:t>agg_function</a:t>
            </a:r>
            <a:r>
              <a:rPr lang="en-US" sz="1800" dirty="0">
                <a:latin typeface="Times New Roman" panose="02020603050405020304" pitchFamily="18" charset="0"/>
                <a:cs typeface="Times New Roman" panose="02020603050405020304" pitchFamily="18" charset="0"/>
              </a:rPr>
              <a:t>(‘field’),)</a:t>
            </a:r>
          </a:p>
          <a:p>
            <a:pPr marL="0" indent="0">
              <a:buNone/>
            </a:pPr>
            <a:r>
              <a:rPr lang="en-US" sz="1800" dirty="0">
                <a:latin typeface="Times New Roman" panose="02020603050405020304" pitchFamily="18" charset="0"/>
                <a:cs typeface="Times New Roman" panose="02020603050405020304" pitchFamily="18" charset="0"/>
              </a:rPr>
              <a:t>field - It describes the aggregate value that we want to compute.</a:t>
            </a:r>
          </a:p>
          <a:p>
            <a:pPr marL="0" indent="0">
              <a:buNone/>
            </a:pPr>
            <a:r>
              <a:rPr lang="en-US" sz="1800" dirty="0">
                <a:latin typeface="Times New Roman" panose="02020603050405020304" pitchFamily="18" charset="0"/>
                <a:cs typeface="Times New Roman" panose="02020603050405020304" pitchFamily="18" charset="0"/>
              </a:rPr>
              <a:t>name - If you want to manually specify a name for the aggregate value, you can do so by providing that name when you specify the aggregate clause.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annotate() - Per-object summaries can be generated using the annotate() clause. When an annotate() clause is specified, each object in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will be annotated with the specified values. The output of the annotate() clause is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this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can be modified using any other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operation, including filter(), </a:t>
            </a:r>
            <a:r>
              <a:rPr lang="en-US" sz="1800" dirty="0" err="1">
                <a:latin typeface="Times New Roman" panose="02020603050405020304" pitchFamily="18" charset="0"/>
                <a:cs typeface="Times New Roman" panose="02020603050405020304" pitchFamily="18" charset="0"/>
              </a:rPr>
              <a:t>order_by</a:t>
            </a:r>
            <a:r>
              <a:rPr lang="en-US" sz="1800" dirty="0">
                <a:latin typeface="Times New Roman" panose="02020603050405020304" pitchFamily="18" charset="0"/>
                <a:cs typeface="Times New Roman" panose="02020603050405020304" pitchFamily="18" charset="0"/>
              </a:rPr>
              <a:t>(), or even additional calls to annotate().</a:t>
            </a:r>
          </a:p>
          <a:p>
            <a:pPr marL="0" indent="0">
              <a:buNone/>
            </a:pPr>
            <a:r>
              <a:rPr lang="en-US" sz="1800" dirty="0">
                <a:latin typeface="Times New Roman" panose="02020603050405020304" pitchFamily="18" charset="0"/>
                <a:cs typeface="Times New Roman" panose="02020603050405020304" pitchFamily="18" charset="0"/>
              </a:rPr>
              <a:t>Syntax:- annotate(name=</a:t>
            </a:r>
            <a:r>
              <a:rPr lang="en-US" sz="1800" dirty="0" err="1">
                <a:latin typeface="Times New Roman" panose="02020603050405020304" pitchFamily="18" charset="0"/>
                <a:cs typeface="Times New Roman" panose="02020603050405020304" pitchFamily="18" charset="0"/>
              </a:rPr>
              <a:t>agg_function</a:t>
            </a:r>
            <a:r>
              <a:rPr lang="en-US" sz="1800" dirty="0">
                <a:latin typeface="Times New Roman" panose="02020603050405020304" pitchFamily="18" charset="0"/>
                <a:cs typeface="Times New Roman" panose="02020603050405020304" pitchFamily="18" charset="0"/>
              </a:rPr>
              <a:t>(‘field’), name=</a:t>
            </a:r>
            <a:r>
              <a:rPr lang="en-US" sz="1800" dirty="0" err="1">
                <a:latin typeface="Times New Roman" panose="02020603050405020304" pitchFamily="18" charset="0"/>
                <a:cs typeface="Times New Roman" panose="02020603050405020304" pitchFamily="18" charset="0"/>
              </a:rPr>
              <a:t>agg_function</a:t>
            </a:r>
            <a:r>
              <a:rPr lang="en-US" sz="1800" dirty="0">
                <a:latin typeface="Times New Roman" panose="02020603050405020304" pitchFamily="18" charset="0"/>
                <a:cs typeface="Times New Roman" panose="02020603050405020304" pitchFamily="18" charset="0"/>
              </a:rPr>
              <a:t>(‘field’),)</a:t>
            </a:r>
          </a:p>
        </p:txBody>
      </p:sp>
    </p:spTree>
    <p:extLst>
      <p:ext uri="{BB962C8B-B14F-4D97-AF65-F5344CB8AC3E}">
        <p14:creationId xmlns:p14="http://schemas.microsoft.com/office/powerpoint/2010/main" val="12756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Aggregation Functions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Django provides the following aggregation functions in the </a:t>
            </a:r>
            <a:r>
              <a:rPr lang="en-US" sz="1600" b="1" dirty="0" err="1">
                <a:latin typeface="Times New Roman" panose="02020603050405020304" pitchFamily="18" charset="0"/>
                <a:cs typeface="Times New Roman" panose="02020603050405020304" pitchFamily="18" charset="0"/>
              </a:rPr>
              <a:t>django.db.models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module.</a:t>
            </a:r>
          </a:p>
          <a:p>
            <a:pPr marL="0" indent="0">
              <a:buNone/>
            </a:pPr>
            <a:r>
              <a:rPr lang="en-US" sz="1600" dirty="0">
                <a:latin typeface="Times New Roman" panose="02020603050405020304" pitchFamily="18" charset="0"/>
                <a:cs typeface="Times New Roman" panose="02020603050405020304" pitchFamily="18" charset="0"/>
              </a:rPr>
              <a:t>Avg(expression,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=None, distinct=False, filter=None, **extra) - It returns the mean value of the given expression, which must be numeric unless you specify a different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Default alias: &lt;field&gt;__avg</a:t>
            </a:r>
          </a:p>
          <a:p>
            <a:pPr marL="0" indent="0">
              <a:buNone/>
            </a:pPr>
            <a:r>
              <a:rPr lang="en-US" sz="1600" dirty="0">
                <a:latin typeface="Times New Roman" panose="02020603050405020304" pitchFamily="18" charset="0"/>
                <a:cs typeface="Times New Roman" panose="02020603050405020304" pitchFamily="18" charset="0"/>
              </a:rPr>
              <a:t>Return type: float if input is int, otherwise same as input field, or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 if supplied</a:t>
            </a:r>
          </a:p>
          <a:p>
            <a:pPr marL="0" indent="0">
              <a:buNone/>
            </a:pPr>
            <a:r>
              <a:rPr lang="en-US" sz="1600" dirty="0">
                <a:latin typeface="Times New Roman" panose="02020603050405020304" pitchFamily="18" charset="0"/>
                <a:cs typeface="Times New Roman" panose="02020603050405020304" pitchFamily="18" charset="0"/>
              </a:rPr>
              <a:t>Has one optional argument:</a:t>
            </a:r>
          </a:p>
          <a:p>
            <a:pPr marL="0" indent="0">
              <a:buNone/>
            </a:pPr>
            <a:r>
              <a:rPr lang="en-US" sz="1600" dirty="0">
                <a:latin typeface="Times New Roman" panose="02020603050405020304" pitchFamily="18" charset="0"/>
                <a:cs typeface="Times New Roman" panose="02020603050405020304" pitchFamily="18" charset="0"/>
              </a:rPr>
              <a:t>distinct - If distinct=True, Avg returns the mean value of unique values. This is the SQL equivalent of AVG(DISTINCT &lt;field&gt;). The default value is False.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Count(expression, distinct=False, filter=None, **extra) - It returns the number of objects that are related through the provided expression.</a:t>
            </a:r>
          </a:p>
          <a:p>
            <a:pPr marL="0" indent="0">
              <a:buNone/>
            </a:pPr>
            <a:r>
              <a:rPr lang="en-US" sz="1600" dirty="0">
                <a:latin typeface="Times New Roman" panose="02020603050405020304" pitchFamily="18" charset="0"/>
                <a:cs typeface="Times New Roman" panose="02020603050405020304" pitchFamily="18" charset="0"/>
              </a:rPr>
              <a:t>Default alias: &lt;field&gt;__count</a:t>
            </a:r>
          </a:p>
          <a:p>
            <a:pPr marL="0" indent="0">
              <a:buNone/>
            </a:pPr>
            <a:r>
              <a:rPr lang="en-US" sz="1600" dirty="0">
                <a:latin typeface="Times New Roman" panose="02020603050405020304" pitchFamily="18" charset="0"/>
                <a:cs typeface="Times New Roman" panose="02020603050405020304" pitchFamily="18" charset="0"/>
              </a:rPr>
              <a:t>Return type: int</a:t>
            </a:r>
          </a:p>
          <a:p>
            <a:pPr marL="0" indent="0">
              <a:buNone/>
            </a:pPr>
            <a:r>
              <a:rPr lang="en-US" sz="1600" dirty="0">
                <a:latin typeface="Times New Roman" panose="02020603050405020304" pitchFamily="18" charset="0"/>
                <a:cs typeface="Times New Roman" panose="02020603050405020304" pitchFamily="18" charset="0"/>
              </a:rPr>
              <a:t>Has one optional argument:</a:t>
            </a:r>
          </a:p>
          <a:p>
            <a:pPr marL="0" indent="0">
              <a:buNone/>
            </a:pPr>
            <a:r>
              <a:rPr lang="en-US" sz="1600" dirty="0">
                <a:latin typeface="Times New Roman" panose="02020603050405020304" pitchFamily="18" charset="0"/>
                <a:cs typeface="Times New Roman" panose="02020603050405020304" pitchFamily="18" charset="0"/>
              </a:rPr>
              <a:t>distinct - If distinct=True, the count will only include unique instances. This is the SQL equivalent of COUNT(DISTINCT &lt;field&gt;). The default value is False.</a:t>
            </a:r>
          </a:p>
        </p:txBody>
      </p:sp>
    </p:spTree>
    <p:extLst>
      <p:ext uri="{BB962C8B-B14F-4D97-AF65-F5344CB8AC3E}">
        <p14:creationId xmlns:p14="http://schemas.microsoft.com/office/powerpoint/2010/main" val="31193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Aggregation Functions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Max(expression,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=None, filter=None, **extra)- It returns the maximum value of the given expression.</a:t>
            </a:r>
          </a:p>
          <a:p>
            <a:pPr marL="0" indent="0">
              <a:buNone/>
            </a:pPr>
            <a:r>
              <a:rPr lang="en-US" sz="1600" dirty="0">
                <a:latin typeface="Times New Roman" panose="02020603050405020304" pitchFamily="18" charset="0"/>
                <a:cs typeface="Times New Roman" panose="02020603050405020304" pitchFamily="18" charset="0"/>
              </a:rPr>
              <a:t>Default alias: &lt;field&gt;__max</a:t>
            </a:r>
          </a:p>
          <a:p>
            <a:pPr marL="0" indent="0">
              <a:buNone/>
            </a:pPr>
            <a:r>
              <a:rPr lang="en-US" sz="1600" dirty="0">
                <a:latin typeface="Times New Roman" panose="02020603050405020304" pitchFamily="18" charset="0"/>
                <a:cs typeface="Times New Roman" panose="02020603050405020304" pitchFamily="18" charset="0"/>
              </a:rPr>
              <a:t>Return type: same as input field, or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 if supplied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Min(expression,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=None, filter=None, **extra) - It returns the minimum value of the given expression.</a:t>
            </a:r>
          </a:p>
          <a:p>
            <a:pPr marL="0" indent="0">
              <a:buNone/>
            </a:pPr>
            <a:r>
              <a:rPr lang="en-US" sz="1600" dirty="0">
                <a:latin typeface="Times New Roman" panose="02020603050405020304" pitchFamily="18" charset="0"/>
                <a:cs typeface="Times New Roman" panose="02020603050405020304" pitchFamily="18" charset="0"/>
              </a:rPr>
              <a:t>Default alias: &lt;field&gt;__min</a:t>
            </a:r>
          </a:p>
          <a:p>
            <a:pPr marL="0" indent="0">
              <a:buNone/>
            </a:pPr>
            <a:r>
              <a:rPr lang="en-US" sz="1600" dirty="0">
                <a:latin typeface="Times New Roman" panose="02020603050405020304" pitchFamily="18" charset="0"/>
                <a:cs typeface="Times New Roman" panose="02020603050405020304" pitchFamily="18" charset="0"/>
              </a:rPr>
              <a:t>Return type: same as input field, or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 if supplied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Sum(expression,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=None, distinct=False, filter=None, **extra) - It computes the sum of all values of the given expression.</a:t>
            </a:r>
          </a:p>
          <a:p>
            <a:pPr marL="0" indent="0">
              <a:buNone/>
            </a:pPr>
            <a:r>
              <a:rPr lang="en-US" sz="1600" dirty="0">
                <a:latin typeface="Times New Roman" panose="02020603050405020304" pitchFamily="18" charset="0"/>
                <a:cs typeface="Times New Roman" panose="02020603050405020304" pitchFamily="18" charset="0"/>
              </a:rPr>
              <a:t>Default alias: &lt;field&gt;__sum</a:t>
            </a:r>
          </a:p>
          <a:p>
            <a:pPr marL="0" indent="0">
              <a:buNone/>
            </a:pPr>
            <a:r>
              <a:rPr lang="en-US" sz="1600" dirty="0">
                <a:latin typeface="Times New Roman" panose="02020603050405020304" pitchFamily="18" charset="0"/>
                <a:cs typeface="Times New Roman" panose="02020603050405020304" pitchFamily="18" charset="0"/>
              </a:rPr>
              <a:t>Return type: same as input field, or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 if supplied</a:t>
            </a:r>
          </a:p>
          <a:p>
            <a:pPr marL="0" indent="0">
              <a:buNone/>
            </a:pPr>
            <a:r>
              <a:rPr lang="en-US" sz="1600" dirty="0">
                <a:latin typeface="Times New Roman" panose="02020603050405020304" pitchFamily="18" charset="0"/>
                <a:cs typeface="Times New Roman" panose="02020603050405020304" pitchFamily="18" charset="0"/>
              </a:rPr>
              <a:t>Has one optional argument:</a:t>
            </a:r>
          </a:p>
          <a:p>
            <a:pPr marL="0" indent="0">
              <a:buNone/>
            </a:pPr>
            <a:r>
              <a:rPr lang="en-US" sz="1600" dirty="0">
                <a:latin typeface="Times New Roman" panose="02020603050405020304" pitchFamily="18" charset="0"/>
                <a:cs typeface="Times New Roman" panose="02020603050405020304" pitchFamily="18" charset="0"/>
              </a:rPr>
              <a:t>distinct - If distinct=True, Sum returns the sum of unique values. This is the SQL equivalent of SUM(DISTINCT &lt;field&gt;). The default value is False.</a:t>
            </a:r>
          </a:p>
        </p:txBody>
      </p:sp>
    </p:spTree>
    <p:extLst>
      <p:ext uri="{BB962C8B-B14F-4D97-AF65-F5344CB8AC3E}">
        <p14:creationId xmlns:p14="http://schemas.microsoft.com/office/powerpoint/2010/main" val="134568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Aggregation Functions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StdDev</a:t>
            </a:r>
            <a:r>
              <a:rPr lang="en-US" sz="1600" dirty="0">
                <a:latin typeface="Times New Roman" panose="02020603050405020304" pitchFamily="18" charset="0"/>
                <a:cs typeface="Times New Roman" panose="02020603050405020304" pitchFamily="18" charset="0"/>
              </a:rPr>
              <a:t>(expression,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=None, sample=False, filter=None, **extra) - It returns the standard deviation of the data in the provided expression.</a:t>
            </a:r>
          </a:p>
          <a:p>
            <a:pPr marL="0" indent="0">
              <a:buNone/>
            </a:pPr>
            <a:r>
              <a:rPr lang="en-US" sz="1600" dirty="0">
                <a:latin typeface="Times New Roman" panose="02020603050405020304" pitchFamily="18" charset="0"/>
                <a:cs typeface="Times New Roman" panose="02020603050405020304" pitchFamily="18" charset="0"/>
              </a:rPr>
              <a:t>Default alias: &lt;field&gt;__</a:t>
            </a:r>
            <a:r>
              <a:rPr lang="en-US" sz="1600" dirty="0" err="1">
                <a:latin typeface="Times New Roman" panose="02020603050405020304" pitchFamily="18" charset="0"/>
                <a:cs typeface="Times New Roman" panose="02020603050405020304" pitchFamily="18" charset="0"/>
              </a:rPr>
              <a:t>stddev</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Return type: float if input is int, otherwise same as input field, or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 if supplied</a:t>
            </a:r>
          </a:p>
          <a:p>
            <a:pPr marL="0" indent="0">
              <a:buNone/>
            </a:pPr>
            <a:r>
              <a:rPr lang="en-US" sz="1600" dirty="0">
                <a:latin typeface="Times New Roman" panose="02020603050405020304" pitchFamily="18" charset="0"/>
                <a:cs typeface="Times New Roman" panose="02020603050405020304" pitchFamily="18" charset="0"/>
              </a:rPr>
              <a:t>Has one optional argument:</a:t>
            </a:r>
          </a:p>
          <a:p>
            <a:pPr marL="0" indent="0">
              <a:buNone/>
            </a:pPr>
            <a:r>
              <a:rPr lang="en-US" sz="1600" dirty="0">
                <a:latin typeface="Times New Roman" panose="02020603050405020304" pitchFamily="18" charset="0"/>
                <a:cs typeface="Times New Roman" panose="02020603050405020304" pitchFamily="18" charset="0"/>
              </a:rPr>
              <a:t>sample - By default, </a:t>
            </a:r>
            <a:r>
              <a:rPr lang="en-US" sz="1600" dirty="0" err="1">
                <a:latin typeface="Times New Roman" panose="02020603050405020304" pitchFamily="18" charset="0"/>
                <a:cs typeface="Times New Roman" panose="02020603050405020304" pitchFamily="18" charset="0"/>
              </a:rPr>
              <a:t>StdDev</a:t>
            </a:r>
            <a:r>
              <a:rPr lang="en-US" sz="1600" dirty="0">
                <a:latin typeface="Times New Roman" panose="02020603050405020304" pitchFamily="18" charset="0"/>
                <a:cs typeface="Times New Roman" panose="02020603050405020304" pitchFamily="18" charset="0"/>
              </a:rPr>
              <a:t> returns the population standard deviation. However, if sample=True, the return value will be the sample standard deviation.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Variance(expression,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=None, sample=False, filter=None, **extra) - It returns the variance of the data in the provided expression.</a:t>
            </a:r>
          </a:p>
          <a:p>
            <a:pPr marL="0" indent="0">
              <a:buNone/>
            </a:pPr>
            <a:r>
              <a:rPr lang="en-US" sz="1600" dirty="0">
                <a:latin typeface="Times New Roman" panose="02020603050405020304" pitchFamily="18" charset="0"/>
                <a:cs typeface="Times New Roman" panose="02020603050405020304" pitchFamily="18" charset="0"/>
              </a:rPr>
              <a:t>Default alias: &lt;field&gt;__variance</a:t>
            </a:r>
          </a:p>
          <a:p>
            <a:pPr marL="0" indent="0">
              <a:buNone/>
            </a:pPr>
            <a:r>
              <a:rPr lang="en-US" sz="1600" dirty="0">
                <a:latin typeface="Times New Roman" panose="02020603050405020304" pitchFamily="18" charset="0"/>
                <a:cs typeface="Times New Roman" panose="02020603050405020304" pitchFamily="18" charset="0"/>
              </a:rPr>
              <a:t>Return type: float if input is int, otherwise same as input field, or </a:t>
            </a:r>
            <a:r>
              <a:rPr lang="en-US" sz="1600" dirty="0" err="1">
                <a:latin typeface="Times New Roman" panose="02020603050405020304" pitchFamily="18" charset="0"/>
                <a:cs typeface="Times New Roman" panose="02020603050405020304" pitchFamily="18" charset="0"/>
              </a:rPr>
              <a:t>output_field</a:t>
            </a:r>
            <a:r>
              <a:rPr lang="en-US" sz="1600" dirty="0">
                <a:latin typeface="Times New Roman" panose="02020603050405020304" pitchFamily="18" charset="0"/>
                <a:cs typeface="Times New Roman" panose="02020603050405020304" pitchFamily="18" charset="0"/>
              </a:rPr>
              <a:t> if supplied</a:t>
            </a:r>
          </a:p>
          <a:p>
            <a:pPr marL="0" indent="0">
              <a:buNone/>
            </a:pPr>
            <a:r>
              <a:rPr lang="en-US" sz="1600" dirty="0">
                <a:latin typeface="Times New Roman" panose="02020603050405020304" pitchFamily="18" charset="0"/>
                <a:cs typeface="Times New Roman" panose="02020603050405020304" pitchFamily="18" charset="0"/>
              </a:rPr>
              <a:t>Has one optional argument:</a:t>
            </a:r>
          </a:p>
          <a:p>
            <a:pPr marL="0" indent="0">
              <a:buNone/>
            </a:pPr>
            <a:r>
              <a:rPr lang="en-US" sz="1600" dirty="0">
                <a:latin typeface="Times New Roman" panose="02020603050405020304" pitchFamily="18" charset="0"/>
                <a:cs typeface="Times New Roman" panose="02020603050405020304" pitchFamily="18" charset="0"/>
              </a:rPr>
              <a:t>sample - By default, Variance returns the population variance. However, if sample=True, the return value will be the sample variance.</a:t>
            </a:r>
          </a:p>
        </p:txBody>
      </p:sp>
    </p:spTree>
    <p:extLst>
      <p:ext uri="{BB962C8B-B14F-4D97-AF65-F5344CB8AC3E}">
        <p14:creationId xmlns:p14="http://schemas.microsoft.com/office/powerpoint/2010/main" val="77693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Q Objects</a:t>
            </a: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Q object is an object used to encapsulate a collection of keyword arguments. These keyword arguments are specified as in “Field lookups” .</a:t>
            </a:r>
          </a:p>
          <a:p>
            <a:pPr marL="0" indent="0">
              <a:buNone/>
            </a:pPr>
            <a:r>
              <a:rPr lang="en-US" sz="1800" dirty="0">
                <a:latin typeface="Times New Roman" panose="02020603050405020304" pitchFamily="18" charset="0"/>
                <a:cs typeface="Times New Roman" panose="02020603050405020304" pitchFamily="18" charset="0"/>
              </a:rPr>
              <a:t>If you need to execute more complex queries, you can use Q objects.</a:t>
            </a:r>
          </a:p>
          <a:p>
            <a:pPr marL="0" indent="0">
              <a:buNone/>
            </a:pPr>
            <a:r>
              <a:rPr lang="en-US" sz="1800" dirty="0">
                <a:latin typeface="Times New Roman" panose="02020603050405020304" pitchFamily="18" charset="0"/>
                <a:cs typeface="Times New Roman" panose="02020603050405020304" pitchFamily="18" charset="0"/>
              </a:rPr>
              <a:t>Q objects can be combined using the &amp; and | operators. When an operator is used on two Q objects, it yields a new Q object.</a:t>
            </a:r>
          </a:p>
          <a:p>
            <a:pPr marL="0" indent="0">
              <a:buNone/>
            </a:pPr>
            <a:r>
              <a:rPr lang="en-US" sz="1800" b="1" dirty="0">
                <a:latin typeface="Times New Roman" panose="02020603050405020304" pitchFamily="18" charset="0"/>
                <a:cs typeface="Times New Roman" panose="02020603050405020304" pitchFamily="18" charset="0"/>
              </a:rPr>
              <a:t>from </a:t>
            </a:r>
            <a:r>
              <a:rPr lang="en-US" sz="1800" b="1" dirty="0" err="1">
                <a:latin typeface="Times New Roman" panose="02020603050405020304" pitchFamily="18" charset="0"/>
                <a:cs typeface="Times New Roman" panose="02020603050405020304" pitchFamily="18" charset="0"/>
              </a:rPr>
              <a:t>django.db.models</a:t>
            </a:r>
            <a:r>
              <a:rPr lang="en-US" sz="1800" b="1" dirty="0">
                <a:latin typeface="Times New Roman" panose="02020603050405020304" pitchFamily="18" charset="0"/>
                <a:cs typeface="Times New Roman" panose="02020603050405020304" pitchFamily="18" charset="0"/>
              </a:rPr>
              <a:t> import Q</a:t>
            </a:r>
          </a:p>
          <a:p>
            <a:pPr marL="0" indent="0">
              <a:buNone/>
            </a:pPr>
            <a:r>
              <a:rPr lang="en-US" sz="1800" dirty="0">
                <a:latin typeface="Times New Roman" panose="02020603050405020304" pitchFamily="18" charset="0"/>
                <a:cs typeface="Times New Roman" panose="02020603050405020304" pitchFamily="18" charset="0"/>
              </a:rPr>
              <a:t>&amp; (AND) Operator</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Student.objects.filter</a:t>
            </a:r>
            <a:r>
              <a:rPr lang="en-US" sz="1800" dirty="0">
                <a:latin typeface="Times New Roman" panose="02020603050405020304" pitchFamily="18" charset="0"/>
                <a:cs typeface="Times New Roman" panose="02020603050405020304" pitchFamily="18" charset="0"/>
              </a:rPr>
              <a:t>(Q(id=6) &amp; Q(roll=106))</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(OR) Operator</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Student.objects.filter</a:t>
            </a:r>
            <a:r>
              <a:rPr lang="en-US" sz="1800" dirty="0">
                <a:latin typeface="Times New Roman" panose="02020603050405020304" pitchFamily="18" charset="0"/>
                <a:cs typeface="Times New Roman" panose="02020603050405020304" pitchFamily="18" charset="0"/>
              </a:rPr>
              <a:t>(Q(id=6) | Q(roll=108))</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Negation Operator</a:t>
            </a:r>
          </a:p>
          <a:p>
            <a:pPr marL="0" indent="0">
              <a:buNone/>
            </a:pPr>
            <a:r>
              <a:rPr lang="en-US" sz="1600" dirty="0">
                <a:latin typeface="Times New Roman" panose="02020603050405020304" pitchFamily="18" charset="0"/>
                <a:cs typeface="Times New Roman" panose="02020603050405020304" pitchFamily="18" charset="0"/>
              </a:rPr>
              <a:t>Example:-  </a:t>
            </a:r>
            <a:r>
              <a:rPr lang="en-US" sz="1600" dirty="0" err="1">
                <a:latin typeface="Times New Roman" panose="02020603050405020304" pitchFamily="18" charset="0"/>
                <a:cs typeface="Times New Roman" panose="02020603050405020304" pitchFamily="18" charset="0"/>
              </a:rPr>
              <a:t>Student.objects.filter</a:t>
            </a:r>
            <a:r>
              <a:rPr lang="en-US" sz="1600" dirty="0">
                <a:latin typeface="Times New Roman" panose="02020603050405020304" pitchFamily="18" charset="0"/>
                <a:cs typeface="Times New Roman" panose="02020603050405020304" pitchFamily="18" charset="0"/>
              </a:rPr>
              <a:t>(~Q(id=6))</a:t>
            </a:r>
          </a:p>
        </p:txBody>
      </p:sp>
    </p:spTree>
    <p:extLst>
      <p:ext uri="{BB962C8B-B14F-4D97-AF65-F5344CB8AC3E}">
        <p14:creationId xmlns:p14="http://schemas.microsoft.com/office/powerpoint/2010/main" val="97143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C20-4377-4D1E-8A31-8CA4C2AD6279}"/>
              </a:ext>
            </a:extLst>
          </p:cNvPr>
          <p:cNvSpPr>
            <a:spLocks noGrp="1"/>
          </p:cNvSpPr>
          <p:nvPr>
            <p:ph type="title"/>
          </p:nvPr>
        </p:nvSpPr>
        <p:spPr>
          <a:xfrm>
            <a:off x="838200" y="18255"/>
            <a:ext cx="10515600" cy="1325563"/>
          </a:xfrm>
        </p:spPr>
        <p:txBody>
          <a:bodyPr/>
          <a:lstStyle/>
          <a:p>
            <a:pPr algn="ctr"/>
            <a:r>
              <a:rPr lang="en-US" b="1" u="sng" dirty="0">
                <a:latin typeface="Times New Roman" panose="02020603050405020304" pitchFamily="18" charset="0"/>
                <a:cs typeface="Times New Roman" panose="02020603050405020304" pitchFamily="18" charset="0"/>
              </a:rPr>
              <a:t>Limiting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0DE4B-3367-4524-A33B-AC20322D8655}"/>
              </a:ext>
            </a:extLst>
          </p:cNvPr>
          <p:cNvSpPr>
            <a:spLocks noGrp="1"/>
          </p:cNvSpPr>
          <p:nvPr>
            <p:ph idx="1"/>
          </p:nvPr>
        </p:nvSpPr>
        <p:spPr>
          <a:xfrm>
            <a:off x="838200" y="1169843"/>
            <a:ext cx="10515600" cy="536158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Use a subset of Python’s array-slicing syntax to limit your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to a certain number of results. This is the equivalent of SQL’s LIMIT and OFFSET clauses.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()[:5] - This returns First 5 objects</a:t>
            </a:r>
          </a:p>
          <a:p>
            <a:pPr marL="0" indent="0">
              <a:buNone/>
            </a:pP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()[5:10] - This returns sixth through tenth objects</a:t>
            </a:r>
          </a:p>
          <a:p>
            <a:pPr marL="0" indent="0">
              <a:buNone/>
            </a:pP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()[-1] - This is not valid.</a:t>
            </a:r>
          </a:p>
          <a:p>
            <a:pPr marL="0" indent="0">
              <a:buNone/>
            </a:pP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()[:10:2] - This returns a list of every second object of the first 10.</a:t>
            </a:r>
          </a:p>
        </p:txBody>
      </p:sp>
    </p:spTree>
    <p:extLst>
      <p:ext uri="{BB962C8B-B14F-4D97-AF65-F5344CB8AC3E}">
        <p14:creationId xmlns:p14="http://schemas.microsoft.com/office/powerpoint/2010/main" val="67753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values_list</a:t>
            </a:r>
            <a:r>
              <a:rPr lang="en-US" sz="2000" dirty="0">
                <a:latin typeface="Times New Roman" panose="02020603050405020304" pitchFamily="18" charset="0"/>
                <a:cs typeface="Times New Roman" panose="02020603050405020304" pitchFamily="18" charset="0"/>
              </a:rPr>
              <a:t>(*fields, flat=False, named=False) - This is similar to values() except that instead of returning dictionaries, it returns tuples when iterated over.</a:t>
            </a:r>
          </a:p>
          <a:p>
            <a:r>
              <a:rPr lang="en-US" sz="2000" dirty="0">
                <a:latin typeface="Times New Roman" panose="02020603050405020304" pitchFamily="18" charset="0"/>
                <a:cs typeface="Times New Roman" panose="02020603050405020304" pitchFamily="18" charset="0"/>
              </a:rPr>
              <a:t>If you don’t pass any values to </a:t>
            </a:r>
            <a:r>
              <a:rPr lang="en-US" sz="2000" dirty="0" err="1">
                <a:latin typeface="Times New Roman" panose="02020603050405020304" pitchFamily="18" charset="0"/>
                <a:cs typeface="Times New Roman" panose="02020603050405020304" pitchFamily="18" charset="0"/>
              </a:rPr>
              <a:t>values_list</a:t>
            </a:r>
            <a:r>
              <a:rPr lang="en-US" sz="2000" dirty="0">
                <a:latin typeface="Times New Roman" panose="02020603050405020304" pitchFamily="18" charset="0"/>
                <a:cs typeface="Times New Roman" panose="02020603050405020304" pitchFamily="18" charset="0"/>
              </a:rPr>
              <a:t>(), it will return all the fields in the model, in the order they were declared.</a:t>
            </a:r>
          </a:p>
          <a:p>
            <a:r>
              <a:rPr lang="en-US" sz="2000" dirty="0">
                <a:latin typeface="Times New Roman" panose="02020603050405020304" pitchFamily="18" charset="0"/>
                <a:cs typeface="Times New Roman" panose="02020603050405020304" pitchFamily="18" charset="0"/>
              </a:rPr>
              <a:t>If you only pass in a single field, you can also pass in the flat parameter. If True, this will mean the returned results are single values, rather than one-tuples.</a:t>
            </a:r>
          </a:p>
          <a:p>
            <a:r>
              <a:rPr lang="en-US" sz="2000" dirty="0">
                <a:latin typeface="Times New Roman" panose="02020603050405020304" pitchFamily="18" charset="0"/>
                <a:cs typeface="Times New Roman" panose="02020603050405020304" pitchFamily="18" charset="0"/>
              </a:rPr>
              <a:t>You can pass named=True to get results as a </a:t>
            </a:r>
            <a:r>
              <a:rPr lang="en-US" sz="2000" dirty="0" err="1">
                <a:latin typeface="Times New Roman" panose="02020603050405020304" pitchFamily="18" charset="0"/>
                <a:cs typeface="Times New Roman" panose="02020603050405020304" pitchFamily="18" charset="0"/>
              </a:rPr>
              <a:t>namedtuple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using(alias) - This method is for controlling which database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will be evaluated against if you are using more than one database. The only argument this method takes is the alias of a database, as defined in DATABASES.</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Student.objects.using</a:t>
            </a:r>
            <a:r>
              <a:rPr lang="en-US" sz="2000" dirty="0">
                <a:latin typeface="Times New Roman" panose="02020603050405020304" pitchFamily="18" charset="0"/>
                <a:cs typeface="Times New Roman" panose="02020603050405020304" pitchFamily="18" charset="0"/>
              </a:rPr>
              <a:t>('default')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79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dates(field, kind, order='ASC’) - It returns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evaluates to a list of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objects representing all available dates of a particular kind within the contents of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a:latin typeface="Times New Roman" panose="02020603050405020304" pitchFamily="18" charset="0"/>
                <a:cs typeface="Times New Roman" panose="02020603050405020304" pitchFamily="18" charset="0"/>
              </a:rPr>
              <a:t>field – It should be the name of a </a:t>
            </a:r>
            <a:r>
              <a:rPr lang="en-US" sz="2000" dirty="0" err="1">
                <a:latin typeface="Times New Roman" panose="02020603050405020304" pitchFamily="18" charset="0"/>
                <a:cs typeface="Times New Roman" panose="02020603050405020304" pitchFamily="18" charset="0"/>
              </a:rPr>
              <a:t>DateField</a:t>
            </a:r>
            <a:r>
              <a:rPr lang="en-US" sz="2000" dirty="0">
                <a:latin typeface="Times New Roman" panose="02020603050405020304" pitchFamily="18" charset="0"/>
                <a:cs typeface="Times New Roman" panose="02020603050405020304" pitchFamily="18" charset="0"/>
              </a:rPr>
              <a:t> of your model. </a:t>
            </a:r>
          </a:p>
          <a:p>
            <a:pPr marL="0" indent="0">
              <a:buNone/>
            </a:pPr>
            <a:r>
              <a:rPr lang="en-US" sz="2000" dirty="0">
                <a:latin typeface="Times New Roman" panose="02020603050405020304" pitchFamily="18" charset="0"/>
                <a:cs typeface="Times New Roman" panose="02020603050405020304" pitchFamily="18" charset="0"/>
              </a:rPr>
              <a:t>kind – It should be either "year", "month", "week", or "day". </a:t>
            </a:r>
          </a:p>
          <a:p>
            <a:pPr marL="0" indent="0">
              <a:buNone/>
            </a:pPr>
            <a:r>
              <a:rPr lang="en-US" sz="2000" dirty="0">
                <a:latin typeface="Times New Roman" panose="02020603050405020304" pitchFamily="18" charset="0"/>
                <a:cs typeface="Times New Roman" panose="02020603050405020304" pitchFamily="18" charset="0"/>
              </a:rPr>
              <a:t>"year" returns a list of all distinct year values for the field.</a:t>
            </a:r>
          </a:p>
          <a:p>
            <a:pPr marL="0" indent="0">
              <a:buNone/>
            </a:pPr>
            <a:r>
              <a:rPr lang="en-US" sz="2000" dirty="0">
                <a:latin typeface="Times New Roman" panose="02020603050405020304" pitchFamily="18" charset="0"/>
                <a:cs typeface="Times New Roman" panose="02020603050405020304" pitchFamily="18" charset="0"/>
              </a:rPr>
              <a:t>"month" returns a list of all distinct year/month values for the field.</a:t>
            </a:r>
          </a:p>
          <a:p>
            <a:pPr marL="0" indent="0">
              <a:buNone/>
            </a:pPr>
            <a:r>
              <a:rPr lang="en-US" sz="2000" dirty="0">
                <a:latin typeface="Times New Roman" panose="02020603050405020304" pitchFamily="18" charset="0"/>
                <a:cs typeface="Times New Roman" panose="02020603050405020304" pitchFamily="18" charset="0"/>
              </a:rPr>
              <a:t>"week" returns a list of all distinct year/week values for the field. All dates will be a Monday.</a:t>
            </a:r>
          </a:p>
          <a:p>
            <a:pPr marL="0" indent="0">
              <a:buNone/>
            </a:pPr>
            <a:r>
              <a:rPr lang="en-US" sz="2000" dirty="0">
                <a:latin typeface="Times New Roman" panose="02020603050405020304" pitchFamily="18" charset="0"/>
                <a:cs typeface="Times New Roman" panose="02020603050405020304" pitchFamily="18" charset="0"/>
              </a:rPr>
              <a:t>"day" returns a list of all distinct year/month/day values for the field.</a:t>
            </a:r>
          </a:p>
          <a:p>
            <a:pPr marL="0" indent="0">
              <a:buNone/>
            </a:pPr>
            <a:r>
              <a:rPr lang="en-US" sz="2000" dirty="0">
                <a:latin typeface="Times New Roman" panose="02020603050405020304" pitchFamily="18" charset="0"/>
                <a:cs typeface="Times New Roman" panose="02020603050405020304" pitchFamily="18" charset="0"/>
              </a:rPr>
              <a:t>order – It should be either 'ASC' or 'DESC'. This specifies how to order the results. defaults to 'ASC’.</a:t>
            </a:r>
          </a:p>
          <a:p>
            <a:pPr marL="0" indent="0">
              <a:buNone/>
            </a:pPr>
            <a:r>
              <a:rPr lang="en-US" sz="2000" dirty="0">
                <a:latin typeface="Times New Roman" panose="02020603050405020304" pitchFamily="18" charset="0"/>
                <a:cs typeface="Times New Roman" panose="02020603050405020304" pitchFamily="18" charset="0"/>
              </a:rPr>
              <a:t>Each </a:t>
            </a:r>
            <a:r>
              <a:rPr lang="en-US" sz="2000" dirty="0" err="1">
                <a:latin typeface="Times New Roman" panose="02020603050405020304" pitchFamily="18" charset="0"/>
                <a:cs typeface="Times New Roman" panose="02020603050405020304" pitchFamily="18" charset="0"/>
              </a:rPr>
              <a:t>datetime.date</a:t>
            </a:r>
            <a:r>
              <a:rPr lang="en-US" sz="2000" dirty="0">
                <a:latin typeface="Times New Roman" panose="02020603050405020304" pitchFamily="18" charset="0"/>
                <a:cs typeface="Times New Roman" panose="02020603050405020304" pitchFamily="18" charset="0"/>
              </a:rPr>
              <a:t> object in the result list is “truncated” to the given type.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30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datetimes(</a:t>
            </a: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 kind, order='ASC', </a:t>
            </a:r>
            <a:r>
              <a:rPr lang="en-US" sz="2000" dirty="0" err="1">
                <a:latin typeface="Times New Roman" panose="02020603050405020304" pitchFamily="18" charset="0"/>
                <a:cs typeface="Times New Roman" panose="02020603050405020304" pitchFamily="18" charset="0"/>
              </a:rPr>
              <a:t>tzinfo</a:t>
            </a:r>
            <a:r>
              <a:rPr lang="en-US" sz="2000" dirty="0">
                <a:latin typeface="Times New Roman" panose="02020603050405020304" pitchFamily="18" charset="0"/>
                <a:cs typeface="Times New Roman" panose="02020603050405020304" pitchFamily="18" charset="0"/>
              </a:rPr>
              <a:t>=None) – It returns a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that evaluates to a list of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objects representing all available dates of a particular kind within the contents of the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 – It should be the name of a </a:t>
            </a:r>
            <a:r>
              <a:rPr lang="en-US" sz="2000" dirty="0" err="1">
                <a:latin typeface="Times New Roman" panose="02020603050405020304" pitchFamily="18" charset="0"/>
                <a:cs typeface="Times New Roman" panose="02020603050405020304" pitchFamily="18" charset="0"/>
              </a:rPr>
              <a:t>DateTimeField</a:t>
            </a:r>
            <a:r>
              <a:rPr lang="en-US" sz="2000" dirty="0">
                <a:latin typeface="Times New Roman" panose="02020603050405020304" pitchFamily="18" charset="0"/>
                <a:cs typeface="Times New Roman" panose="02020603050405020304" pitchFamily="18" charset="0"/>
              </a:rPr>
              <a:t> of your model.</a:t>
            </a:r>
          </a:p>
          <a:p>
            <a:pPr marL="0" indent="0">
              <a:buNone/>
            </a:pPr>
            <a:r>
              <a:rPr lang="en-US" sz="2000" dirty="0">
                <a:latin typeface="Times New Roman" panose="02020603050405020304" pitchFamily="18" charset="0"/>
                <a:cs typeface="Times New Roman" panose="02020603050405020304" pitchFamily="18" charset="0"/>
              </a:rPr>
              <a:t>Kind - It should be either "year", "month", "week", or "day". </a:t>
            </a:r>
          </a:p>
          <a:p>
            <a:pPr marL="0" indent="0">
              <a:buNone/>
            </a:pPr>
            <a:r>
              <a:rPr lang="en-US" sz="2000" dirty="0">
                <a:latin typeface="Times New Roman" panose="02020603050405020304" pitchFamily="18" charset="0"/>
                <a:cs typeface="Times New Roman" panose="02020603050405020304" pitchFamily="18" charset="0"/>
              </a:rPr>
              <a:t>"year" returns a list of all distinct year values for the field.</a:t>
            </a:r>
          </a:p>
          <a:p>
            <a:pPr marL="0" indent="0">
              <a:buNone/>
            </a:pPr>
            <a:r>
              <a:rPr lang="en-US" sz="2000" dirty="0">
                <a:latin typeface="Times New Roman" panose="02020603050405020304" pitchFamily="18" charset="0"/>
                <a:cs typeface="Times New Roman" panose="02020603050405020304" pitchFamily="18" charset="0"/>
              </a:rPr>
              <a:t>"month" returns a list of all distinct year/month values for the field.</a:t>
            </a:r>
          </a:p>
          <a:p>
            <a:pPr marL="0" indent="0">
              <a:buNone/>
            </a:pPr>
            <a:r>
              <a:rPr lang="en-US" sz="2000" dirty="0">
                <a:latin typeface="Times New Roman" panose="02020603050405020304" pitchFamily="18" charset="0"/>
                <a:cs typeface="Times New Roman" panose="02020603050405020304" pitchFamily="18" charset="0"/>
              </a:rPr>
              <a:t>"week" returns a list of all distinct year/week values for the field. All dates will be a Monday.</a:t>
            </a:r>
          </a:p>
          <a:p>
            <a:pPr marL="0" indent="0">
              <a:buNone/>
            </a:pPr>
            <a:r>
              <a:rPr lang="en-US" sz="2000" dirty="0">
                <a:latin typeface="Times New Roman" panose="02020603050405020304" pitchFamily="18" charset="0"/>
                <a:cs typeface="Times New Roman" panose="02020603050405020304" pitchFamily="18" charset="0"/>
              </a:rPr>
              <a:t>"day" returns a list of all distinct year/month/day values for the field.</a:t>
            </a:r>
          </a:p>
          <a:p>
            <a:pPr marL="0" indent="0">
              <a:buNone/>
            </a:pPr>
            <a:r>
              <a:rPr lang="en-US" sz="2000" dirty="0">
                <a:latin typeface="Times New Roman" panose="02020603050405020304" pitchFamily="18" charset="0"/>
                <a:cs typeface="Times New Roman" panose="02020603050405020304" pitchFamily="18" charset="0"/>
              </a:rPr>
              <a:t>order – It should be either 'ASC' or 'DESC'. This specifies how to order the results. defaults to 'ASC’.</a:t>
            </a:r>
          </a:p>
          <a:p>
            <a:pPr marL="0" indent="0">
              <a:buNone/>
            </a:pPr>
            <a:r>
              <a:rPr lang="en-US" sz="2000" dirty="0" err="1">
                <a:latin typeface="Times New Roman" panose="02020603050405020304" pitchFamily="18" charset="0"/>
                <a:cs typeface="Times New Roman" panose="02020603050405020304" pitchFamily="18" charset="0"/>
              </a:rPr>
              <a:t>tzinfo</a:t>
            </a:r>
            <a:r>
              <a:rPr lang="en-US" sz="2000" dirty="0">
                <a:latin typeface="Times New Roman" panose="02020603050405020304" pitchFamily="18" charset="0"/>
                <a:cs typeface="Times New Roman" panose="02020603050405020304" pitchFamily="18" charset="0"/>
              </a:rPr>
              <a:t> – It defines the time zone to which datetimes are converted prior to truncation. This parameter must be a </a:t>
            </a:r>
            <a:r>
              <a:rPr lang="en-US" sz="2000" dirty="0" err="1">
                <a:latin typeface="Times New Roman" panose="02020603050405020304" pitchFamily="18" charset="0"/>
                <a:cs typeface="Times New Roman" panose="02020603050405020304" pitchFamily="18" charset="0"/>
              </a:rPr>
              <a:t>datetime.tzinfo</a:t>
            </a:r>
            <a:r>
              <a:rPr lang="en-US" sz="2000" dirty="0">
                <a:latin typeface="Times New Roman" panose="02020603050405020304" pitchFamily="18" charset="0"/>
                <a:cs typeface="Times New Roman" panose="02020603050405020304" pitchFamily="18" charset="0"/>
              </a:rPr>
              <a:t> object. If it’s None, Django uses the current time zone. It has no effect when USE_TZ is False.</a:t>
            </a:r>
          </a:p>
          <a:p>
            <a:pPr marL="0" indent="0">
              <a:buNone/>
            </a:pPr>
            <a:r>
              <a:rPr lang="en-US" sz="2000" dirty="0">
                <a:latin typeface="Times New Roman" panose="02020603050405020304" pitchFamily="18" charset="0"/>
                <a:cs typeface="Times New Roman" panose="02020603050405020304" pitchFamily="18" charset="0"/>
              </a:rPr>
              <a:t>Each </a:t>
            </a:r>
            <a:r>
              <a:rPr lang="en-US" sz="2000" dirty="0" err="1">
                <a:latin typeface="Times New Roman" panose="02020603050405020304" pitchFamily="18" charset="0"/>
                <a:cs typeface="Times New Roman" panose="02020603050405020304" pitchFamily="18" charset="0"/>
              </a:rPr>
              <a:t>datetime.datetime</a:t>
            </a:r>
            <a:r>
              <a:rPr lang="en-US" sz="2000" dirty="0">
                <a:latin typeface="Times New Roman" panose="02020603050405020304" pitchFamily="18" charset="0"/>
                <a:cs typeface="Times New Roman" panose="02020603050405020304" pitchFamily="18" charset="0"/>
              </a:rPr>
              <a:t> object in the result list is “truncated” to the given type.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98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none() - Calling none() will create a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that never returns any objects and no query will be executed when accessing the results. A </a:t>
            </a:r>
            <a:r>
              <a:rPr lang="en-US" sz="1800" dirty="0" err="1">
                <a:latin typeface="Times New Roman" panose="02020603050405020304" pitchFamily="18" charset="0"/>
                <a:cs typeface="Times New Roman" panose="02020603050405020304" pitchFamily="18" charset="0"/>
              </a:rPr>
              <a:t>qs.none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is an instance of </a:t>
            </a:r>
            <a:r>
              <a:rPr lang="en-US" sz="1800" dirty="0" err="1">
                <a:latin typeface="Times New Roman" panose="02020603050405020304" pitchFamily="18" charset="0"/>
                <a:cs typeface="Times New Roman" panose="02020603050405020304" pitchFamily="18" charset="0"/>
              </a:rPr>
              <a:t>EmptyQuerySet</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Student.objects.none</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union(*</a:t>
            </a:r>
            <a:r>
              <a:rPr lang="en-US" sz="1800" dirty="0" err="1">
                <a:latin typeface="Times New Roman" panose="02020603050405020304" pitchFamily="18" charset="0"/>
                <a:cs typeface="Times New Roman" panose="02020603050405020304" pitchFamily="18" charset="0"/>
              </a:rPr>
              <a:t>other_qs</a:t>
            </a:r>
            <a:r>
              <a:rPr lang="en-US" sz="1800" dirty="0">
                <a:latin typeface="Times New Roman" panose="02020603050405020304" pitchFamily="18" charset="0"/>
                <a:cs typeface="Times New Roman" panose="02020603050405020304" pitchFamily="18" charset="0"/>
              </a:rPr>
              <a:t>, all=False) - Uses SQL’s UNION operator to combine the results of two or more </a:t>
            </a:r>
            <a:r>
              <a:rPr lang="en-US" sz="1800" dirty="0" err="1">
                <a:latin typeface="Times New Roman" panose="02020603050405020304" pitchFamily="18" charset="0"/>
                <a:cs typeface="Times New Roman" panose="02020603050405020304" pitchFamily="18" charset="0"/>
              </a:rPr>
              <a:t>QuerySets</a:t>
            </a:r>
            <a:r>
              <a:rPr lang="en-US" sz="1800" dirty="0">
                <a:latin typeface="Times New Roman" panose="02020603050405020304" pitchFamily="18" charset="0"/>
                <a:cs typeface="Times New Roman" panose="02020603050405020304" pitchFamily="18" charset="0"/>
              </a:rPr>
              <a:t>.  The UNION operator selects only distinct values by default. To allow duplicate values, use the all=True argument.</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qs2.union(qs1, all=True)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intersection(*</a:t>
            </a:r>
            <a:r>
              <a:rPr lang="en-US" sz="1800" dirty="0" err="1">
                <a:latin typeface="Times New Roman" panose="02020603050405020304" pitchFamily="18" charset="0"/>
                <a:cs typeface="Times New Roman" panose="02020603050405020304" pitchFamily="18" charset="0"/>
              </a:rPr>
              <a:t>other_qs</a:t>
            </a:r>
            <a:r>
              <a:rPr lang="en-US" sz="1800" dirty="0">
                <a:latin typeface="Times New Roman" panose="02020603050405020304" pitchFamily="18" charset="0"/>
                <a:cs typeface="Times New Roman" panose="02020603050405020304" pitchFamily="18" charset="0"/>
              </a:rPr>
              <a:t>) – Uses SQL’s INTERSECT operator to return the shared elements of two or more </a:t>
            </a:r>
            <a:r>
              <a:rPr lang="en-US" sz="1800" dirty="0" err="1">
                <a:latin typeface="Times New Roman" panose="02020603050405020304" pitchFamily="18" charset="0"/>
                <a:cs typeface="Times New Roman" panose="02020603050405020304" pitchFamily="18" charset="0"/>
              </a:rPr>
              <a:t>QuerySets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qs1.intersection(qs2)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difference(*</a:t>
            </a:r>
            <a:r>
              <a:rPr lang="en-US" sz="1800" dirty="0" err="1">
                <a:latin typeface="Times New Roman" panose="02020603050405020304" pitchFamily="18" charset="0"/>
                <a:cs typeface="Times New Roman" panose="02020603050405020304" pitchFamily="18" charset="0"/>
              </a:rPr>
              <a:t>other_qs</a:t>
            </a:r>
            <a:r>
              <a:rPr lang="en-US" sz="1800" dirty="0">
                <a:latin typeface="Times New Roman" panose="02020603050405020304" pitchFamily="18" charset="0"/>
                <a:cs typeface="Times New Roman" panose="02020603050405020304" pitchFamily="18" charset="0"/>
              </a:rPr>
              <a:t>) - Uses SQL’s EXCEPT operator to keep only elements present in the </a:t>
            </a:r>
            <a:r>
              <a:rPr lang="en-US" sz="1800" dirty="0" err="1">
                <a:latin typeface="Times New Roman" panose="02020603050405020304" pitchFamily="18" charset="0"/>
                <a:cs typeface="Times New Roman" panose="02020603050405020304" pitchFamily="18" charset="0"/>
              </a:rPr>
              <a:t>QuerySet</a:t>
            </a:r>
            <a:r>
              <a:rPr lang="en-US" sz="1800" dirty="0">
                <a:latin typeface="Times New Roman" panose="02020603050405020304" pitchFamily="18" charset="0"/>
                <a:cs typeface="Times New Roman" panose="02020603050405020304" pitchFamily="18" charset="0"/>
              </a:rPr>
              <a:t> but not in some other </a:t>
            </a:r>
            <a:r>
              <a:rPr lang="en-US" sz="1800" dirty="0" err="1">
                <a:latin typeface="Times New Roman" panose="02020603050405020304" pitchFamily="18" charset="0"/>
                <a:cs typeface="Times New Roman" panose="02020603050405020304" pitchFamily="18" charset="0"/>
              </a:rPr>
              <a:t>QuerySets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Example:- </a:t>
            </a:r>
            <a:r>
              <a:rPr lang="en-US" sz="1800" dirty="0" err="1">
                <a:latin typeface="Times New Roman" panose="02020603050405020304" pitchFamily="18" charset="0"/>
                <a:cs typeface="Times New Roman" panose="02020603050405020304" pitchFamily="18" charset="0"/>
              </a:rPr>
              <a:t>student_data</a:t>
            </a:r>
            <a:r>
              <a:rPr lang="en-US" sz="1800" dirty="0">
                <a:latin typeface="Times New Roman" panose="02020603050405020304" pitchFamily="18" charset="0"/>
                <a:cs typeface="Times New Roman" panose="02020603050405020304" pitchFamily="18" charset="0"/>
              </a:rPr>
              <a:t> = qs1.difference(qs2)</a:t>
            </a:r>
          </a:p>
        </p:txBody>
      </p:sp>
    </p:spTree>
    <p:extLst>
      <p:ext uri="{BB962C8B-B14F-4D97-AF65-F5344CB8AC3E}">
        <p14:creationId xmlns:p14="http://schemas.microsoft.com/office/powerpoint/2010/main" val="390094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lstStyle/>
          <a:p>
            <a:pPr algn="ctr"/>
            <a:r>
              <a:rPr lang="en-US" b="1" u="sng" dirty="0">
                <a:latin typeface="Times New Roman" panose="02020603050405020304" pitchFamily="18" charset="0"/>
                <a:cs typeface="Times New Roman" panose="02020603050405020304" pitchFamily="18" charset="0"/>
              </a:rPr>
              <a:t>Methods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r>
              <a:rPr lang="en-US" sz="2000" dirty="0" err="1">
                <a:latin typeface="Times New Roman" panose="02020603050405020304" pitchFamily="18" charset="0"/>
                <a:cs typeface="Times New Roman" panose="02020603050405020304" pitchFamily="18" charset="0"/>
              </a:rPr>
              <a:t>select_related</a:t>
            </a:r>
            <a:r>
              <a:rPr lang="en-US" sz="2000" dirty="0">
                <a:latin typeface="Times New Roman" panose="02020603050405020304" pitchFamily="18" charset="0"/>
                <a:cs typeface="Times New Roman" panose="02020603050405020304" pitchFamily="18" charset="0"/>
              </a:rPr>
              <a:t>(*fields)</a:t>
            </a:r>
          </a:p>
          <a:p>
            <a:r>
              <a:rPr lang="en-US" sz="2000" dirty="0">
                <a:latin typeface="Times New Roman" panose="02020603050405020304" pitchFamily="18" charset="0"/>
                <a:cs typeface="Times New Roman" panose="02020603050405020304" pitchFamily="18" charset="0"/>
              </a:rPr>
              <a:t>defer(*fields)</a:t>
            </a:r>
          </a:p>
          <a:p>
            <a:r>
              <a:rPr lang="en-US" sz="2000" dirty="0">
                <a:latin typeface="Times New Roman" panose="02020603050405020304" pitchFamily="18" charset="0"/>
                <a:cs typeface="Times New Roman" panose="02020603050405020304" pitchFamily="18" charset="0"/>
              </a:rPr>
              <a:t>only(*fields)</a:t>
            </a:r>
          </a:p>
          <a:p>
            <a:r>
              <a:rPr lang="en-US" sz="2000" dirty="0" err="1">
                <a:latin typeface="Times New Roman" panose="02020603050405020304" pitchFamily="18" charset="0"/>
                <a:cs typeface="Times New Roman" panose="02020603050405020304" pitchFamily="18" charset="0"/>
              </a:rPr>
              <a:t>prefetch_related</a:t>
            </a:r>
            <a:r>
              <a:rPr lang="en-US" sz="2000" dirty="0">
                <a:latin typeface="Times New Roman" panose="02020603050405020304" pitchFamily="18" charset="0"/>
                <a:cs typeface="Times New Roman" panose="02020603050405020304" pitchFamily="18" charset="0"/>
              </a:rPr>
              <a:t>(*lookups)</a:t>
            </a:r>
          </a:p>
          <a:p>
            <a:r>
              <a:rPr lang="en-US" sz="2000" dirty="0">
                <a:latin typeface="Times New Roman" panose="02020603050405020304" pitchFamily="18" charset="0"/>
                <a:cs typeface="Times New Roman" panose="02020603050405020304" pitchFamily="18" charset="0"/>
              </a:rPr>
              <a:t>extra(select=None, where=None, params=None, tables=None, </a:t>
            </a:r>
            <a:r>
              <a:rPr lang="en-US" sz="2000" dirty="0" err="1">
                <a:latin typeface="Times New Roman" panose="02020603050405020304" pitchFamily="18" charset="0"/>
                <a:cs typeface="Times New Roman" panose="02020603050405020304" pitchFamily="18" charset="0"/>
              </a:rPr>
              <a:t>order_by</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select_params</a:t>
            </a:r>
            <a:r>
              <a:rPr lang="en-US" sz="2000" dirty="0">
                <a:latin typeface="Times New Roman" panose="02020603050405020304" pitchFamily="18" charset="0"/>
                <a:cs typeface="Times New Roman" panose="02020603050405020304" pitchFamily="18" charset="0"/>
              </a:rPr>
              <a:t>=None)</a:t>
            </a:r>
          </a:p>
          <a:p>
            <a:r>
              <a:rPr lang="en-US" sz="2000" dirty="0" err="1">
                <a:latin typeface="Times New Roman" panose="02020603050405020304" pitchFamily="18" charset="0"/>
                <a:cs typeface="Times New Roman" panose="02020603050405020304" pitchFamily="18" charset="0"/>
              </a:rPr>
              <a:t>select_for_update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nowait</a:t>
            </a:r>
            <a:r>
              <a:rPr lang="en-US" sz="2000" dirty="0">
                <a:latin typeface="Times New Roman" panose="02020603050405020304" pitchFamily="18" charset="0"/>
                <a:cs typeface="Times New Roman" panose="02020603050405020304" pitchFamily="18" charset="0"/>
              </a:rPr>
              <a:t>=False, </a:t>
            </a:r>
            <a:r>
              <a:rPr lang="en-US" sz="2000" dirty="0" err="1">
                <a:latin typeface="Times New Roman" panose="02020603050405020304" pitchFamily="18" charset="0"/>
                <a:cs typeface="Times New Roman" panose="02020603050405020304" pitchFamily="18" charset="0"/>
              </a:rPr>
              <a:t>skip_locked</a:t>
            </a:r>
            <a:r>
              <a:rPr lang="en-US" sz="2000" dirty="0">
                <a:latin typeface="Times New Roman" panose="02020603050405020304" pitchFamily="18" charset="0"/>
                <a:cs typeface="Times New Roman" panose="02020603050405020304" pitchFamily="18" charset="0"/>
              </a:rPr>
              <a:t>=False, of=())</a:t>
            </a:r>
          </a:p>
          <a:p>
            <a:r>
              <a:rPr lang="en-US" sz="2000" dirty="0">
                <a:latin typeface="Times New Roman" panose="02020603050405020304" pitchFamily="18" charset="0"/>
                <a:cs typeface="Times New Roman" panose="02020603050405020304" pitchFamily="18" charset="0"/>
              </a:rPr>
              <a:t>raw(</a:t>
            </a:r>
            <a:r>
              <a:rPr lang="en-US" sz="2000" dirty="0" err="1">
                <a:latin typeface="Times New Roman" panose="02020603050405020304" pitchFamily="18" charset="0"/>
                <a:cs typeface="Times New Roman" panose="02020603050405020304" pitchFamily="18" charset="0"/>
              </a:rPr>
              <a:t>raw_query</a:t>
            </a:r>
            <a:r>
              <a:rPr lang="en-US" sz="2000" dirty="0">
                <a:latin typeface="Times New Roman" panose="02020603050405020304" pitchFamily="18" charset="0"/>
                <a:cs typeface="Times New Roman" panose="02020603050405020304" pitchFamily="18" charset="0"/>
              </a:rPr>
              <a:t>, params=None, translations=None)</a:t>
            </a:r>
          </a:p>
          <a:p>
            <a:r>
              <a:rPr lang="en-US" sz="2000" dirty="0">
                <a:latin typeface="Times New Roman" panose="02020603050405020304" pitchFamily="18" charset="0"/>
                <a:cs typeface="Times New Roman" panose="02020603050405020304" pitchFamily="18" charset="0"/>
              </a:rPr>
              <a:t>annotate(*</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kwargs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1876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052-18C5-42BC-9448-4906EC06E7C1}"/>
              </a:ext>
            </a:extLst>
          </p:cNvPr>
          <p:cNvSpPr>
            <a:spLocks noGrp="1"/>
          </p:cNvSpPr>
          <p:nvPr>
            <p:ph type="title"/>
          </p:nvPr>
        </p:nvSpPr>
        <p:spPr>
          <a:xfrm>
            <a:off x="838200" y="92364"/>
            <a:ext cx="10515600" cy="887124"/>
          </a:xfrm>
        </p:spPr>
        <p:txBody>
          <a:bodyPr>
            <a:normAutofit/>
          </a:bodyPr>
          <a:lstStyle/>
          <a:p>
            <a:pPr algn="ctr"/>
            <a:r>
              <a:rPr lang="en-US" b="1" u="sng" dirty="0">
                <a:latin typeface="Times New Roman" panose="02020603050405020304" pitchFamily="18" charset="0"/>
                <a:cs typeface="Times New Roman" panose="02020603050405020304" pitchFamily="18" charset="0"/>
              </a:rPr>
              <a:t>Operators that return new </a:t>
            </a:r>
            <a:r>
              <a:rPr lang="en-US" b="1" u="sng" dirty="0" err="1">
                <a:latin typeface="Times New Roman" panose="02020603050405020304" pitchFamily="18" charset="0"/>
                <a:cs typeface="Times New Roman" panose="02020603050405020304" pitchFamily="18" charset="0"/>
              </a:rPr>
              <a:t>QuerySets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BACCB-5129-4F64-A04B-C99C931704C6}"/>
              </a:ext>
            </a:extLst>
          </p:cNvPr>
          <p:cNvSpPr>
            <a:spLocks noGrp="1"/>
          </p:cNvSpPr>
          <p:nvPr>
            <p:ph idx="1"/>
          </p:nvPr>
        </p:nvSpPr>
        <p:spPr>
          <a:xfrm>
            <a:off x="838200" y="1086716"/>
            <a:ext cx="10515600" cy="541568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AND (&amp;) - Combines two </a:t>
            </a:r>
            <a:r>
              <a:rPr lang="en-US" sz="2000" dirty="0" err="1">
                <a:latin typeface="Times New Roman" panose="02020603050405020304" pitchFamily="18" charset="0"/>
                <a:cs typeface="Times New Roman" panose="02020603050405020304" pitchFamily="18" charset="0"/>
              </a:rPr>
              <a:t>QuerySets</a:t>
            </a:r>
            <a:r>
              <a:rPr lang="en-US" sz="2000" dirty="0">
                <a:latin typeface="Times New Roman" panose="02020603050405020304" pitchFamily="18" charset="0"/>
                <a:cs typeface="Times New Roman" panose="02020603050405020304" pitchFamily="18" charset="0"/>
              </a:rPr>
              <a:t> using the SQL AND operator.</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(id=6) &amp;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(roll=106)</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(id=6, roll=106)</a:t>
            </a:r>
          </a:p>
          <a:p>
            <a:pPr marL="0" indent="0">
              <a:buNone/>
            </a:pPr>
            <a:r>
              <a:rPr lang="en-US" sz="2000" dirty="0" err="1">
                <a:latin typeface="Times New Roman" panose="02020603050405020304" pitchFamily="18" charset="0"/>
                <a:cs typeface="Times New Roman" panose="02020603050405020304" pitchFamily="18" charset="0"/>
              </a:rPr>
              <a:t>student_data</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(Q(id=6) &amp; Q(roll=106))</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OR (|) - Combines two </a:t>
            </a:r>
            <a:r>
              <a:rPr lang="en-US" sz="2000" dirty="0" err="1">
                <a:latin typeface="Times New Roman" panose="02020603050405020304" pitchFamily="18" charset="0"/>
                <a:cs typeface="Times New Roman" panose="02020603050405020304" pitchFamily="18" charset="0"/>
              </a:rPr>
              <a:t>QuerySets</a:t>
            </a:r>
            <a:r>
              <a:rPr lang="en-US" sz="2000" dirty="0">
                <a:latin typeface="Times New Roman" panose="02020603050405020304" pitchFamily="18" charset="0"/>
                <a:cs typeface="Times New Roman" panose="02020603050405020304" pitchFamily="18" charset="0"/>
              </a:rPr>
              <a:t> using the SQL OR operator.</a:t>
            </a:r>
          </a:p>
          <a:p>
            <a:pPr marL="0" indent="0">
              <a:buNone/>
            </a:pPr>
            <a:r>
              <a:rPr lang="en-US" sz="2000" dirty="0">
                <a:latin typeface="Times New Roman" panose="02020603050405020304" pitchFamily="18" charset="0"/>
                <a:cs typeface="Times New Roman" panose="02020603050405020304" pitchFamily="18" charset="0"/>
              </a:rPr>
              <a:t>Example:-</a:t>
            </a:r>
          </a:p>
          <a:p>
            <a:pPr marL="0" indent="0">
              <a:buNone/>
            </a:pP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(id=11) | </a:t>
            </a: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(roll=106)</a:t>
            </a:r>
          </a:p>
          <a:p>
            <a:pPr marL="0" indent="0">
              <a:buNone/>
            </a:pPr>
            <a:r>
              <a:rPr lang="en-US" sz="2000" dirty="0" err="1">
                <a:latin typeface="Times New Roman" panose="02020603050405020304" pitchFamily="18" charset="0"/>
                <a:cs typeface="Times New Roman" panose="02020603050405020304" pitchFamily="18" charset="0"/>
              </a:rPr>
              <a:t>Student.objects.filter</a:t>
            </a:r>
            <a:r>
              <a:rPr lang="en-US" sz="2000" dirty="0">
                <a:latin typeface="Times New Roman" panose="02020603050405020304" pitchFamily="18" charset="0"/>
                <a:cs typeface="Times New Roman" panose="02020603050405020304" pitchFamily="18" charset="0"/>
              </a:rPr>
              <a:t>(Q(id=11) | Q(roll=106))</a:t>
            </a:r>
          </a:p>
        </p:txBody>
      </p:sp>
    </p:spTree>
    <p:extLst>
      <p:ext uri="{BB962C8B-B14F-4D97-AF65-F5344CB8AC3E}">
        <p14:creationId xmlns:p14="http://schemas.microsoft.com/office/powerpoint/2010/main" val="26363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TotalTime>
  <Words>5637</Words>
  <Application>Microsoft Office PowerPoint</Application>
  <PresentationFormat>Widescreen</PresentationFormat>
  <Paragraphs>390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QuerySet API</vt:lpstr>
      <vt:lpstr>Methods that return new QuerySets</vt:lpstr>
      <vt:lpstr>Methods that return new QuerySets</vt:lpstr>
      <vt:lpstr>Methods that return new QuerySets</vt:lpstr>
      <vt:lpstr>Methods that return new QuerySets</vt:lpstr>
      <vt:lpstr>Methods that return new QuerySets</vt:lpstr>
      <vt:lpstr>Methods that return new QuerySets</vt:lpstr>
      <vt:lpstr>Methods that return new QuerySets</vt:lpstr>
      <vt:lpstr>Operators that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Methods that do not return new QuerySets</vt:lpstr>
      <vt:lpstr>Field Lookups</vt:lpstr>
      <vt:lpstr>Field Lookups</vt:lpstr>
      <vt:lpstr>Field Lookups</vt:lpstr>
      <vt:lpstr>Field Lookups</vt:lpstr>
      <vt:lpstr>Field Lookups</vt:lpstr>
      <vt:lpstr>Field Lookups</vt:lpstr>
      <vt:lpstr>Field Lookups</vt:lpstr>
      <vt:lpstr>Field Lookups</vt:lpstr>
      <vt:lpstr>Field Lookups</vt:lpstr>
      <vt:lpstr>Aggregation</vt:lpstr>
      <vt:lpstr>Aggregation Functions</vt:lpstr>
      <vt:lpstr>Aggregation Functions</vt:lpstr>
      <vt:lpstr>Aggregation Functions</vt:lpstr>
      <vt:lpstr>Q Objects</vt:lpstr>
      <vt:lpstr>Limiting QuerySets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that return new QuerySets</dc:title>
  <dc:creator>RK</dc:creator>
  <cp:lastModifiedBy>RK</cp:lastModifiedBy>
  <cp:revision>163</cp:revision>
  <dcterms:created xsi:type="dcterms:W3CDTF">2020-06-02T11:22:37Z</dcterms:created>
  <dcterms:modified xsi:type="dcterms:W3CDTF">2020-06-05T17:30:38Z</dcterms:modified>
</cp:coreProperties>
</file>