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A71F-F898-4DB0-BE30-FDF79BC91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86955-8AD5-4293-90E8-1DE865334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D059D5-CFE0-462E-9EE0-8C40D61F7F9D}"/>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5" name="Footer Placeholder 4">
            <a:extLst>
              <a:ext uri="{FF2B5EF4-FFF2-40B4-BE49-F238E27FC236}">
                <a16:creationId xmlns:a16="http://schemas.microsoft.com/office/drawing/2014/main" id="{F4C15B22-0E4D-47D8-B69D-E164E01C3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3D7E1-3E84-4489-A2AC-0B3CEC0C4D4D}"/>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146282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2C1C-D365-4BA8-993C-4CFDF0D099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19365-0DF9-459A-B6DB-798F8C8089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CDC02-BF70-4481-BC59-DC1C9BE869ED}"/>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5" name="Footer Placeholder 4">
            <a:extLst>
              <a:ext uri="{FF2B5EF4-FFF2-40B4-BE49-F238E27FC236}">
                <a16:creationId xmlns:a16="http://schemas.microsoft.com/office/drawing/2014/main" id="{5128935B-8579-4A19-9AAC-4F732AC20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FD4FE-5AB2-4B6A-A36A-1AD5C3F9BF2B}"/>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81297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F3F13-237C-4C68-8646-8D9641F71E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1F700E-8FD4-4931-93DA-C089BFB94B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E906E-CF6F-4E48-8571-4074EFEE25ED}"/>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5" name="Footer Placeholder 4">
            <a:extLst>
              <a:ext uri="{FF2B5EF4-FFF2-40B4-BE49-F238E27FC236}">
                <a16:creationId xmlns:a16="http://schemas.microsoft.com/office/drawing/2014/main" id="{96B68C80-FF99-4594-A65F-37D060F04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2010A-E769-4BAC-ACE9-00D0F2113B36}"/>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373464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D9-B42B-4B8E-A3AE-7A3BF0846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2B975-74F1-4D2D-8B4E-7B1B874A4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8255B-ED8D-4DB9-BA12-42CDE909684E}"/>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5" name="Footer Placeholder 4">
            <a:extLst>
              <a:ext uri="{FF2B5EF4-FFF2-40B4-BE49-F238E27FC236}">
                <a16:creationId xmlns:a16="http://schemas.microsoft.com/office/drawing/2014/main" id="{9E4DC365-801B-4D6E-A3B6-F421F9039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84684-7C9E-4A49-B56A-33D040EC1F29}"/>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118952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E7F6-70C2-4169-97D7-9C7A87CEE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1E0C9-BC3C-4840-A65B-15BB61213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0CB312-4935-4CD6-9479-6A827CE8EBC9}"/>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5" name="Footer Placeholder 4">
            <a:extLst>
              <a:ext uri="{FF2B5EF4-FFF2-40B4-BE49-F238E27FC236}">
                <a16:creationId xmlns:a16="http://schemas.microsoft.com/office/drawing/2014/main" id="{B91F18D1-C3EA-48E6-AF82-29E488208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EC185-103D-4211-815F-9FEAF13C408B}"/>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16231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D6A5-A415-4836-8D63-45B133000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00BDC-2CE3-4465-8433-FF399946EE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90A9E-92E4-49A5-BB74-67CD88883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118A9-AFE7-46FF-B46F-94310E5703A1}"/>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6" name="Footer Placeholder 5">
            <a:extLst>
              <a:ext uri="{FF2B5EF4-FFF2-40B4-BE49-F238E27FC236}">
                <a16:creationId xmlns:a16="http://schemas.microsoft.com/office/drawing/2014/main" id="{F44E2782-DD4F-4C84-B1B4-B175E3F0B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22673-7787-42DE-9050-677A2B48CEC5}"/>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162708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5F0F-143F-471D-BBFD-70B8BBF2B3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2024A4-4CF7-488C-8052-161B96400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F2FD5D-391A-4A98-BD41-403C014A82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8DEEC9-404C-441C-A129-4980E573E1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1057B-1989-4FFF-AE02-8514D43D7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FE70E9-10DD-4343-9F66-D18D4BF0DFE7}"/>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8" name="Footer Placeholder 7">
            <a:extLst>
              <a:ext uri="{FF2B5EF4-FFF2-40B4-BE49-F238E27FC236}">
                <a16:creationId xmlns:a16="http://schemas.microsoft.com/office/drawing/2014/main" id="{B0F7001B-49B3-4381-AE0D-11128F765F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EDA7F5-2A86-40CD-B9D0-8E5D27BCB477}"/>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8061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D8C1-27F2-40CD-99A7-5AD994A8B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E0645F-662A-4761-98A1-5A182D986229}"/>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4" name="Footer Placeholder 3">
            <a:extLst>
              <a:ext uri="{FF2B5EF4-FFF2-40B4-BE49-F238E27FC236}">
                <a16:creationId xmlns:a16="http://schemas.microsoft.com/office/drawing/2014/main" id="{1362ACA8-C5B5-4BF9-81F4-37140138F4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49E756-D2B2-474E-A1E9-121F1804B4A2}"/>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333917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13A92-1F5F-49FC-AE31-CBCBD9863F52}"/>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3" name="Footer Placeholder 2">
            <a:extLst>
              <a:ext uri="{FF2B5EF4-FFF2-40B4-BE49-F238E27FC236}">
                <a16:creationId xmlns:a16="http://schemas.microsoft.com/office/drawing/2014/main" id="{B881D904-C725-466E-B4AA-5FE2D566E1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459DA7-30D6-4958-B89A-DBD17073EF23}"/>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47673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C421-B857-494D-BD7E-2D7BE1FEA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7BFA47-B873-4570-9FC6-70D3DFE60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F4CD5F-EB20-404F-8CF1-77788A701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33B72-90B1-4900-B487-570A6DBBF564}"/>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6" name="Footer Placeholder 5">
            <a:extLst>
              <a:ext uri="{FF2B5EF4-FFF2-40B4-BE49-F238E27FC236}">
                <a16:creationId xmlns:a16="http://schemas.microsoft.com/office/drawing/2014/main" id="{106784DB-3AA3-42EE-A9FE-E469A85B6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0B68B3-D979-4CA9-91BE-82B72A20FE16}"/>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282369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326B-3254-471D-9426-1014574DB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48C607-8BDF-4865-AB8A-19E9AC31E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A017D9-A3CE-438D-B3C0-CA82BE1BE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A53F8-7A44-4B5E-A004-0558E58F3D63}"/>
              </a:ext>
            </a:extLst>
          </p:cNvPr>
          <p:cNvSpPr>
            <a:spLocks noGrp="1"/>
          </p:cNvSpPr>
          <p:nvPr>
            <p:ph type="dt" sz="half" idx="10"/>
          </p:nvPr>
        </p:nvSpPr>
        <p:spPr/>
        <p:txBody>
          <a:bodyPr/>
          <a:lstStyle/>
          <a:p>
            <a:fld id="{8609E0DE-CE1A-4968-8605-8CE5627F645C}" type="datetimeFigureOut">
              <a:rPr lang="en-US" smtClean="0"/>
              <a:t>6/6/2020</a:t>
            </a:fld>
            <a:endParaRPr lang="en-US"/>
          </a:p>
        </p:txBody>
      </p:sp>
      <p:sp>
        <p:nvSpPr>
          <p:cNvPr id="6" name="Footer Placeholder 5">
            <a:extLst>
              <a:ext uri="{FF2B5EF4-FFF2-40B4-BE49-F238E27FC236}">
                <a16:creationId xmlns:a16="http://schemas.microsoft.com/office/drawing/2014/main" id="{146924FA-490E-41BC-A0B0-B9380D3B6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2372F-8735-4180-8C67-B5D7D7DA4251}"/>
              </a:ext>
            </a:extLst>
          </p:cNvPr>
          <p:cNvSpPr>
            <a:spLocks noGrp="1"/>
          </p:cNvSpPr>
          <p:nvPr>
            <p:ph type="sldNum" sz="quarter" idx="12"/>
          </p:nvPr>
        </p:nvSpPr>
        <p:spPr/>
        <p:txBody>
          <a:bodyPr/>
          <a:lstStyle/>
          <a:p>
            <a:fld id="{FFF2C317-E8B8-4E46-B74D-5E705BDA1699}" type="slidenum">
              <a:rPr lang="en-US" smtClean="0"/>
              <a:t>‹#›</a:t>
            </a:fld>
            <a:endParaRPr lang="en-US"/>
          </a:p>
        </p:txBody>
      </p:sp>
    </p:spTree>
    <p:extLst>
      <p:ext uri="{BB962C8B-B14F-4D97-AF65-F5344CB8AC3E}">
        <p14:creationId xmlns:p14="http://schemas.microsoft.com/office/powerpoint/2010/main" val="294679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3A2E2-1DF0-4CA3-A8FA-9DCCDAE97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3B9AAA-BB60-45CA-9DD8-1DBA1CAE2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E67F0-66D1-45DC-8209-CFC727DBA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9E0DE-CE1A-4968-8605-8CE5627F645C}" type="datetimeFigureOut">
              <a:rPr lang="en-US" smtClean="0"/>
              <a:t>6/6/2020</a:t>
            </a:fld>
            <a:endParaRPr lang="en-US"/>
          </a:p>
        </p:txBody>
      </p:sp>
      <p:sp>
        <p:nvSpPr>
          <p:cNvPr id="5" name="Footer Placeholder 4">
            <a:extLst>
              <a:ext uri="{FF2B5EF4-FFF2-40B4-BE49-F238E27FC236}">
                <a16:creationId xmlns:a16="http://schemas.microsoft.com/office/drawing/2014/main" id="{FC509D0C-C84A-40DC-B19F-FE047B43A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9DE663-35C7-4EE0-8B38-FF787CF63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C317-E8B8-4E46-B74D-5E705BDA1699}" type="slidenum">
              <a:rPr lang="en-US" smtClean="0"/>
              <a:t>‹#›</a:t>
            </a:fld>
            <a:endParaRPr lang="en-US"/>
          </a:p>
        </p:txBody>
      </p:sp>
    </p:spTree>
    <p:extLst>
      <p:ext uri="{BB962C8B-B14F-4D97-AF65-F5344CB8AC3E}">
        <p14:creationId xmlns:p14="http://schemas.microsoft.com/office/powerpoint/2010/main" val="104340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lstStyle/>
          <a:p>
            <a:pPr algn="ctr"/>
            <a:r>
              <a:rPr lang="en-US" b="1" u="sng" dirty="0">
                <a:latin typeface="Times New Roman" panose="02020603050405020304" pitchFamily="18" charset="0"/>
                <a:cs typeface="Times New Roman" panose="02020603050405020304" pitchFamily="18" charset="0"/>
              </a:rPr>
              <a:t>Model Inheritance</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9"/>
            <a:ext cx="10515600" cy="53751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Model inheritance in Django works almost identically to the way normal class inheritance works in Python. The base class should subclass </a:t>
            </a:r>
            <a:r>
              <a:rPr lang="en-US" sz="2000" dirty="0" err="1">
                <a:latin typeface="Times New Roman" panose="02020603050405020304" pitchFamily="18" charset="0"/>
                <a:cs typeface="Times New Roman" panose="02020603050405020304" pitchFamily="18" charset="0"/>
              </a:rPr>
              <a:t>django.db.models.Model</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Abstract Base Classes</a:t>
            </a:r>
          </a:p>
          <a:p>
            <a:r>
              <a:rPr lang="en-US" sz="2000" dirty="0">
                <a:latin typeface="Times New Roman" panose="02020603050405020304" pitchFamily="18" charset="0"/>
                <a:cs typeface="Times New Roman" panose="02020603050405020304" pitchFamily="18" charset="0"/>
              </a:rPr>
              <a:t>Multi-table Inheritance</a:t>
            </a:r>
          </a:p>
          <a:p>
            <a:r>
              <a:rPr lang="en-US" sz="2000" dirty="0">
                <a:latin typeface="Times New Roman" panose="02020603050405020304" pitchFamily="18" charset="0"/>
                <a:cs typeface="Times New Roman" panose="02020603050405020304" pitchFamily="18" charset="0"/>
              </a:rPr>
              <a:t>Proxy Models</a:t>
            </a:r>
          </a:p>
        </p:txBody>
      </p:sp>
    </p:spTree>
    <p:extLst>
      <p:ext uri="{BB962C8B-B14F-4D97-AF65-F5344CB8AC3E}">
        <p14:creationId xmlns:p14="http://schemas.microsoft.com/office/powerpoint/2010/main" val="15897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Proxy Model</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8"/>
            <a:ext cx="10515600" cy="5575435"/>
          </a:xfrm>
        </p:spPr>
        <p:txBody>
          <a:bodyPr>
            <a:normAutofit/>
          </a:bodyPr>
          <a:lstStyle/>
          <a:p>
            <a:r>
              <a:rPr lang="en-US" sz="1800" dirty="0">
                <a:latin typeface="Times New Roman" panose="02020603050405020304" pitchFamily="18" charset="0"/>
                <a:cs typeface="Times New Roman" panose="02020603050405020304" pitchFamily="18" charset="0"/>
              </a:rPr>
              <a:t>A proxy model must inherit from exactly one non-abstract model class.</a:t>
            </a:r>
          </a:p>
          <a:p>
            <a:r>
              <a:rPr lang="en-US" sz="1800" dirty="0">
                <a:latin typeface="Times New Roman" panose="02020603050405020304" pitchFamily="18" charset="0"/>
                <a:cs typeface="Times New Roman" panose="02020603050405020304" pitchFamily="18" charset="0"/>
              </a:rPr>
              <a:t>You can’t inherit from multiple non-abstract models as the proxy model doesn’t provide any connection between the rows in the different database tables.</a:t>
            </a:r>
          </a:p>
          <a:p>
            <a:r>
              <a:rPr lang="en-US" sz="1800" dirty="0">
                <a:latin typeface="Times New Roman" panose="02020603050405020304" pitchFamily="18" charset="0"/>
                <a:cs typeface="Times New Roman" panose="02020603050405020304" pitchFamily="18" charset="0"/>
              </a:rPr>
              <a:t>A proxy model can inherit from any number of abstract model classes, providing they do not define any model fields. </a:t>
            </a:r>
          </a:p>
          <a:p>
            <a:r>
              <a:rPr lang="en-US" sz="1800" dirty="0">
                <a:latin typeface="Times New Roman" panose="02020603050405020304" pitchFamily="18" charset="0"/>
                <a:cs typeface="Times New Roman" panose="02020603050405020304" pitchFamily="18" charset="0"/>
              </a:rPr>
              <a:t>A proxy model may also inherit from any number of proxy models that share a common non-abstract parent class.</a:t>
            </a:r>
          </a:p>
          <a:p>
            <a:r>
              <a:rPr lang="en-US" sz="1800" dirty="0">
                <a:latin typeface="Times New Roman" panose="02020603050405020304" pitchFamily="18" charset="0"/>
                <a:cs typeface="Times New Roman" panose="02020603050405020304" pitchFamily="18" charset="0"/>
              </a:rPr>
              <a:t>If you don’t specify any model managers on a proxy model, it inherits the managers from its model parents.</a:t>
            </a:r>
          </a:p>
          <a:p>
            <a:r>
              <a:rPr lang="en-US" sz="1800" dirty="0">
                <a:latin typeface="Times New Roman" panose="02020603050405020304" pitchFamily="18" charset="0"/>
                <a:cs typeface="Times New Roman" panose="02020603050405020304" pitchFamily="18" charset="0"/>
              </a:rPr>
              <a:t>If you define a manager on the proxy model, it will become the default, although any managers defined on the parent classes will still be available.</a:t>
            </a:r>
          </a:p>
        </p:txBody>
      </p:sp>
    </p:spTree>
    <p:extLst>
      <p:ext uri="{BB962C8B-B14F-4D97-AF65-F5344CB8AC3E}">
        <p14:creationId xmlns:p14="http://schemas.microsoft.com/office/powerpoint/2010/main" val="229327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Abstract Base Classes</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9"/>
            <a:ext cx="10515600" cy="53751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Abstract base classes are useful when you want to put some common information into a number of other models. </a:t>
            </a:r>
          </a:p>
          <a:p>
            <a:pPr marL="0" indent="0">
              <a:buNone/>
            </a:pPr>
            <a:r>
              <a:rPr lang="en-US" sz="2000" dirty="0">
                <a:latin typeface="Times New Roman" panose="02020603050405020304" pitchFamily="18" charset="0"/>
                <a:cs typeface="Times New Roman" panose="02020603050405020304" pitchFamily="18" charset="0"/>
              </a:rPr>
              <a:t>You write your base class and put </a:t>
            </a:r>
            <a:r>
              <a:rPr lang="en-US" sz="2000" i="1" dirty="0">
                <a:latin typeface="Times New Roman" panose="02020603050405020304" pitchFamily="18" charset="0"/>
                <a:cs typeface="Times New Roman" panose="02020603050405020304" pitchFamily="18" charset="0"/>
              </a:rPr>
              <a:t>abstract=True </a:t>
            </a:r>
            <a:r>
              <a:rPr lang="en-US" sz="2000" dirty="0">
                <a:latin typeface="Times New Roman" panose="02020603050405020304" pitchFamily="18" charset="0"/>
                <a:cs typeface="Times New Roman" panose="02020603050405020304" pitchFamily="18" charset="0"/>
              </a:rPr>
              <a:t>in the </a:t>
            </a:r>
            <a:r>
              <a:rPr lang="en-US" sz="2000" i="1" dirty="0">
                <a:latin typeface="Times New Roman" panose="02020603050405020304" pitchFamily="18" charset="0"/>
                <a:cs typeface="Times New Roman" panose="02020603050405020304" pitchFamily="18" charset="0"/>
              </a:rPr>
              <a:t>Meta</a:t>
            </a:r>
            <a:r>
              <a:rPr lang="en-US" sz="2000" dirty="0">
                <a:latin typeface="Times New Roman" panose="02020603050405020304" pitchFamily="18" charset="0"/>
                <a:cs typeface="Times New Roman" panose="02020603050405020304" pitchFamily="18" charset="0"/>
              </a:rPr>
              <a:t> class. </a:t>
            </a:r>
          </a:p>
          <a:p>
            <a:pPr marL="0" indent="0">
              <a:buNone/>
            </a:pPr>
            <a:r>
              <a:rPr lang="en-US" sz="2000" dirty="0">
                <a:latin typeface="Times New Roman" panose="02020603050405020304" pitchFamily="18" charset="0"/>
                <a:cs typeface="Times New Roman" panose="02020603050405020304" pitchFamily="18" charset="0"/>
              </a:rPr>
              <a:t>This model will then not be used to create any database table. Instead, when it is used as a base class for other models, its fields will be added to those of the child class. </a:t>
            </a:r>
          </a:p>
          <a:p>
            <a:pPr marL="0" indent="0">
              <a:buNone/>
            </a:pPr>
            <a:r>
              <a:rPr lang="en-US" sz="2000" dirty="0">
                <a:latin typeface="Times New Roman" panose="02020603050405020304" pitchFamily="18" charset="0"/>
                <a:cs typeface="Times New Roman" panose="02020603050405020304" pitchFamily="18" charset="0"/>
              </a:rPr>
              <a:t>It does not generate a database table or have a manager, and cannot be instantiated or saved directly.</a:t>
            </a:r>
          </a:p>
          <a:p>
            <a:pPr marL="0" indent="0">
              <a:buNone/>
            </a:pPr>
            <a:r>
              <a:rPr lang="en-US" sz="2000" dirty="0">
                <a:latin typeface="Times New Roman" panose="02020603050405020304" pitchFamily="18" charset="0"/>
                <a:cs typeface="Times New Roman" panose="02020603050405020304" pitchFamily="18" charset="0"/>
              </a:rPr>
              <a:t>Fields inherited from abstract base classes can be overridden with another field or value, or be removed with None.</a:t>
            </a:r>
          </a:p>
        </p:txBody>
      </p:sp>
    </p:spTree>
    <p:extLst>
      <p:ext uri="{BB962C8B-B14F-4D97-AF65-F5344CB8AC3E}">
        <p14:creationId xmlns:p14="http://schemas.microsoft.com/office/powerpoint/2010/main" val="362729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Abstract Base Classes</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9"/>
            <a:ext cx="10515600" cy="53751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models</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CommonInfo</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a:buNone/>
            </a:pPr>
            <a:r>
              <a:rPr lang="en-US" sz="1800" dirty="0">
                <a:latin typeface="Times New Roman" panose="02020603050405020304" pitchFamily="18" charset="0"/>
                <a:cs typeface="Times New Roman" panose="02020603050405020304" pitchFamily="18" charset="0"/>
              </a:rPr>
              <a:t>    age =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class Meta:</a:t>
            </a:r>
          </a:p>
          <a:p>
            <a:pPr marL="0" indent="0">
              <a:buNone/>
            </a:pPr>
            <a:r>
              <a:rPr lang="en-US" sz="1800" dirty="0">
                <a:latin typeface="Times New Roman" panose="02020603050405020304" pitchFamily="18" charset="0"/>
                <a:cs typeface="Times New Roman" panose="02020603050405020304" pitchFamily="18" charset="0"/>
              </a:rPr>
              <a:t>        abstract = True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CommonInfo</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fees =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class Teacher(</a:t>
            </a:r>
            <a:r>
              <a:rPr lang="en-US" sz="1800" dirty="0" err="1">
                <a:latin typeface="Times New Roman" panose="02020603050405020304" pitchFamily="18" charset="0"/>
                <a:cs typeface="Times New Roman" panose="02020603050405020304" pitchFamily="18" charset="0"/>
              </a:rPr>
              <a:t>CommonInfo</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salary =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08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Abstract Base Classes</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9"/>
            <a:ext cx="10515600" cy="53751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Meta Inheritance - When an abstract base class is created, Django makes any Meta inner class you declared in the base class available as an attribute. </a:t>
            </a:r>
          </a:p>
          <a:p>
            <a:pPr marL="0" indent="0">
              <a:buNone/>
            </a:pPr>
            <a:r>
              <a:rPr lang="en-US" sz="1800" dirty="0">
                <a:latin typeface="Times New Roman" panose="02020603050405020304" pitchFamily="18" charset="0"/>
                <a:cs typeface="Times New Roman" panose="02020603050405020304" pitchFamily="18" charset="0"/>
              </a:rPr>
              <a:t>If a child class does not declare its own Meta class, it will inherit the parent’s Meta. </a:t>
            </a:r>
          </a:p>
          <a:p>
            <a:pPr marL="0" indent="0">
              <a:buNone/>
            </a:pPr>
            <a:r>
              <a:rPr lang="en-US" sz="1800" dirty="0">
                <a:latin typeface="Times New Roman" panose="02020603050405020304" pitchFamily="18" charset="0"/>
                <a:cs typeface="Times New Roman" panose="02020603050405020304" pitchFamily="18" charset="0"/>
              </a:rPr>
              <a:t>If the child wants to extend the parent’s Meta class, it can subclass it.</a:t>
            </a:r>
          </a:p>
          <a:p>
            <a:pPr marL="0" indent="0">
              <a:buNone/>
            </a:pPr>
            <a:r>
              <a:rPr lang="en-US" sz="1800" dirty="0">
                <a:latin typeface="Times New Roman" panose="02020603050405020304" pitchFamily="18" charset="0"/>
                <a:cs typeface="Times New Roman" panose="02020603050405020304" pitchFamily="18" charset="0"/>
              </a:rPr>
              <a:t>Django does make one adjustment to the Meta class of an abstract base class: before installing the Meta attribute, it sets abstract=False.</a:t>
            </a:r>
          </a:p>
          <a:p>
            <a:pPr marL="0" indent="0">
              <a:buNone/>
            </a:pPr>
            <a:r>
              <a:rPr lang="en-US" sz="1800" dirty="0">
                <a:latin typeface="Times New Roman" panose="02020603050405020304" pitchFamily="18" charset="0"/>
                <a:cs typeface="Times New Roman" panose="02020603050405020304" pitchFamily="18" charset="0"/>
              </a:rPr>
              <a:t>This means that children of abstract base classes don’t automatically become abstract classes themselves. </a:t>
            </a:r>
          </a:p>
          <a:p>
            <a:pPr marL="0" indent="0">
              <a:buNone/>
            </a:pPr>
            <a:r>
              <a:rPr lang="en-US" sz="1800" dirty="0">
                <a:latin typeface="Times New Roman" panose="02020603050405020304" pitchFamily="18" charset="0"/>
                <a:cs typeface="Times New Roman" panose="02020603050405020304" pitchFamily="18" charset="0"/>
              </a:rPr>
              <a:t>You can make an abstract base class that inherits from another abstract base class. You just need to remember to explicitly set abstract=True each time. </a:t>
            </a:r>
          </a:p>
        </p:txBody>
      </p:sp>
    </p:spTree>
    <p:extLst>
      <p:ext uri="{BB962C8B-B14F-4D97-AF65-F5344CB8AC3E}">
        <p14:creationId xmlns:p14="http://schemas.microsoft.com/office/powerpoint/2010/main" val="1638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Abstract Base Classes</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9"/>
            <a:ext cx="10515600" cy="53751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models</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CommonInfo</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a:buNone/>
            </a:pPr>
            <a:r>
              <a:rPr lang="en-US" sz="1800" dirty="0">
                <a:latin typeface="Times New Roman" panose="02020603050405020304" pitchFamily="18" charset="0"/>
                <a:cs typeface="Times New Roman" panose="02020603050405020304" pitchFamily="18" charset="0"/>
              </a:rPr>
              <a:t>    age =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class Meta:</a:t>
            </a:r>
          </a:p>
          <a:p>
            <a:pPr marL="0" indent="0">
              <a:buNone/>
            </a:pPr>
            <a:r>
              <a:rPr lang="en-US" sz="1800" dirty="0">
                <a:latin typeface="Times New Roman" panose="02020603050405020304" pitchFamily="18" charset="0"/>
                <a:cs typeface="Times New Roman" panose="02020603050405020304" pitchFamily="18" charset="0"/>
              </a:rPr>
              <a:t>        abstract = True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CommonInfo</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fees =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class Meta:</a:t>
            </a:r>
          </a:p>
          <a:p>
            <a:pPr marL="0" indent="0">
              <a:buNone/>
            </a:pPr>
            <a:r>
              <a:rPr lang="en-US" sz="1800" dirty="0">
                <a:latin typeface="Times New Roman" panose="02020603050405020304" pitchFamily="18" charset="0"/>
                <a:cs typeface="Times New Roman" panose="02020603050405020304" pitchFamily="18" charset="0"/>
              </a:rPr>
              <a:t>        abstract = False</a:t>
            </a:r>
          </a:p>
        </p:txBody>
      </p:sp>
    </p:spTree>
    <p:extLst>
      <p:ext uri="{BB962C8B-B14F-4D97-AF65-F5344CB8AC3E}">
        <p14:creationId xmlns:p14="http://schemas.microsoft.com/office/powerpoint/2010/main" val="198996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Abstract Base Classes</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9"/>
            <a:ext cx="10515600" cy="53751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When you are using </a:t>
            </a:r>
            <a:r>
              <a:rPr lang="en-US" sz="1800" dirty="0" err="1">
                <a:latin typeface="Times New Roman" panose="02020603050405020304" pitchFamily="18" charset="0"/>
                <a:cs typeface="Times New Roman" panose="02020603050405020304" pitchFamily="18" charset="0"/>
              </a:rPr>
              <a:t>related_name</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related_query_name</a:t>
            </a:r>
            <a:r>
              <a:rPr lang="en-US" sz="1800" dirty="0">
                <a:latin typeface="Times New Roman" panose="02020603050405020304" pitchFamily="18" charset="0"/>
                <a:cs typeface="Times New Roman" panose="02020603050405020304" pitchFamily="18" charset="0"/>
              </a:rPr>
              <a:t> in an abstract base class (only), part of the value should contain '%(</a:t>
            </a:r>
            <a:r>
              <a:rPr lang="en-US" sz="1800" dirty="0" err="1">
                <a:latin typeface="Times New Roman" panose="02020603050405020304" pitchFamily="18" charset="0"/>
                <a:cs typeface="Times New Roman" panose="02020603050405020304" pitchFamily="18" charset="0"/>
              </a:rPr>
              <a:t>app_label</a:t>
            </a:r>
            <a:r>
              <a:rPr lang="en-US" sz="1800" dirty="0">
                <a:latin typeface="Times New Roman" panose="02020603050405020304" pitchFamily="18" charset="0"/>
                <a:cs typeface="Times New Roman" panose="02020603050405020304" pitchFamily="18" charset="0"/>
              </a:rPr>
              <a:t>)s' and '%(class)s'.</a:t>
            </a:r>
          </a:p>
          <a:p>
            <a:r>
              <a:rPr lang="en-US" sz="1800" dirty="0">
                <a:latin typeface="Times New Roman" panose="02020603050405020304" pitchFamily="18" charset="0"/>
                <a:cs typeface="Times New Roman" panose="02020603050405020304" pitchFamily="18" charset="0"/>
              </a:rPr>
              <a:t>'%(class)s' is replaced by the lowercased name of the child class that the field is used in.</a:t>
            </a:r>
          </a:p>
          <a:p>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app_label</a:t>
            </a:r>
            <a:r>
              <a:rPr lang="en-US" sz="1800" dirty="0">
                <a:latin typeface="Times New Roman" panose="02020603050405020304" pitchFamily="18" charset="0"/>
                <a:cs typeface="Times New Roman" panose="02020603050405020304" pitchFamily="18" charset="0"/>
              </a:rPr>
              <a:t>)s' is replaced by the lowercased name of the app the child class is contained within. Each installed application name must be unique and the model class names within each app must also be unique, therefore the resulting name will end up being different.</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models</a:t>
            </a:r>
          </a:p>
          <a:p>
            <a:pPr marL="0" indent="0">
              <a:buNone/>
            </a:pPr>
            <a:r>
              <a:rPr lang="en-US" sz="1800" dirty="0">
                <a:latin typeface="Times New Roman" panose="02020603050405020304" pitchFamily="18" charset="0"/>
                <a:cs typeface="Times New Roman" panose="02020603050405020304" pitchFamily="18" charset="0"/>
              </a:rPr>
              <a:t>class Base(</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m2m = </a:t>
            </a:r>
            <a:r>
              <a:rPr lang="en-US" sz="1800" dirty="0" err="1">
                <a:latin typeface="Times New Roman" panose="02020603050405020304" pitchFamily="18" charset="0"/>
                <a:cs typeface="Times New Roman" panose="02020603050405020304" pitchFamily="18" charset="0"/>
              </a:rPr>
              <a:t>models.ManyToManyField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OtherModel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related_name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app_label</a:t>
            </a:r>
            <a:r>
              <a:rPr lang="en-US" sz="1800" dirty="0">
                <a:latin typeface="Times New Roman" panose="02020603050405020304" pitchFamily="18" charset="0"/>
                <a:cs typeface="Times New Roman" panose="02020603050405020304" pitchFamily="18" charset="0"/>
              </a:rPr>
              <a:t>)s_%(class)</a:t>
            </a:r>
            <a:r>
              <a:rPr lang="en-US" sz="1800" dirty="0" err="1">
                <a:latin typeface="Times New Roman" panose="02020603050405020304" pitchFamily="18" charset="0"/>
                <a:cs typeface="Times New Roman" panose="02020603050405020304" pitchFamily="18" charset="0"/>
              </a:rPr>
              <a:t>s_related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related_query_name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app_label</a:t>
            </a:r>
            <a:r>
              <a:rPr lang="en-US" sz="1800" dirty="0">
                <a:latin typeface="Times New Roman" panose="02020603050405020304" pitchFamily="18" charset="0"/>
                <a:cs typeface="Times New Roman" panose="02020603050405020304" pitchFamily="18" charset="0"/>
              </a:rPr>
              <a:t>)s_%(class)ss",</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class Meta:</a:t>
            </a:r>
          </a:p>
          <a:p>
            <a:pPr marL="0" indent="0">
              <a:buNone/>
            </a:pPr>
            <a:r>
              <a:rPr lang="en-US" sz="1800" dirty="0">
                <a:latin typeface="Times New Roman" panose="02020603050405020304" pitchFamily="18" charset="0"/>
                <a:cs typeface="Times New Roman" panose="02020603050405020304" pitchFamily="18" charset="0"/>
              </a:rPr>
              <a:t>        abstract = True</a:t>
            </a:r>
          </a:p>
        </p:txBody>
      </p:sp>
      <p:sp>
        <p:nvSpPr>
          <p:cNvPr id="4" name="Rectangle 3">
            <a:extLst>
              <a:ext uri="{FF2B5EF4-FFF2-40B4-BE49-F238E27FC236}">
                <a16:creationId xmlns:a16="http://schemas.microsoft.com/office/drawing/2014/main" id="{7DF4968A-DEE4-4A00-975D-9C22798DC4A7}"/>
              </a:ext>
            </a:extLst>
          </p:cNvPr>
          <p:cNvSpPr/>
          <p:nvPr/>
        </p:nvSpPr>
        <p:spPr>
          <a:xfrm>
            <a:off x="7167154" y="3489960"/>
            <a:ext cx="3988526"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ChildA</a:t>
            </a:r>
            <a:r>
              <a:rPr lang="en-US" dirty="0">
                <a:latin typeface="Times New Roman" panose="02020603050405020304" pitchFamily="18" charset="0"/>
                <a:cs typeface="Times New Roman" panose="02020603050405020304" pitchFamily="18" charset="0"/>
              </a:rPr>
              <a:t>(Base):</a:t>
            </a:r>
          </a:p>
          <a:p>
            <a:r>
              <a:rPr lang="en-US" dirty="0">
                <a:latin typeface="Times New Roman" panose="02020603050405020304" pitchFamily="18" charset="0"/>
                <a:cs typeface="Times New Roman" panose="02020603050405020304" pitchFamily="18" charset="0"/>
              </a:rPr>
              <a:t>    pass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ChildB</a:t>
            </a:r>
            <a:r>
              <a:rPr lang="en-US" dirty="0">
                <a:latin typeface="Times New Roman" panose="02020603050405020304" pitchFamily="18" charset="0"/>
                <a:cs typeface="Times New Roman" panose="02020603050405020304" pitchFamily="18" charset="0"/>
              </a:rPr>
              <a:t>(Base):</a:t>
            </a:r>
          </a:p>
          <a:p>
            <a:r>
              <a:rPr lang="en-US" dirty="0">
                <a:latin typeface="Times New Roman" panose="02020603050405020304" pitchFamily="18" charset="0"/>
                <a:cs typeface="Times New Roman" panose="02020603050405020304" pitchFamily="18" charset="0"/>
              </a:rPr>
              <a:t>    pass</a:t>
            </a:r>
          </a:p>
        </p:txBody>
      </p:sp>
    </p:spTree>
    <p:extLst>
      <p:ext uri="{BB962C8B-B14F-4D97-AF65-F5344CB8AC3E}">
        <p14:creationId xmlns:p14="http://schemas.microsoft.com/office/powerpoint/2010/main" val="329640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Multi-table Inheritance</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8"/>
            <a:ext cx="10515600" cy="557543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this inheritance each model have their own database table, which means base class and child class will have their own table.</a:t>
            </a:r>
          </a:p>
          <a:p>
            <a:pPr marL="0" indent="0">
              <a:buNone/>
            </a:pPr>
            <a:r>
              <a:rPr lang="en-US" sz="1800" dirty="0">
                <a:latin typeface="Times New Roman" panose="02020603050405020304" pitchFamily="18" charset="0"/>
                <a:cs typeface="Times New Roman" panose="02020603050405020304" pitchFamily="18" charset="0"/>
              </a:rPr>
              <a:t>The inheritance relationship introduces links between the child model and each of its parents (via an automatically-created </a:t>
            </a:r>
            <a:r>
              <a:rPr lang="en-US" sz="1800" dirty="0" err="1">
                <a:latin typeface="Times New Roman" panose="02020603050405020304" pitchFamily="18" charset="0"/>
                <a:cs typeface="Times New Roman" panose="02020603050405020304" pitchFamily="18" charset="0"/>
              </a:rPr>
              <a:t>OneToOneField</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models</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ExamCenter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cname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a:buNone/>
            </a:pPr>
            <a:r>
              <a:rPr lang="en-US" sz="1800" dirty="0">
                <a:latin typeface="Times New Roman" panose="02020603050405020304" pitchFamily="18" charset="0"/>
                <a:cs typeface="Times New Roman" panose="02020603050405020304" pitchFamily="18" charset="0"/>
              </a:rPr>
              <a:t>  city =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ExamCenter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a:buNone/>
            </a:pPr>
            <a:r>
              <a:rPr lang="en-US" sz="1800" dirty="0">
                <a:latin typeface="Times New Roman" panose="02020603050405020304" pitchFamily="18" charset="0"/>
                <a:cs typeface="Times New Roman" panose="02020603050405020304" pitchFamily="18" charset="0"/>
              </a:rPr>
              <a:t> roll =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All of the fields of </a:t>
            </a:r>
            <a:r>
              <a:rPr lang="en-US" sz="1800" dirty="0" err="1">
                <a:latin typeface="Times New Roman" panose="02020603050405020304" pitchFamily="18" charset="0"/>
                <a:cs typeface="Times New Roman" panose="02020603050405020304" pitchFamily="18" charset="0"/>
              </a:rPr>
              <a:t>ExamCenter</a:t>
            </a:r>
            <a:r>
              <a:rPr lang="en-US" sz="1800" dirty="0">
                <a:latin typeface="Times New Roman" panose="02020603050405020304" pitchFamily="18" charset="0"/>
                <a:cs typeface="Times New Roman" panose="02020603050405020304" pitchFamily="18" charset="0"/>
              </a:rPr>
              <a:t> will also be available in Student, although the data will reside in a different database table.</a:t>
            </a:r>
          </a:p>
        </p:txBody>
      </p:sp>
    </p:spTree>
    <p:extLst>
      <p:ext uri="{BB962C8B-B14F-4D97-AF65-F5344CB8AC3E}">
        <p14:creationId xmlns:p14="http://schemas.microsoft.com/office/powerpoint/2010/main" val="335136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Proxy Model</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8"/>
            <a:ext cx="10515600" cy="557543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Sometimes, however, you only want to change the Python behavior of a model – perhaps to change the default manager, or add a new method.</a:t>
            </a:r>
          </a:p>
          <a:p>
            <a:pPr marL="0" indent="0">
              <a:buNone/>
            </a:pPr>
            <a:r>
              <a:rPr lang="en-US" sz="1800" dirty="0">
                <a:latin typeface="Times New Roman" panose="02020603050405020304" pitchFamily="18" charset="0"/>
                <a:cs typeface="Times New Roman" panose="02020603050405020304" pitchFamily="18" charset="0"/>
              </a:rPr>
              <a:t>This is what proxy model inheritance is for: creating a proxy for the original model. You can create, delete and update instances of the proxy model and all the data will be saved as if you were using the original (non-proxied) model. The difference is that you can change things like the default model ordering or the default manager in the proxy, without having to alter the original.</a:t>
            </a:r>
          </a:p>
          <a:p>
            <a:pPr marL="0" indent="0">
              <a:buNone/>
            </a:pPr>
            <a:r>
              <a:rPr lang="en-US" sz="1800" dirty="0">
                <a:latin typeface="Times New Roman" panose="02020603050405020304" pitchFamily="18" charset="0"/>
                <a:cs typeface="Times New Roman" panose="02020603050405020304" pitchFamily="18" charset="0"/>
              </a:rPr>
              <a:t>Proxy models are declared like normal models. You tell Django that it’s a proxy model by setting the proxy attribute of the Meta class to True.</a:t>
            </a:r>
          </a:p>
        </p:txBody>
      </p:sp>
    </p:spTree>
    <p:extLst>
      <p:ext uri="{BB962C8B-B14F-4D97-AF65-F5344CB8AC3E}">
        <p14:creationId xmlns:p14="http://schemas.microsoft.com/office/powerpoint/2010/main" val="33311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51-07A5-4355-A3CB-6113C96ED811}"/>
              </a:ext>
            </a:extLst>
          </p:cNvPr>
          <p:cNvSpPr>
            <a:spLocks noGrp="1"/>
          </p:cNvSpPr>
          <p:nvPr>
            <p:ph type="title"/>
          </p:nvPr>
        </p:nvSpPr>
        <p:spPr>
          <a:xfrm>
            <a:off x="838200" y="71437"/>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Proxy Model</a:t>
            </a:r>
          </a:p>
        </p:txBody>
      </p:sp>
      <p:sp>
        <p:nvSpPr>
          <p:cNvPr id="3" name="Content Placeholder 2">
            <a:extLst>
              <a:ext uri="{FF2B5EF4-FFF2-40B4-BE49-F238E27FC236}">
                <a16:creationId xmlns:a16="http://schemas.microsoft.com/office/drawing/2014/main" id="{DDB1DC4A-6C7B-434C-BCA8-A76BA12F02F8}"/>
              </a:ext>
            </a:extLst>
          </p:cNvPr>
          <p:cNvSpPr>
            <a:spLocks noGrp="1"/>
          </p:cNvSpPr>
          <p:nvPr>
            <p:ph idx="1"/>
          </p:nvPr>
        </p:nvSpPr>
        <p:spPr>
          <a:xfrm>
            <a:off x="916577" y="1104038"/>
            <a:ext cx="10515600" cy="557543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models</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ExamCenter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cname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a:buNone/>
            </a:pPr>
            <a:r>
              <a:rPr lang="en-US" sz="1800" dirty="0">
                <a:latin typeface="Times New Roman" panose="02020603050405020304" pitchFamily="18" charset="0"/>
                <a:cs typeface="Times New Roman" panose="02020603050405020304" pitchFamily="18" charset="0"/>
              </a:rPr>
              <a:t>  city =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MyExamCenter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ExamCenter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class Meta:</a:t>
            </a:r>
          </a:p>
          <a:p>
            <a:pPr marL="0" indent="0">
              <a:buNone/>
            </a:pPr>
            <a:r>
              <a:rPr lang="en-US" sz="1800" dirty="0">
                <a:latin typeface="Times New Roman" panose="02020603050405020304" pitchFamily="18" charset="0"/>
                <a:cs typeface="Times New Roman" panose="02020603050405020304" pitchFamily="18" charset="0"/>
              </a:rPr>
              <a:t>   proxy = True</a:t>
            </a:r>
          </a:p>
          <a:p>
            <a:pPr marL="0" indent="0">
              <a:buNone/>
            </a:pPr>
            <a:r>
              <a:rPr lang="en-US" sz="1800" dirty="0">
                <a:latin typeface="Times New Roman" panose="02020603050405020304" pitchFamily="18" charset="0"/>
                <a:cs typeface="Times New Roman" panose="02020603050405020304" pitchFamily="18" charset="0"/>
              </a:rPr>
              <a:t>   ordering = ['city']</a:t>
            </a:r>
          </a:p>
          <a:p>
            <a:pPr marL="0" indent="0">
              <a:buNone/>
            </a:pPr>
            <a:r>
              <a:rPr lang="en-US" sz="1800" dirty="0">
                <a:latin typeface="Times New Roman" panose="02020603050405020304" pitchFamily="18" charset="0"/>
                <a:cs typeface="Times New Roman" panose="02020603050405020304" pitchFamily="18" charset="0"/>
              </a:rPr>
              <a:t> def </a:t>
            </a:r>
            <a:r>
              <a:rPr lang="en-US" sz="1800" dirty="0" err="1">
                <a:latin typeface="Times New Roman" panose="02020603050405020304" pitchFamily="18" charset="0"/>
                <a:cs typeface="Times New Roman" panose="02020603050405020304" pitchFamily="18" charset="0"/>
              </a:rPr>
              <a:t>do_something</a:t>
            </a:r>
            <a:r>
              <a:rPr lang="en-US" sz="1800" dirty="0">
                <a:latin typeface="Times New Roman" panose="02020603050405020304" pitchFamily="18" charset="0"/>
                <a:cs typeface="Times New Roman" panose="02020603050405020304" pitchFamily="18" charset="0"/>
              </a:rPr>
              <a:t>(self):</a:t>
            </a:r>
          </a:p>
          <a:p>
            <a:pPr marL="0" indent="0">
              <a:buNone/>
            </a:pPr>
            <a:r>
              <a:rPr lang="en-US" sz="1800" dirty="0">
                <a:latin typeface="Times New Roman" panose="02020603050405020304" pitchFamily="18" charset="0"/>
                <a:cs typeface="Times New Roman" panose="02020603050405020304" pitchFamily="18" charset="0"/>
              </a:rPr>
              <a:t>    pass</a:t>
            </a:r>
          </a:p>
        </p:txBody>
      </p:sp>
      <p:sp>
        <p:nvSpPr>
          <p:cNvPr id="6" name="Rectangle 5">
            <a:extLst>
              <a:ext uri="{FF2B5EF4-FFF2-40B4-BE49-F238E27FC236}">
                <a16:creationId xmlns:a16="http://schemas.microsoft.com/office/drawing/2014/main" id="{F48E58B6-A619-435A-B365-03A9AC9DDC5A}"/>
              </a:ext>
            </a:extLst>
          </p:cNvPr>
          <p:cNvSpPr/>
          <p:nvPr/>
        </p:nvSpPr>
        <p:spPr>
          <a:xfrm>
            <a:off x="5686697" y="3726656"/>
            <a:ext cx="6096000" cy="1477328"/>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MySome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ExamCenter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objects = </a:t>
            </a:r>
            <a:r>
              <a:rPr lang="en-US" dirty="0" err="1">
                <a:latin typeface="Times New Roman" panose="02020603050405020304" pitchFamily="18" charset="0"/>
                <a:cs typeface="Times New Roman" panose="02020603050405020304" pitchFamily="18" charset="0"/>
              </a:rPr>
              <a:t>NewManager</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class Meta:</a:t>
            </a:r>
          </a:p>
          <a:p>
            <a:r>
              <a:rPr lang="en-US" dirty="0">
                <a:latin typeface="Times New Roman" panose="02020603050405020304" pitchFamily="18" charset="0"/>
                <a:cs typeface="Times New Roman" panose="02020603050405020304" pitchFamily="18" charset="0"/>
              </a:rPr>
              <a:t>        proxy = True</a:t>
            </a:r>
          </a:p>
        </p:txBody>
      </p:sp>
    </p:spTree>
    <p:extLst>
      <p:ext uri="{BB962C8B-B14F-4D97-AF65-F5344CB8AC3E}">
        <p14:creationId xmlns:p14="http://schemas.microsoft.com/office/powerpoint/2010/main" val="134907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1113</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Model Inheritance</vt:lpstr>
      <vt:lpstr>Abstract Base Classes</vt:lpstr>
      <vt:lpstr>Abstract Base Classes</vt:lpstr>
      <vt:lpstr>Abstract Base Classes</vt:lpstr>
      <vt:lpstr>Abstract Base Classes</vt:lpstr>
      <vt:lpstr>Abstract Base Classes</vt:lpstr>
      <vt:lpstr>Multi-table Inheritance</vt:lpstr>
      <vt:lpstr>Proxy Model</vt:lpstr>
      <vt:lpstr>Proxy Model</vt:lpstr>
      <vt:lpstr>Proxy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Inheritance</dc:title>
  <dc:creator>RK</dc:creator>
  <cp:lastModifiedBy>RK</cp:lastModifiedBy>
  <cp:revision>55</cp:revision>
  <dcterms:created xsi:type="dcterms:W3CDTF">2020-06-06T05:03:23Z</dcterms:created>
  <dcterms:modified xsi:type="dcterms:W3CDTF">2020-06-06T17:11:39Z</dcterms:modified>
</cp:coreProperties>
</file>