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88" r:id="rId4"/>
    <p:sldId id="258" r:id="rId5"/>
    <p:sldId id="268" r:id="rId6"/>
    <p:sldId id="270" r:id="rId7"/>
    <p:sldId id="267" r:id="rId8"/>
    <p:sldId id="269" r:id="rId9"/>
    <p:sldId id="263" r:id="rId10"/>
    <p:sldId id="264" r:id="rId11"/>
    <p:sldId id="259" r:id="rId12"/>
    <p:sldId id="275" r:id="rId13"/>
    <p:sldId id="276" r:id="rId14"/>
    <p:sldId id="277" r:id="rId15"/>
    <p:sldId id="278" r:id="rId16"/>
    <p:sldId id="287" r:id="rId17"/>
    <p:sldId id="265" r:id="rId18"/>
    <p:sldId id="279" r:id="rId19"/>
    <p:sldId id="280" r:id="rId20"/>
    <p:sldId id="286"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16"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79368-ABB5-4366-B195-7B51D71A0A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780132-5838-4CA9-9293-FD04B4B4D8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9E1761-101E-4C12-AB05-245AAB60424A}"/>
              </a:ext>
            </a:extLst>
          </p:cNvPr>
          <p:cNvSpPr>
            <a:spLocks noGrp="1"/>
          </p:cNvSpPr>
          <p:nvPr>
            <p:ph type="dt" sz="half" idx="10"/>
          </p:nvPr>
        </p:nvSpPr>
        <p:spPr/>
        <p:txBody>
          <a:bodyPr/>
          <a:lstStyle/>
          <a:p>
            <a:fld id="{18E0A792-66A3-4621-A68F-B57C0CC6AE0B}" type="datetimeFigureOut">
              <a:rPr lang="en-US" smtClean="0"/>
              <a:t>6/8/2020</a:t>
            </a:fld>
            <a:endParaRPr lang="en-US"/>
          </a:p>
        </p:txBody>
      </p:sp>
      <p:sp>
        <p:nvSpPr>
          <p:cNvPr id="5" name="Footer Placeholder 4">
            <a:extLst>
              <a:ext uri="{FF2B5EF4-FFF2-40B4-BE49-F238E27FC236}">
                <a16:creationId xmlns:a16="http://schemas.microsoft.com/office/drawing/2014/main" id="{80D21E47-91D5-4E70-8256-6BAB7D2BF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3AB237-9E8A-4568-9B71-63CC9438A927}"/>
              </a:ext>
            </a:extLst>
          </p:cNvPr>
          <p:cNvSpPr>
            <a:spLocks noGrp="1"/>
          </p:cNvSpPr>
          <p:nvPr>
            <p:ph type="sldNum" sz="quarter" idx="12"/>
          </p:nvPr>
        </p:nvSpPr>
        <p:spPr/>
        <p:txBody>
          <a:bodyPr/>
          <a:lstStyle/>
          <a:p>
            <a:fld id="{D53BFE65-DADD-4493-91D5-2A0F3476A2A1}" type="slidenum">
              <a:rPr lang="en-US" smtClean="0"/>
              <a:t>‹#›</a:t>
            </a:fld>
            <a:endParaRPr lang="en-US"/>
          </a:p>
        </p:txBody>
      </p:sp>
    </p:spTree>
    <p:extLst>
      <p:ext uri="{BB962C8B-B14F-4D97-AF65-F5344CB8AC3E}">
        <p14:creationId xmlns:p14="http://schemas.microsoft.com/office/powerpoint/2010/main" val="787017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48DF2-EE9B-48B3-8F53-CDAD13A564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D3EE06-248D-431D-B14A-3617A9A7F7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3F2E4F-3991-49FF-959C-B9412B35AA5B}"/>
              </a:ext>
            </a:extLst>
          </p:cNvPr>
          <p:cNvSpPr>
            <a:spLocks noGrp="1"/>
          </p:cNvSpPr>
          <p:nvPr>
            <p:ph type="dt" sz="half" idx="10"/>
          </p:nvPr>
        </p:nvSpPr>
        <p:spPr/>
        <p:txBody>
          <a:bodyPr/>
          <a:lstStyle/>
          <a:p>
            <a:fld id="{18E0A792-66A3-4621-A68F-B57C0CC6AE0B}" type="datetimeFigureOut">
              <a:rPr lang="en-US" smtClean="0"/>
              <a:t>6/8/2020</a:t>
            </a:fld>
            <a:endParaRPr lang="en-US"/>
          </a:p>
        </p:txBody>
      </p:sp>
      <p:sp>
        <p:nvSpPr>
          <p:cNvPr id="5" name="Footer Placeholder 4">
            <a:extLst>
              <a:ext uri="{FF2B5EF4-FFF2-40B4-BE49-F238E27FC236}">
                <a16:creationId xmlns:a16="http://schemas.microsoft.com/office/drawing/2014/main" id="{54BA0E66-1C58-4170-8C5E-FF5AD2D606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15469-8957-412A-B0F5-B619C2EF6AF3}"/>
              </a:ext>
            </a:extLst>
          </p:cNvPr>
          <p:cNvSpPr>
            <a:spLocks noGrp="1"/>
          </p:cNvSpPr>
          <p:nvPr>
            <p:ph type="sldNum" sz="quarter" idx="12"/>
          </p:nvPr>
        </p:nvSpPr>
        <p:spPr/>
        <p:txBody>
          <a:bodyPr/>
          <a:lstStyle/>
          <a:p>
            <a:fld id="{D53BFE65-DADD-4493-91D5-2A0F3476A2A1}" type="slidenum">
              <a:rPr lang="en-US" smtClean="0"/>
              <a:t>‹#›</a:t>
            </a:fld>
            <a:endParaRPr lang="en-US"/>
          </a:p>
        </p:txBody>
      </p:sp>
    </p:spTree>
    <p:extLst>
      <p:ext uri="{BB962C8B-B14F-4D97-AF65-F5344CB8AC3E}">
        <p14:creationId xmlns:p14="http://schemas.microsoft.com/office/powerpoint/2010/main" val="3966726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33F90B-FBD3-4CAC-B50D-6587B05FD4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0627C2-6DEF-4DE8-9897-8F4501195A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74B819-210F-45B9-ABE6-6FF368931E95}"/>
              </a:ext>
            </a:extLst>
          </p:cNvPr>
          <p:cNvSpPr>
            <a:spLocks noGrp="1"/>
          </p:cNvSpPr>
          <p:nvPr>
            <p:ph type="dt" sz="half" idx="10"/>
          </p:nvPr>
        </p:nvSpPr>
        <p:spPr/>
        <p:txBody>
          <a:bodyPr/>
          <a:lstStyle/>
          <a:p>
            <a:fld id="{18E0A792-66A3-4621-A68F-B57C0CC6AE0B}" type="datetimeFigureOut">
              <a:rPr lang="en-US" smtClean="0"/>
              <a:t>6/8/2020</a:t>
            </a:fld>
            <a:endParaRPr lang="en-US"/>
          </a:p>
        </p:txBody>
      </p:sp>
      <p:sp>
        <p:nvSpPr>
          <p:cNvPr id="5" name="Footer Placeholder 4">
            <a:extLst>
              <a:ext uri="{FF2B5EF4-FFF2-40B4-BE49-F238E27FC236}">
                <a16:creationId xmlns:a16="http://schemas.microsoft.com/office/drawing/2014/main" id="{247342DE-8C09-4169-BAC3-71E965FD07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C2FBA7-87C9-4598-B6F9-6AAC89049CCF}"/>
              </a:ext>
            </a:extLst>
          </p:cNvPr>
          <p:cNvSpPr>
            <a:spLocks noGrp="1"/>
          </p:cNvSpPr>
          <p:nvPr>
            <p:ph type="sldNum" sz="quarter" idx="12"/>
          </p:nvPr>
        </p:nvSpPr>
        <p:spPr/>
        <p:txBody>
          <a:bodyPr/>
          <a:lstStyle/>
          <a:p>
            <a:fld id="{D53BFE65-DADD-4493-91D5-2A0F3476A2A1}" type="slidenum">
              <a:rPr lang="en-US" smtClean="0"/>
              <a:t>‹#›</a:t>
            </a:fld>
            <a:endParaRPr lang="en-US"/>
          </a:p>
        </p:txBody>
      </p:sp>
    </p:spTree>
    <p:extLst>
      <p:ext uri="{BB962C8B-B14F-4D97-AF65-F5344CB8AC3E}">
        <p14:creationId xmlns:p14="http://schemas.microsoft.com/office/powerpoint/2010/main" val="421634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41E22-4BD1-4CC8-961F-64B9372DFB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463A2A-78F6-4856-83B0-1710CE7F5F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0FB86B-57AA-415A-A936-F89C87BFED41}"/>
              </a:ext>
            </a:extLst>
          </p:cNvPr>
          <p:cNvSpPr>
            <a:spLocks noGrp="1"/>
          </p:cNvSpPr>
          <p:nvPr>
            <p:ph type="dt" sz="half" idx="10"/>
          </p:nvPr>
        </p:nvSpPr>
        <p:spPr/>
        <p:txBody>
          <a:bodyPr/>
          <a:lstStyle/>
          <a:p>
            <a:fld id="{18E0A792-66A3-4621-A68F-B57C0CC6AE0B}" type="datetimeFigureOut">
              <a:rPr lang="en-US" smtClean="0"/>
              <a:t>6/8/2020</a:t>
            </a:fld>
            <a:endParaRPr lang="en-US"/>
          </a:p>
        </p:txBody>
      </p:sp>
      <p:sp>
        <p:nvSpPr>
          <p:cNvPr id="5" name="Footer Placeholder 4">
            <a:extLst>
              <a:ext uri="{FF2B5EF4-FFF2-40B4-BE49-F238E27FC236}">
                <a16:creationId xmlns:a16="http://schemas.microsoft.com/office/drawing/2014/main" id="{E7AF95B7-A436-4D47-88ED-532CAD1A6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97B460-E554-4D7B-A5C9-B643E512A42C}"/>
              </a:ext>
            </a:extLst>
          </p:cNvPr>
          <p:cNvSpPr>
            <a:spLocks noGrp="1"/>
          </p:cNvSpPr>
          <p:nvPr>
            <p:ph type="sldNum" sz="quarter" idx="12"/>
          </p:nvPr>
        </p:nvSpPr>
        <p:spPr/>
        <p:txBody>
          <a:bodyPr/>
          <a:lstStyle/>
          <a:p>
            <a:fld id="{D53BFE65-DADD-4493-91D5-2A0F3476A2A1}" type="slidenum">
              <a:rPr lang="en-US" smtClean="0"/>
              <a:t>‹#›</a:t>
            </a:fld>
            <a:endParaRPr lang="en-US"/>
          </a:p>
        </p:txBody>
      </p:sp>
    </p:spTree>
    <p:extLst>
      <p:ext uri="{BB962C8B-B14F-4D97-AF65-F5344CB8AC3E}">
        <p14:creationId xmlns:p14="http://schemas.microsoft.com/office/powerpoint/2010/main" val="2137656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88E1D-7EC4-4E91-AFBF-6EACFACF87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172B4F-E67A-4E5F-AD78-CD3B295377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7A9EA9-0A1E-4B5C-A04F-B5FFA518FDE7}"/>
              </a:ext>
            </a:extLst>
          </p:cNvPr>
          <p:cNvSpPr>
            <a:spLocks noGrp="1"/>
          </p:cNvSpPr>
          <p:nvPr>
            <p:ph type="dt" sz="half" idx="10"/>
          </p:nvPr>
        </p:nvSpPr>
        <p:spPr/>
        <p:txBody>
          <a:bodyPr/>
          <a:lstStyle/>
          <a:p>
            <a:fld id="{18E0A792-66A3-4621-A68F-B57C0CC6AE0B}" type="datetimeFigureOut">
              <a:rPr lang="en-US" smtClean="0"/>
              <a:t>6/8/2020</a:t>
            </a:fld>
            <a:endParaRPr lang="en-US"/>
          </a:p>
        </p:txBody>
      </p:sp>
      <p:sp>
        <p:nvSpPr>
          <p:cNvPr id="5" name="Footer Placeholder 4">
            <a:extLst>
              <a:ext uri="{FF2B5EF4-FFF2-40B4-BE49-F238E27FC236}">
                <a16:creationId xmlns:a16="http://schemas.microsoft.com/office/drawing/2014/main" id="{A6CF3CF8-13A7-4A2D-8439-9AF56960D2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68110-A4D4-427B-B9B9-B487D7632486}"/>
              </a:ext>
            </a:extLst>
          </p:cNvPr>
          <p:cNvSpPr>
            <a:spLocks noGrp="1"/>
          </p:cNvSpPr>
          <p:nvPr>
            <p:ph type="sldNum" sz="quarter" idx="12"/>
          </p:nvPr>
        </p:nvSpPr>
        <p:spPr/>
        <p:txBody>
          <a:bodyPr/>
          <a:lstStyle/>
          <a:p>
            <a:fld id="{D53BFE65-DADD-4493-91D5-2A0F3476A2A1}" type="slidenum">
              <a:rPr lang="en-US" smtClean="0"/>
              <a:t>‹#›</a:t>
            </a:fld>
            <a:endParaRPr lang="en-US"/>
          </a:p>
        </p:txBody>
      </p:sp>
    </p:spTree>
    <p:extLst>
      <p:ext uri="{BB962C8B-B14F-4D97-AF65-F5344CB8AC3E}">
        <p14:creationId xmlns:p14="http://schemas.microsoft.com/office/powerpoint/2010/main" val="4121586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C283-E372-4852-A23C-044C6344DF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669A47-B386-431C-A0F0-9F0A04BF82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924F8F-1148-423F-9453-953C81D867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B119E5-79D5-40C2-8945-71B1BC4406E2}"/>
              </a:ext>
            </a:extLst>
          </p:cNvPr>
          <p:cNvSpPr>
            <a:spLocks noGrp="1"/>
          </p:cNvSpPr>
          <p:nvPr>
            <p:ph type="dt" sz="half" idx="10"/>
          </p:nvPr>
        </p:nvSpPr>
        <p:spPr/>
        <p:txBody>
          <a:bodyPr/>
          <a:lstStyle/>
          <a:p>
            <a:fld id="{18E0A792-66A3-4621-A68F-B57C0CC6AE0B}" type="datetimeFigureOut">
              <a:rPr lang="en-US" smtClean="0"/>
              <a:t>6/8/2020</a:t>
            </a:fld>
            <a:endParaRPr lang="en-US"/>
          </a:p>
        </p:txBody>
      </p:sp>
      <p:sp>
        <p:nvSpPr>
          <p:cNvPr id="6" name="Footer Placeholder 5">
            <a:extLst>
              <a:ext uri="{FF2B5EF4-FFF2-40B4-BE49-F238E27FC236}">
                <a16:creationId xmlns:a16="http://schemas.microsoft.com/office/drawing/2014/main" id="{4CA3EC69-51AD-4BE9-AF3B-0D59E047D6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D0F7C-8B0D-46A3-BADD-500FA60D61C4}"/>
              </a:ext>
            </a:extLst>
          </p:cNvPr>
          <p:cNvSpPr>
            <a:spLocks noGrp="1"/>
          </p:cNvSpPr>
          <p:nvPr>
            <p:ph type="sldNum" sz="quarter" idx="12"/>
          </p:nvPr>
        </p:nvSpPr>
        <p:spPr/>
        <p:txBody>
          <a:bodyPr/>
          <a:lstStyle/>
          <a:p>
            <a:fld id="{D53BFE65-DADD-4493-91D5-2A0F3476A2A1}" type="slidenum">
              <a:rPr lang="en-US" smtClean="0"/>
              <a:t>‹#›</a:t>
            </a:fld>
            <a:endParaRPr lang="en-US"/>
          </a:p>
        </p:txBody>
      </p:sp>
    </p:spTree>
    <p:extLst>
      <p:ext uri="{BB962C8B-B14F-4D97-AF65-F5344CB8AC3E}">
        <p14:creationId xmlns:p14="http://schemas.microsoft.com/office/powerpoint/2010/main" val="95252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5D684-135A-4DF1-89BD-B17A14119E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6729EE-97F4-4E1F-97CB-ACF895FE12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A12A8A-A76A-4E97-A288-D7C1360DE0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D55030-E535-4446-9783-5A411E7D08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66C957-BF34-40F7-AF37-B7A5D2A2A4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787FE6-5414-4D9F-8FDE-9FFAB4B2777C}"/>
              </a:ext>
            </a:extLst>
          </p:cNvPr>
          <p:cNvSpPr>
            <a:spLocks noGrp="1"/>
          </p:cNvSpPr>
          <p:nvPr>
            <p:ph type="dt" sz="half" idx="10"/>
          </p:nvPr>
        </p:nvSpPr>
        <p:spPr/>
        <p:txBody>
          <a:bodyPr/>
          <a:lstStyle/>
          <a:p>
            <a:fld id="{18E0A792-66A3-4621-A68F-B57C0CC6AE0B}" type="datetimeFigureOut">
              <a:rPr lang="en-US" smtClean="0"/>
              <a:t>6/8/2020</a:t>
            </a:fld>
            <a:endParaRPr lang="en-US"/>
          </a:p>
        </p:txBody>
      </p:sp>
      <p:sp>
        <p:nvSpPr>
          <p:cNvPr id="8" name="Footer Placeholder 7">
            <a:extLst>
              <a:ext uri="{FF2B5EF4-FFF2-40B4-BE49-F238E27FC236}">
                <a16:creationId xmlns:a16="http://schemas.microsoft.com/office/drawing/2014/main" id="{A1D94F83-147B-4FF4-ADFA-72B36F91E2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1940D6-CCF5-48DA-AF25-7F0DFB3AF411}"/>
              </a:ext>
            </a:extLst>
          </p:cNvPr>
          <p:cNvSpPr>
            <a:spLocks noGrp="1"/>
          </p:cNvSpPr>
          <p:nvPr>
            <p:ph type="sldNum" sz="quarter" idx="12"/>
          </p:nvPr>
        </p:nvSpPr>
        <p:spPr/>
        <p:txBody>
          <a:bodyPr/>
          <a:lstStyle/>
          <a:p>
            <a:fld id="{D53BFE65-DADD-4493-91D5-2A0F3476A2A1}" type="slidenum">
              <a:rPr lang="en-US" smtClean="0"/>
              <a:t>‹#›</a:t>
            </a:fld>
            <a:endParaRPr lang="en-US"/>
          </a:p>
        </p:txBody>
      </p:sp>
    </p:spTree>
    <p:extLst>
      <p:ext uri="{BB962C8B-B14F-4D97-AF65-F5344CB8AC3E}">
        <p14:creationId xmlns:p14="http://schemas.microsoft.com/office/powerpoint/2010/main" val="78019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524DE-318F-43B7-AB80-69E3D3AF3C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72FB34-A4B9-4A6C-AB86-C10A930F8DE1}"/>
              </a:ext>
            </a:extLst>
          </p:cNvPr>
          <p:cNvSpPr>
            <a:spLocks noGrp="1"/>
          </p:cNvSpPr>
          <p:nvPr>
            <p:ph type="dt" sz="half" idx="10"/>
          </p:nvPr>
        </p:nvSpPr>
        <p:spPr/>
        <p:txBody>
          <a:bodyPr/>
          <a:lstStyle/>
          <a:p>
            <a:fld id="{18E0A792-66A3-4621-A68F-B57C0CC6AE0B}" type="datetimeFigureOut">
              <a:rPr lang="en-US" smtClean="0"/>
              <a:t>6/8/2020</a:t>
            </a:fld>
            <a:endParaRPr lang="en-US"/>
          </a:p>
        </p:txBody>
      </p:sp>
      <p:sp>
        <p:nvSpPr>
          <p:cNvPr id="4" name="Footer Placeholder 3">
            <a:extLst>
              <a:ext uri="{FF2B5EF4-FFF2-40B4-BE49-F238E27FC236}">
                <a16:creationId xmlns:a16="http://schemas.microsoft.com/office/drawing/2014/main" id="{2B91E8E0-4426-4462-AC34-BF307862B6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246360-711B-42D3-A31A-55B41C7950E0}"/>
              </a:ext>
            </a:extLst>
          </p:cNvPr>
          <p:cNvSpPr>
            <a:spLocks noGrp="1"/>
          </p:cNvSpPr>
          <p:nvPr>
            <p:ph type="sldNum" sz="quarter" idx="12"/>
          </p:nvPr>
        </p:nvSpPr>
        <p:spPr/>
        <p:txBody>
          <a:bodyPr/>
          <a:lstStyle/>
          <a:p>
            <a:fld id="{D53BFE65-DADD-4493-91D5-2A0F3476A2A1}" type="slidenum">
              <a:rPr lang="en-US" smtClean="0"/>
              <a:t>‹#›</a:t>
            </a:fld>
            <a:endParaRPr lang="en-US"/>
          </a:p>
        </p:txBody>
      </p:sp>
    </p:spTree>
    <p:extLst>
      <p:ext uri="{BB962C8B-B14F-4D97-AF65-F5344CB8AC3E}">
        <p14:creationId xmlns:p14="http://schemas.microsoft.com/office/powerpoint/2010/main" val="516806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B78AF5-16A1-48F1-87B3-03D2ADB2C81B}"/>
              </a:ext>
            </a:extLst>
          </p:cNvPr>
          <p:cNvSpPr>
            <a:spLocks noGrp="1"/>
          </p:cNvSpPr>
          <p:nvPr>
            <p:ph type="dt" sz="half" idx="10"/>
          </p:nvPr>
        </p:nvSpPr>
        <p:spPr/>
        <p:txBody>
          <a:bodyPr/>
          <a:lstStyle/>
          <a:p>
            <a:fld id="{18E0A792-66A3-4621-A68F-B57C0CC6AE0B}" type="datetimeFigureOut">
              <a:rPr lang="en-US" smtClean="0"/>
              <a:t>6/8/2020</a:t>
            </a:fld>
            <a:endParaRPr lang="en-US"/>
          </a:p>
        </p:txBody>
      </p:sp>
      <p:sp>
        <p:nvSpPr>
          <p:cNvPr id="3" name="Footer Placeholder 2">
            <a:extLst>
              <a:ext uri="{FF2B5EF4-FFF2-40B4-BE49-F238E27FC236}">
                <a16:creationId xmlns:a16="http://schemas.microsoft.com/office/drawing/2014/main" id="{D8308151-1D0B-431C-90C3-AA569A3166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2799C3-B67D-40B3-9804-47F626F14599}"/>
              </a:ext>
            </a:extLst>
          </p:cNvPr>
          <p:cNvSpPr>
            <a:spLocks noGrp="1"/>
          </p:cNvSpPr>
          <p:nvPr>
            <p:ph type="sldNum" sz="quarter" idx="12"/>
          </p:nvPr>
        </p:nvSpPr>
        <p:spPr/>
        <p:txBody>
          <a:bodyPr/>
          <a:lstStyle/>
          <a:p>
            <a:fld id="{D53BFE65-DADD-4493-91D5-2A0F3476A2A1}" type="slidenum">
              <a:rPr lang="en-US" smtClean="0"/>
              <a:t>‹#›</a:t>
            </a:fld>
            <a:endParaRPr lang="en-US"/>
          </a:p>
        </p:txBody>
      </p:sp>
    </p:spTree>
    <p:extLst>
      <p:ext uri="{BB962C8B-B14F-4D97-AF65-F5344CB8AC3E}">
        <p14:creationId xmlns:p14="http://schemas.microsoft.com/office/powerpoint/2010/main" val="2189682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9BE9-CC78-4F5F-86F4-AFBB50D389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D7B14C-74AE-484F-99F3-BAB1B20E4B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7FF7C7-CCB1-4289-BB99-C1E01B654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411ABB-9D45-4260-8EF8-8D468466BE05}"/>
              </a:ext>
            </a:extLst>
          </p:cNvPr>
          <p:cNvSpPr>
            <a:spLocks noGrp="1"/>
          </p:cNvSpPr>
          <p:nvPr>
            <p:ph type="dt" sz="half" idx="10"/>
          </p:nvPr>
        </p:nvSpPr>
        <p:spPr/>
        <p:txBody>
          <a:bodyPr/>
          <a:lstStyle/>
          <a:p>
            <a:fld id="{18E0A792-66A3-4621-A68F-B57C0CC6AE0B}" type="datetimeFigureOut">
              <a:rPr lang="en-US" smtClean="0"/>
              <a:t>6/8/2020</a:t>
            </a:fld>
            <a:endParaRPr lang="en-US"/>
          </a:p>
        </p:txBody>
      </p:sp>
      <p:sp>
        <p:nvSpPr>
          <p:cNvPr id="6" name="Footer Placeholder 5">
            <a:extLst>
              <a:ext uri="{FF2B5EF4-FFF2-40B4-BE49-F238E27FC236}">
                <a16:creationId xmlns:a16="http://schemas.microsoft.com/office/drawing/2014/main" id="{876F284E-5979-4924-94D8-0F92738F69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BBA160-D4CC-4FDF-9AF7-52A5761B32D5}"/>
              </a:ext>
            </a:extLst>
          </p:cNvPr>
          <p:cNvSpPr>
            <a:spLocks noGrp="1"/>
          </p:cNvSpPr>
          <p:nvPr>
            <p:ph type="sldNum" sz="quarter" idx="12"/>
          </p:nvPr>
        </p:nvSpPr>
        <p:spPr/>
        <p:txBody>
          <a:bodyPr/>
          <a:lstStyle/>
          <a:p>
            <a:fld id="{D53BFE65-DADD-4493-91D5-2A0F3476A2A1}" type="slidenum">
              <a:rPr lang="en-US" smtClean="0"/>
              <a:t>‹#›</a:t>
            </a:fld>
            <a:endParaRPr lang="en-US"/>
          </a:p>
        </p:txBody>
      </p:sp>
    </p:spTree>
    <p:extLst>
      <p:ext uri="{BB962C8B-B14F-4D97-AF65-F5344CB8AC3E}">
        <p14:creationId xmlns:p14="http://schemas.microsoft.com/office/powerpoint/2010/main" val="81581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A18E4-6C3E-465C-8FE7-93139211B4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263B2F-ADB2-4843-905A-186AC6FB12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6F388E-154A-4C66-987D-655E5E43D9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31670F-5121-4A46-ADEF-7C78F285A7D8}"/>
              </a:ext>
            </a:extLst>
          </p:cNvPr>
          <p:cNvSpPr>
            <a:spLocks noGrp="1"/>
          </p:cNvSpPr>
          <p:nvPr>
            <p:ph type="dt" sz="half" idx="10"/>
          </p:nvPr>
        </p:nvSpPr>
        <p:spPr/>
        <p:txBody>
          <a:bodyPr/>
          <a:lstStyle/>
          <a:p>
            <a:fld id="{18E0A792-66A3-4621-A68F-B57C0CC6AE0B}" type="datetimeFigureOut">
              <a:rPr lang="en-US" smtClean="0"/>
              <a:t>6/8/2020</a:t>
            </a:fld>
            <a:endParaRPr lang="en-US"/>
          </a:p>
        </p:txBody>
      </p:sp>
      <p:sp>
        <p:nvSpPr>
          <p:cNvPr id="6" name="Footer Placeholder 5">
            <a:extLst>
              <a:ext uri="{FF2B5EF4-FFF2-40B4-BE49-F238E27FC236}">
                <a16:creationId xmlns:a16="http://schemas.microsoft.com/office/drawing/2014/main" id="{D41C979B-5769-4C45-A0F6-2AD24E68C0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7C7462-BF20-4E37-B8A2-1B42F0EB65ED}"/>
              </a:ext>
            </a:extLst>
          </p:cNvPr>
          <p:cNvSpPr>
            <a:spLocks noGrp="1"/>
          </p:cNvSpPr>
          <p:nvPr>
            <p:ph type="sldNum" sz="quarter" idx="12"/>
          </p:nvPr>
        </p:nvSpPr>
        <p:spPr/>
        <p:txBody>
          <a:bodyPr/>
          <a:lstStyle/>
          <a:p>
            <a:fld id="{D53BFE65-DADD-4493-91D5-2A0F3476A2A1}" type="slidenum">
              <a:rPr lang="en-US" smtClean="0"/>
              <a:t>‹#›</a:t>
            </a:fld>
            <a:endParaRPr lang="en-US"/>
          </a:p>
        </p:txBody>
      </p:sp>
    </p:spTree>
    <p:extLst>
      <p:ext uri="{BB962C8B-B14F-4D97-AF65-F5344CB8AC3E}">
        <p14:creationId xmlns:p14="http://schemas.microsoft.com/office/powerpoint/2010/main" val="3364685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C78C31-649C-4F4F-9E88-467E1FF0F1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59A91A-6A28-4023-91BA-575AE84BAE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A0E011-7B0A-405D-8E41-ED0EBA55AD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E0A792-66A3-4621-A68F-B57C0CC6AE0B}" type="datetimeFigureOut">
              <a:rPr lang="en-US" smtClean="0"/>
              <a:t>6/8/2020</a:t>
            </a:fld>
            <a:endParaRPr lang="en-US"/>
          </a:p>
        </p:txBody>
      </p:sp>
      <p:sp>
        <p:nvSpPr>
          <p:cNvPr id="5" name="Footer Placeholder 4">
            <a:extLst>
              <a:ext uri="{FF2B5EF4-FFF2-40B4-BE49-F238E27FC236}">
                <a16:creationId xmlns:a16="http://schemas.microsoft.com/office/drawing/2014/main" id="{D904BD2D-A88B-473A-BEBD-01040C24B7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9E58A4-05EE-4EEC-90C5-B33B960958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3BFE65-DADD-4493-91D5-2A0F3476A2A1}" type="slidenum">
              <a:rPr lang="en-US" smtClean="0"/>
              <a:t>‹#›</a:t>
            </a:fld>
            <a:endParaRPr lang="en-US"/>
          </a:p>
        </p:txBody>
      </p:sp>
    </p:spTree>
    <p:extLst>
      <p:ext uri="{BB962C8B-B14F-4D97-AF65-F5344CB8AC3E}">
        <p14:creationId xmlns:p14="http://schemas.microsoft.com/office/powerpoint/2010/main" val="1185960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9E76-6773-4E11-98C9-1C30A423A3A1}"/>
              </a:ext>
            </a:extLst>
          </p:cNvPr>
          <p:cNvSpPr>
            <a:spLocks noGrp="1"/>
          </p:cNvSpPr>
          <p:nvPr>
            <p:ph type="title"/>
          </p:nvPr>
        </p:nvSpPr>
        <p:spPr>
          <a:xfrm>
            <a:off x="838200" y="108743"/>
            <a:ext cx="10515600" cy="1009651"/>
          </a:xfrm>
        </p:spPr>
        <p:txBody>
          <a:bodyPr/>
          <a:lstStyle/>
          <a:p>
            <a:pPr algn="ctr"/>
            <a:r>
              <a:rPr lang="en-US" b="1" u="sng" dirty="0">
                <a:latin typeface="Times New Roman" panose="02020603050405020304" pitchFamily="18" charset="0"/>
                <a:cs typeface="Times New Roman" panose="02020603050405020304" pitchFamily="18" charset="0"/>
              </a:rPr>
              <a:t>Model Relationship</a:t>
            </a:r>
          </a:p>
        </p:txBody>
      </p:sp>
      <p:sp>
        <p:nvSpPr>
          <p:cNvPr id="3" name="Content Placeholder 2">
            <a:extLst>
              <a:ext uri="{FF2B5EF4-FFF2-40B4-BE49-F238E27FC236}">
                <a16:creationId xmlns:a16="http://schemas.microsoft.com/office/drawing/2014/main" id="{1C7DD53C-D323-40AA-B621-8C5B4B9E3FF9}"/>
              </a:ext>
            </a:extLst>
          </p:cNvPr>
          <p:cNvSpPr>
            <a:spLocks noGrp="1"/>
          </p:cNvSpPr>
          <p:nvPr>
            <p:ph idx="1"/>
          </p:nvPr>
        </p:nvSpPr>
        <p:spPr>
          <a:xfrm>
            <a:off x="838200" y="1253331"/>
            <a:ext cx="10515600" cy="528680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Django offers ways to define the three most common types of database relationships</a:t>
            </a:r>
          </a:p>
          <a:p>
            <a:r>
              <a:rPr lang="en-US" sz="2000" dirty="0">
                <a:latin typeface="Times New Roman" panose="02020603050405020304" pitchFamily="18" charset="0"/>
                <a:cs typeface="Times New Roman" panose="02020603050405020304" pitchFamily="18" charset="0"/>
              </a:rPr>
              <a:t>One to One Relationship</a:t>
            </a:r>
          </a:p>
          <a:p>
            <a:r>
              <a:rPr lang="en-US" sz="2000" dirty="0">
                <a:latin typeface="Times New Roman" panose="02020603050405020304" pitchFamily="18" charset="0"/>
                <a:cs typeface="Times New Roman" panose="02020603050405020304" pitchFamily="18" charset="0"/>
              </a:rPr>
              <a:t>Many to One Relationship</a:t>
            </a:r>
          </a:p>
          <a:p>
            <a:r>
              <a:rPr lang="en-US" sz="2000" dirty="0">
                <a:latin typeface="Times New Roman" panose="02020603050405020304" pitchFamily="18" charset="0"/>
                <a:cs typeface="Times New Roman" panose="02020603050405020304" pitchFamily="18" charset="0"/>
              </a:rPr>
              <a:t>Many to Many Relationships</a:t>
            </a:r>
          </a:p>
        </p:txBody>
      </p:sp>
    </p:spTree>
    <p:extLst>
      <p:ext uri="{BB962C8B-B14F-4D97-AF65-F5344CB8AC3E}">
        <p14:creationId xmlns:p14="http://schemas.microsoft.com/office/powerpoint/2010/main" val="425642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134780"/>
            <a:ext cx="10972800" cy="858839"/>
          </a:xfrm>
        </p:spPr>
        <p:txBody>
          <a:bodyPr>
            <a:normAutofit/>
          </a:bodyPr>
          <a:lstStyle/>
          <a:p>
            <a:pPr algn="ctr"/>
            <a:r>
              <a:rPr lang="en-US" b="1" u="sng" dirty="0">
                <a:latin typeface="Times New Roman" pitchFamily="18" charset="0"/>
                <a:cs typeface="Times New Roman" pitchFamily="18" charset="0"/>
              </a:rPr>
              <a:t>Many to One Relationship</a:t>
            </a:r>
          </a:p>
        </p:txBody>
      </p:sp>
      <p:graphicFrame>
        <p:nvGraphicFramePr>
          <p:cNvPr id="11" name="Table 10">
            <a:extLst>
              <a:ext uri="{FF2B5EF4-FFF2-40B4-BE49-F238E27FC236}">
                <a16:creationId xmlns:a16="http://schemas.microsoft.com/office/drawing/2014/main" id="{DFBFEEA6-DFEA-4FB3-9604-DD6CCBF38BE6}"/>
              </a:ext>
            </a:extLst>
          </p:cNvPr>
          <p:cNvGraphicFramePr>
            <a:graphicFrameLocks noGrp="1"/>
          </p:cNvGraphicFramePr>
          <p:nvPr>
            <p:extLst>
              <p:ext uri="{D42A27DB-BD31-4B8C-83A1-F6EECF244321}">
                <p14:modId xmlns:p14="http://schemas.microsoft.com/office/powerpoint/2010/main" val="1289285205"/>
              </p:ext>
            </p:extLst>
          </p:nvPr>
        </p:nvGraphicFramePr>
        <p:xfrm>
          <a:off x="3768635" y="4249838"/>
          <a:ext cx="4114800" cy="2032000"/>
        </p:xfrm>
        <a:graphic>
          <a:graphicData uri="http://schemas.openxmlformats.org/drawingml/2006/table">
            <a:tbl>
              <a:tblPr firstRow="1" bandRow="1">
                <a:tableStyleId>{5940675A-B579-460E-94D1-54222C63F5DA}</a:tableStyleId>
              </a:tblPr>
              <a:tblGrid>
                <a:gridCol w="1186213">
                  <a:extLst>
                    <a:ext uri="{9D8B030D-6E8A-4147-A177-3AD203B41FA5}">
                      <a16:colId xmlns:a16="http://schemas.microsoft.com/office/drawing/2014/main" val="20000"/>
                    </a:ext>
                  </a:extLst>
                </a:gridCol>
                <a:gridCol w="1556987">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508000">
                <a:tc>
                  <a:txBody>
                    <a:bodyPr/>
                    <a:lstStyle/>
                    <a:p>
                      <a:pPr algn="ctr"/>
                      <a:r>
                        <a:rPr lang="en-US" sz="2100" b="1" dirty="0">
                          <a:latin typeface="Times New Roman" pitchFamily="18" charset="0"/>
                          <a:cs typeface="Times New Roman" pitchFamily="18" charset="0"/>
                        </a:rPr>
                        <a:t>ID</a:t>
                      </a:r>
                    </a:p>
                  </a:txBody>
                  <a:tcPr marL="121920" marR="121920" marT="60960" marB="60960">
                    <a:solidFill>
                      <a:schemeClr val="accent6">
                        <a:lumMod val="20000"/>
                        <a:lumOff val="80000"/>
                      </a:schemeClr>
                    </a:solidFill>
                  </a:tcPr>
                </a:tc>
                <a:tc>
                  <a:txBody>
                    <a:bodyPr/>
                    <a:lstStyle/>
                    <a:p>
                      <a:pPr algn="ctr"/>
                      <a:r>
                        <a:rPr lang="en-US" sz="2100" b="1" dirty="0">
                          <a:latin typeface="Times New Roman" pitchFamily="18" charset="0"/>
                          <a:cs typeface="Times New Roman" pitchFamily="18" charset="0"/>
                        </a:rPr>
                        <a:t>Username</a:t>
                      </a:r>
                    </a:p>
                  </a:txBody>
                  <a:tcPr marL="121920" marR="121920" marT="60960" marB="60960">
                    <a:solidFill>
                      <a:schemeClr val="accent6">
                        <a:lumMod val="20000"/>
                        <a:lumOff val="80000"/>
                      </a:schemeClr>
                    </a:solidFill>
                  </a:tcPr>
                </a:tc>
                <a:tc>
                  <a:txBody>
                    <a:bodyPr/>
                    <a:lstStyle/>
                    <a:p>
                      <a:pPr algn="ctr"/>
                      <a:r>
                        <a:rPr lang="en-US" sz="2100" b="1" dirty="0">
                          <a:latin typeface="Times New Roman" pitchFamily="18" charset="0"/>
                          <a:cs typeface="Times New Roman" pitchFamily="18" charset="0"/>
                        </a:rPr>
                        <a:t>Password</a:t>
                      </a:r>
                    </a:p>
                  </a:txBody>
                  <a:tcPr marL="121920" marR="121920" marT="60960" marB="60960">
                    <a:solidFill>
                      <a:schemeClr val="accent6">
                        <a:lumMod val="20000"/>
                        <a:lumOff val="80000"/>
                      </a:schemeClr>
                    </a:solidFill>
                  </a:tcPr>
                </a:tc>
                <a:extLst>
                  <a:ext uri="{0D108BD9-81ED-4DB2-BD59-A6C34878D82A}">
                    <a16:rowId xmlns:a16="http://schemas.microsoft.com/office/drawing/2014/main" val="10000"/>
                  </a:ext>
                </a:extLst>
              </a:tr>
              <a:tr h="508000">
                <a:tc>
                  <a:txBody>
                    <a:bodyPr/>
                    <a:lstStyle/>
                    <a:p>
                      <a:pPr algn="ctr"/>
                      <a:r>
                        <a:rPr lang="en-US" sz="1900" dirty="0">
                          <a:latin typeface="Times New Roman" pitchFamily="18" charset="0"/>
                          <a:cs typeface="Times New Roman" pitchFamily="18" charset="0"/>
                        </a:rPr>
                        <a:t>1</a:t>
                      </a:r>
                    </a:p>
                  </a:txBody>
                  <a:tcPr marL="121920" marR="121920" marT="60960" marB="60960"/>
                </a:tc>
                <a:tc>
                  <a:txBody>
                    <a:bodyPr/>
                    <a:lstStyle/>
                    <a:p>
                      <a:pPr algn="ctr"/>
                      <a:r>
                        <a:rPr lang="en-US" sz="1900" dirty="0">
                          <a:latin typeface="Times New Roman" pitchFamily="18" charset="0"/>
                          <a:cs typeface="Times New Roman" pitchFamily="18" charset="0"/>
                        </a:rPr>
                        <a:t>Rahul</a:t>
                      </a:r>
                    </a:p>
                  </a:txBody>
                  <a:tcPr marL="121920" marR="121920" marT="60960" marB="60960"/>
                </a:tc>
                <a:tc>
                  <a:txBody>
                    <a:bodyPr/>
                    <a:lstStyle/>
                    <a:p>
                      <a:pPr algn="ctr"/>
                      <a:r>
                        <a:rPr lang="en-US" sz="1900" dirty="0">
                          <a:latin typeface="Times New Roman" pitchFamily="18" charset="0"/>
                          <a:cs typeface="Times New Roman" pitchFamily="18" charset="0"/>
                        </a:rPr>
                        <a:t>rahul12</a:t>
                      </a:r>
                    </a:p>
                  </a:txBody>
                  <a:tcPr marL="121920" marR="121920" marT="60960" marB="60960"/>
                </a:tc>
                <a:extLst>
                  <a:ext uri="{0D108BD9-81ED-4DB2-BD59-A6C34878D82A}">
                    <a16:rowId xmlns:a16="http://schemas.microsoft.com/office/drawing/2014/main" val="10001"/>
                  </a:ext>
                </a:extLst>
              </a:tr>
              <a:tr h="508000">
                <a:tc>
                  <a:txBody>
                    <a:bodyPr/>
                    <a:lstStyle/>
                    <a:p>
                      <a:pPr algn="ctr"/>
                      <a:r>
                        <a:rPr lang="en-US" sz="1900" dirty="0">
                          <a:latin typeface="Times New Roman" pitchFamily="18" charset="0"/>
                          <a:cs typeface="Times New Roman" pitchFamily="18" charset="0"/>
                        </a:rPr>
                        <a:t>2</a:t>
                      </a:r>
                    </a:p>
                  </a:txBody>
                  <a:tcPr marL="121920" marR="121920" marT="60960" marB="60960"/>
                </a:tc>
                <a:tc>
                  <a:txBody>
                    <a:bodyPr/>
                    <a:lstStyle/>
                    <a:p>
                      <a:pPr algn="ctr"/>
                      <a:r>
                        <a:rPr lang="en-US" sz="1900" dirty="0" err="1">
                          <a:latin typeface="Times New Roman" pitchFamily="18" charset="0"/>
                          <a:cs typeface="Times New Roman" pitchFamily="18" charset="0"/>
                        </a:rPr>
                        <a:t>Sonam</a:t>
                      </a:r>
                      <a:endParaRPr lang="en-US" sz="1900" dirty="0">
                        <a:latin typeface="Times New Roman" pitchFamily="18" charset="0"/>
                        <a:cs typeface="Times New Roman" pitchFamily="18" charset="0"/>
                      </a:endParaRPr>
                    </a:p>
                  </a:txBody>
                  <a:tcPr marL="121920" marR="121920" marT="60960" marB="60960"/>
                </a:tc>
                <a:tc>
                  <a:txBody>
                    <a:bodyPr/>
                    <a:lstStyle/>
                    <a:p>
                      <a:pPr algn="ctr"/>
                      <a:r>
                        <a:rPr lang="en-US" sz="1900" dirty="0">
                          <a:latin typeface="Times New Roman" pitchFamily="18" charset="0"/>
                          <a:cs typeface="Times New Roman" pitchFamily="18" charset="0"/>
                        </a:rPr>
                        <a:t>sonam12</a:t>
                      </a:r>
                    </a:p>
                  </a:txBody>
                  <a:tcPr marL="121920" marR="121920" marT="60960" marB="60960"/>
                </a:tc>
                <a:extLst>
                  <a:ext uri="{0D108BD9-81ED-4DB2-BD59-A6C34878D82A}">
                    <a16:rowId xmlns:a16="http://schemas.microsoft.com/office/drawing/2014/main" val="10002"/>
                  </a:ext>
                </a:extLst>
              </a:tr>
              <a:tr h="508000">
                <a:tc>
                  <a:txBody>
                    <a:bodyPr/>
                    <a:lstStyle/>
                    <a:p>
                      <a:pPr algn="ctr"/>
                      <a:r>
                        <a:rPr lang="en-US" sz="1900" dirty="0">
                          <a:latin typeface="Times New Roman" pitchFamily="18" charset="0"/>
                          <a:cs typeface="Times New Roman" pitchFamily="18" charset="0"/>
                        </a:rPr>
                        <a:t>3</a:t>
                      </a:r>
                    </a:p>
                  </a:txBody>
                  <a:tcPr marL="121920" marR="121920" marT="60960" marB="60960"/>
                </a:tc>
                <a:tc>
                  <a:txBody>
                    <a:bodyPr/>
                    <a:lstStyle/>
                    <a:p>
                      <a:pPr algn="ctr"/>
                      <a:r>
                        <a:rPr lang="en-US" sz="1900" dirty="0" err="1">
                          <a:latin typeface="Times New Roman" pitchFamily="18" charset="0"/>
                          <a:cs typeface="Times New Roman" pitchFamily="18" charset="0"/>
                        </a:rPr>
                        <a:t>Kunal</a:t>
                      </a:r>
                      <a:endParaRPr lang="en-US" sz="1900" dirty="0">
                        <a:latin typeface="Times New Roman" pitchFamily="18" charset="0"/>
                        <a:cs typeface="Times New Roman" pitchFamily="18" charset="0"/>
                      </a:endParaRPr>
                    </a:p>
                  </a:txBody>
                  <a:tcPr marL="121920" marR="121920" marT="60960" marB="60960"/>
                </a:tc>
                <a:tc>
                  <a:txBody>
                    <a:bodyPr/>
                    <a:lstStyle/>
                    <a:p>
                      <a:pPr algn="ctr"/>
                      <a:r>
                        <a:rPr lang="en-US" sz="1900" dirty="0">
                          <a:latin typeface="Times New Roman" pitchFamily="18" charset="0"/>
                          <a:cs typeface="Times New Roman" pitchFamily="18" charset="0"/>
                        </a:rPr>
                        <a:t>kunal12</a:t>
                      </a:r>
                    </a:p>
                  </a:txBody>
                  <a:tcPr marL="121920" marR="121920" marT="60960" marB="60960"/>
                </a:tc>
                <a:extLst>
                  <a:ext uri="{0D108BD9-81ED-4DB2-BD59-A6C34878D82A}">
                    <a16:rowId xmlns:a16="http://schemas.microsoft.com/office/drawing/2014/main" val="10003"/>
                  </a:ext>
                </a:extLst>
              </a:tr>
            </a:tbl>
          </a:graphicData>
        </a:graphic>
      </p:graphicFrame>
      <p:graphicFrame>
        <p:nvGraphicFramePr>
          <p:cNvPr id="12" name="Table 11">
            <a:extLst>
              <a:ext uri="{FF2B5EF4-FFF2-40B4-BE49-F238E27FC236}">
                <a16:creationId xmlns:a16="http://schemas.microsoft.com/office/drawing/2014/main" id="{C87B8321-B425-4595-B0B0-9812921E2309}"/>
              </a:ext>
            </a:extLst>
          </p:cNvPr>
          <p:cNvGraphicFramePr>
            <a:graphicFrameLocks noGrp="1"/>
          </p:cNvGraphicFramePr>
          <p:nvPr>
            <p:extLst>
              <p:ext uri="{D42A27DB-BD31-4B8C-83A1-F6EECF244321}">
                <p14:modId xmlns:p14="http://schemas.microsoft.com/office/powerpoint/2010/main" val="3349000190"/>
              </p:ext>
            </p:extLst>
          </p:nvPr>
        </p:nvGraphicFramePr>
        <p:xfrm>
          <a:off x="2569577" y="1397000"/>
          <a:ext cx="6721171" cy="2032000"/>
        </p:xfrm>
        <a:graphic>
          <a:graphicData uri="http://schemas.openxmlformats.org/drawingml/2006/table">
            <a:tbl>
              <a:tblPr firstRow="1" bandRow="1">
                <a:tableStyleId>{5940675A-B579-460E-94D1-54222C63F5DA}</a:tableStyleId>
              </a:tblPr>
              <a:tblGrid>
                <a:gridCol w="830217">
                  <a:extLst>
                    <a:ext uri="{9D8B030D-6E8A-4147-A177-3AD203B41FA5}">
                      <a16:colId xmlns:a16="http://schemas.microsoft.com/office/drawing/2014/main" val="20000"/>
                    </a:ext>
                  </a:extLst>
                </a:gridCol>
                <a:gridCol w="1593669">
                  <a:extLst>
                    <a:ext uri="{9D8B030D-6E8A-4147-A177-3AD203B41FA5}">
                      <a16:colId xmlns:a16="http://schemas.microsoft.com/office/drawing/2014/main" val="20001"/>
                    </a:ext>
                  </a:extLst>
                </a:gridCol>
                <a:gridCol w="1706880">
                  <a:extLst>
                    <a:ext uri="{9D8B030D-6E8A-4147-A177-3AD203B41FA5}">
                      <a16:colId xmlns:a16="http://schemas.microsoft.com/office/drawing/2014/main" val="20002"/>
                    </a:ext>
                  </a:extLst>
                </a:gridCol>
                <a:gridCol w="2590405">
                  <a:extLst>
                    <a:ext uri="{9D8B030D-6E8A-4147-A177-3AD203B41FA5}">
                      <a16:colId xmlns:a16="http://schemas.microsoft.com/office/drawing/2014/main" val="20003"/>
                    </a:ext>
                  </a:extLst>
                </a:gridCol>
              </a:tblGrid>
              <a:tr h="508000">
                <a:tc>
                  <a:txBody>
                    <a:bodyPr/>
                    <a:lstStyle/>
                    <a:p>
                      <a:pPr algn="ctr"/>
                      <a:r>
                        <a:rPr lang="en-US" sz="2100" b="1" dirty="0">
                          <a:latin typeface="Times New Roman" pitchFamily="18" charset="0"/>
                          <a:cs typeface="Times New Roman" pitchFamily="18" charset="0"/>
                        </a:rPr>
                        <a:t>ID</a:t>
                      </a:r>
                    </a:p>
                  </a:txBody>
                  <a:tcPr marL="121920" marR="121920" marT="60960" marB="60960">
                    <a:solidFill>
                      <a:schemeClr val="accent6">
                        <a:lumMod val="20000"/>
                        <a:lumOff val="80000"/>
                      </a:schemeClr>
                    </a:solidFill>
                  </a:tcPr>
                </a:tc>
                <a:tc>
                  <a:txBody>
                    <a:bodyPr/>
                    <a:lstStyle/>
                    <a:p>
                      <a:pPr algn="ctr"/>
                      <a:r>
                        <a:rPr lang="en-US" sz="2100" b="1" dirty="0">
                          <a:latin typeface="Times New Roman" pitchFamily="18" charset="0"/>
                          <a:cs typeface="Times New Roman" pitchFamily="18" charset="0"/>
                        </a:rPr>
                        <a:t>Post Title</a:t>
                      </a:r>
                    </a:p>
                  </a:txBody>
                  <a:tcPr marL="121920" marR="121920" marT="60960" marB="60960">
                    <a:solidFill>
                      <a:schemeClr val="accent6">
                        <a:lumMod val="20000"/>
                        <a:lumOff val="80000"/>
                      </a:schemeClr>
                    </a:solidFill>
                  </a:tcPr>
                </a:tc>
                <a:tc>
                  <a:txBody>
                    <a:bodyPr/>
                    <a:lstStyle/>
                    <a:p>
                      <a:pPr algn="ctr"/>
                      <a:r>
                        <a:rPr lang="en-US" sz="2100" b="1" dirty="0">
                          <a:latin typeface="Times New Roman" pitchFamily="18" charset="0"/>
                          <a:cs typeface="Times New Roman" pitchFamily="18" charset="0"/>
                        </a:rPr>
                        <a:t>Post Cat</a:t>
                      </a:r>
                    </a:p>
                  </a:txBody>
                  <a:tcPr marL="121920" marR="121920" marT="60960" marB="60960">
                    <a:solidFill>
                      <a:schemeClr val="accent6">
                        <a:lumMod val="20000"/>
                        <a:lumOff val="80000"/>
                      </a:schemeClr>
                    </a:solidFill>
                  </a:tcPr>
                </a:tc>
                <a:tc>
                  <a:txBody>
                    <a:bodyPr/>
                    <a:lstStyle/>
                    <a:p>
                      <a:pPr algn="ctr"/>
                      <a:r>
                        <a:rPr lang="en-US" sz="2100" b="1" dirty="0">
                          <a:latin typeface="Times New Roman" pitchFamily="18" charset="0"/>
                          <a:cs typeface="Times New Roman" pitchFamily="18" charset="0"/>
                        </a:rPr>
                        <a:t>Post Publish Date</a:t>
                      </a:r>
                    </a:p>
                  </a:txBody>
                  <a:tcPr marL="121920" marR="121920" marT="60960" marB="60960">
                    <a:solidFill>
                      <a:schemeClr val="accent6">
                        <a:lumMod val="20000"/>
                        <a:lumOff val="80000"/>
                      </a:schemeClr>
                    </a:solidFill>
                  </a:tcPr>
                </a:tc>
                <a:extLst>
                  <a:ext uri="{0D108BD9-81ED-4DB2-BD59-A6C34878D82A}">
                    <a16:rowId xmlns:a16="http://schemas.microsoft.com/office/drawing/2014/main" val="10000"/>
                  </a:ext>
                </a:extLst>
              </a:tr>
              <a:tr h="508000">
                <a:tc>
                  <a:txBody>
                    <a:bodyPr/>
                    <a:lstStyle/>
                    <a:p>
                      <a:pPr algn="ctr"/>
                      <a:r>
                        <a:rPr lang="en-US" sz="1900" dirty="0">
                          <a:latin typeface="Times New Roman" pitchFamily="18" charset="0"/>
                          <a:cs typeface="Times New Roman" pitchFamily="18" charset="0"/>
                        </a:rPr>
                        <a:t>1</a:t>
                      </a:r>
                    </a:p>
                  </a:txBody>
                  <a:tcPr marL="121920" marR="121920" marT="60960" marB="60960"/>
                </a:tc>
                <a:tc>
                  <a:txBody>
                    <a:bodyPr/>
                    <a:lstStyle/>
                    <a:p>
                      <a:pPr algn="ctr"/>
                      <a:r>
                        <a:rPr lang="en-US" sz="1900" dirty="0">
                          <a:latin typeface="Times New Roman" pitchFamily="18" charset="0"/>
                          <a:cs typeface="Times New Roman" pitchFamily="18" charset="0"/>
                        </a:rPr>
                        <a:t>Title 1</a:t>
                      </a:r>
                    </a:p>
                  </a:txBody>
                  <a:tcPr marL="121920" marR="121920" marT="60960" marB="60960"/>
                </a:tc>
                <a:tc>
                  <a:txBody>
                    <a:bodyPr/>
                    <a:lstStyle/>
                    <a:p>
                      <a:pPr algn="ctr"/>
                      <a:r>
                        <a:rPr lang="en-US" sz="1900" dirty="0" err="1">
                          <a:latin typeface="Times New Roman" pitchFamily="18" charset="0"/>
                          <a:cs typeface="Times New Roman" pitchFamily="18" charset="0"/>
                        </a:rPr>
                        <a:t>django</a:t>
                      </a:r>
                      <a:endParaRPr lang="en-US" sz="1900" dirty="0">
                        <a:latin typeface="Times New Roman" pitchFamily="18" charset="0"/>
                        <a:cs typeface="Times New Roman" pitchFamily="18" charset="0"/>
                      </a:endParaRPr>
                    </a:p>
                  </a:txBody>
                  <a:tcPr marL="121920" marR="121920" marT="60960" marB="60960"/>
                </a:tc>
                <a:tc>
                  <a:txBody>
                    <a:bodyPr/>
                    <a:lstStyle/>
                    <a:p>
                      <a:pPr algn="ctr"/>
                      <a:r>
                        <a:rPr lang="en-US" sz="1900" dirty="0">
                          <a:latin typeface="Times New Roman" pitchFamily="18" charset="0"/>
                          <a:cs typeface="Times New Roman" pitchFamily="18" charset="0"/>
                        </a:rPr>
                        <a:t>12-12-2000</a:t>
                      </a:r>
                    </a:p>
                  </a:txBody>
                  <a:tcPr marL="121920" marR="121920" marT="60960" marB="60960"/>
                </a:tc>
                <a:extLst>
                  <a:ext uri="{0D108BD9-81ED-4DB2-BD59-A6C34878D82A}">
                    <a16:rowId xmlns:a16="http://schemas.microsoft.com/office/drawing/2014/main" val="10001"/>
                  </a:ext>
                </a:extLst>
              </a:tr>
              <a:tr h="508000">
                <a:tc>
                  <a:txBody>
                    <a:bodyPr/>
                    <a:lstStyle/>
                    <a:p>
                      <a:pPr algn="ctr"/>
                      <a:r>
                        <a:rPr lang="en-US" sz="1900" dirty="0">
                          <a:latin typeface="Times New Roman" pitchFamily="18" charset="0"/>
                          <a:cs typeface="Times New Roman" pitchFamily="18" charset="0"/>
                        </a:rPr>
                        <a:t>2</a:t>
                      </a:r>
                    </a:p>
                  </a:txBody>
                  <a:tcPr marL="121920" marR="121920" marT="60960" marB="60960"/>
                </a:tc>
                <a:tc>
                  <a:txBody>
                    <a:bodyPr/>
                    <a:lstStyle/>
                    <a:p>
                      <a:pPr algn="ctr"/>
                      <a:r>
                        <a:rPr lang="en-US" sz="1900" dirty="0">
                          <a:latin typeface="Times New Roman" pitchFamily="18" charset="0"/>
                          <a:cs typeface="Times New Roman" pitchFamily="18" charset="0"/>
                        </a:rPr>
                        <a:t>Title 2</a:t>
                      </a:r>
                    </a:p>
                  </a:txBody>
                  <a:tcPr marL="121920" marR="121920" marT="60960" marB="60960"/>
                </a:tc>
                <a:tc>
                  <a:txBody>
                    <a:bodyPr/>
                    <a:lstStyle/>
                    <a:p>
                      <a:pPr algn="ctr"/>
                      <a:r>
                        <a:rPr lang="en-US" sz="1900" dirty="0" err="1">
                          <a:latin typeface="Times New Roman" pitchFamily="18" charset="0"/>
                          <a:cs typeface="Times New Roman" pitchFamily="18" charset="0"/>
                        </a:rPr>
                        <a:t>django</a:t>
                      </a:r>
                      <a:endParaRPr lang="en-US" sz="1900" dirty="0">
                        <a:latin typeface="Times New Roman" pitchFamily="18" charset="0"/>
                        <a:cs typeface="Times New Roman" pitchFamily="18" charset="0"/>
                      </a:endParaRPr>
                    </a:p>
                  </a:txBody>
                  <a:tcPr marL="121920" marR="121920" marT="60960" marB="60960"/>
                </a:tc>
                <a:tc>
                  <a:txBody>
                    <a:bodyPr/>
                    <a:lstStyle/>
                    <a:p>
                      <a:pPr algn="ctr"/>
                      <a:r>
                        <a:rPr lang="en-US" sz="1900" dirty="0">
                          <a:latin typeface="Times New Roman" pitchFamily="18" charset="0"/>
                          <a:cs typeface="Times New Roman" pitchFamily="18" charset="0"/>
                        </a:rPr>
                        <a:t>11-09-2003</a:t>
                      </a:r>
                    </a:p>
                  </a:txBody>
                  <a:tcPr marL="121920" marR="121920" marT="60960" marB="60960"/>
                </a:tc>
                <a:extLst>
                  <a:ext uri="{0D108BD9-81ED-4DB2-BD59-A6C34878D82A}">
                    <a16:rowId xmlns:a16="http://schemas.microsoft.com/office/drawing/2014/main" val="10002"/>
                  </a:ext>
                </a:extLst>
              </a:tr>
              <a:tr h="508000">
                <a:tc>
                  <a:txBody>
                    <a:bodyPr/>
                    <a:lstStyle/>
                    <a:p>
                      <a:pPr algn="ctr"/>
                      <a:r>
                        <a:rPr lang="en-US" sz="1900" dirty="0">
                          <a:latin typeface="Times New Roman" pitchFamily="18" charset="0"/>
                          <a:cs typeface="Times New Roman" pitchFamily="18" charset="0"/>
                        </a:rPr>
                        <a:t>3</a:t>
                      </a:r>
                    </a:p>
                  </a:txBody>
                  <a:tcPr marL="121920" marR="121920" marT="60960" marB="60960"/>
                </a:tc>
                <a:tc>
                  <a:txBody>
                    <a:bodyPr/>
                    <a:lstStyle/>
                    <a:p>
                      <a:pPr algn="ctr"/>
                      <a:r>
                        <a:rPr lang="en-US" sz="1900" dirty="0">
                          <a:latin typeface="Times New Roman" pitchFamily="18" charset="0"/>
                          <a:cs typeface="Times New Roman" pitchFamily="18" charset="0"/>
                        </a:rPr>
                        <a:t>Title 3</a:t>
                      </a:r>
                    </a:p>
                  </a:txBody>
                  <a:tcPr marL="121920" marR="121920" marT="60960" marB="60960"/>
                </a:tc>
                <a:tc>
                  <a:txBody>
                    <a:bodyPr/>
                    <a:lstStyle/>
                    <a:p>
                      <a:pPr algn="ctr"/>
                      <a:r>
                        <a:rPr lang="en-US" sz="1900" dirty="0">
                          <a:latin typeface="Times New Roman" pitchFamily="18" charset="0"/>
                          <a:cs typeface="Times New Roman" pitchFamily="18" charset="0"/>
                        </a:rPr>
                        <a:t>python</a:t>
                      </a:r>
                    </a:p>
                  </a:txBody>
                  <a:tcPr marL="121920" marR="121920" marT="60960" marB="60960"/>
                </a:tc>
                <a:tc>
                  <a:txBody>
                    <a:bodyPr/>
                    <a:lstStyle/>
                    <a:p>
                      <a:pPr algn="ctr"/>
                      <a:r>
                        <a:rPr lang="en-US" sz="1900" dirty="0">
                          <a:latin typeface="Times New Roman" pitchFamily="18" charset="0"/>
                          <a:cs typeface="Times New Roman" pitchFamily="18" charset="0"/>
                        </a:rPr>
                        <a:t>07-01-2001</a:t>
                      </a:r>
                    </a:p>
                  </a:txBody>
                  <a:tcPr marL="121920" marR="121920" marT="60960" marB="60960"/>
                </a:tc>
                <a:extLst>
                  <a:ext uri="{0D108BD9-81ED-4DB2-BD59-A6C34878D82A}">
                    <a16:rowId xmlns:a16="http://schemas.microsoft.com/office/drawing/2014/main" val="10003"/>
                  </a:ext>
                </a:extLst>
              </a:tr>
            </a:tbl>
          </a:graphicData>
        </a:graphic>
      </p:graphicFrame>
      <p:sp>
        <p:nvSpPr>
          <p:cNvPr id="13" name="TextBox 12">
            <a:extLst>
              <a:ext uri="{FF2B5EF4-FFF2-40B4-BE49-F238E27FC236}">
                <a16:creationId xmlns:a16="http://schemas.microsoft.com/office/drawing/2014/main" id="{3731EAB6-3A8A-4282-97AE-85FADFA41CBF}"/>
              </a:ext>
            </a:extLst>
          </p:cNvPr>
          <p:cNvSpPr txBox="1"/>
          <p:nvPr/>
        </p:nvSpPr>
        <p:spPr>
          <a:xfrm>
            <a:off x="5432852" y="3741209"/>
            <a:ext cx="800219" cy="461665"/>
          </a:xfrm>
          <a:prstGeom prst="rect">
            <a:avLst/>
          </a:prstGeom>
          <a:noFill/>
        </p:spPr>
        <p:txBody>
          <a:bodyPr wrap="none" rtlCol="0">
            <a:spAutoFit/>
          </a:bodyPr>
          <a:lstStyle/>
          <a:p>
            <a:r>
              <a:rPr lang="en-US" sz="2400" b="1" dirty="0">
                <a:latin typeface="Times New Roman" pitchFamily="18" charset="0"/>
                <a:cs typeface="Times New Roman" pitchFamily="18" charset="0"/>
              </a:rPr>
              <a:t>User</a:t>
            </a:r>
          </a:p>
        </p:txBody>
      </p:sp>
      <p:sp>
        <p:nvSpPr>
          <p:cNvPr id="14" name="TextBox 13">
            <a:extLst>
              <a:ext uri="{FF2B5EF4-FFF2-40B4-BE49-F238E27FC236}">
                <a16:creationId xmlns:a16="http://schemas.microsoft.com/office/drawing/2014/main" id="{7AFB36B9-11C5-4D34-843E-55B0C4001D92}"/>
              </a:ext>
            </a:extLst>
          </p:cNvPr>
          <p:cNvSpPr txBox="1"/>
          <p:nvPr/>
        </p:nvSpPr>
        <p:spPr>
          <a:xfrm>
            <a:off x="5481277" y="891742"/>
            <a:ext cx="684803" cy="420564"/>
          </a:xfrm>
          <a:prstGeom prst="rect">
            <a:avLst/>
          </a:prstGeom>
          <a:noFill/>
        </p:spPr>
        <p:txBody>
          <a:bodyPr wrap="none" rtlCol="0">
            <a:spAutoFit/>
          </a:bodyPr>
          <a:lstStyle/>
          <a:p>
            <a:r>
              <a:rPr lang="en-US" sz="2133" b="1" dirty="0">
                <a:latin typeface="Times New Roman" pitchFamily="18" charset="0"/>
                <a:cs typeface="Times New Roman" pitchFamily="18" charset="0"/>
              </a:rPr>
              <a:t>Post</a:t>
            </a:r>
          </a:p>
        </p:txBody>
      </p:sp>
      <p:graphicFrame>
        <p:nvGraphicFramePr>
          <p:cNvPr id="15" name="Table 14">
            <a:extLst>
              <a:ext uri="{FF2B5EF4-FFF2-40B4-BE49-F238E27FC236}">
                <a16:creationId xmlns:a16="http://schemas.microsoft.com/office/drawing/2014/main" id="{05DAABC4-EDA1-43A2-97F2-2327FEB7BD4D}"/>
              </a:ext>
            </a:extLst>
          </p:cNvPr>
          <p:cNvGraphicFramePr>
            <a:graphicFrameLocks noGrp="1"/>
          </p:cNvGraphicFramePr>
          <p:nvPr>
            <p:extLst>
              <p:ext uri="{D42A27DB-BD31-4B8C-83A1-F6EECF244321}">
                <p14:modId xmlns:p14="http://schemas.microsoft.com/office/powerpoint/2010/main" val="1612519237"/>
              </p:ext>
            </p:extLst>
          </p:nvPr>
        </p:nvGraphicFramePr>
        <p:xfrm>
          <a:off x="9290748" y="1397000"/>
          <a:ext cx="1194372" cy="2032000"/>
        </p:xfrm>
        <a:graphic>
          <a:graphicData uri="http://schemas.openxmlformats.org/drawingml/2006/table">
            <a:tbl>
              <a:tblPr firstRow="1" bandRow="1">
                <a:tableStyleId>{5940675A-B579-460E-94D1-54222C63F5DA}</a:tableStyleId>
              </a:tblPr>
              <a:tblGrid>
                <a:gridCol w="1194372">
                  <a:extLst>
                    <a:ext uri="{9D8B030D-6E8A-4147-A177-3AD203B41FA5}">
                      <a16:colId xmlns:a16="http://schemas.microsoft.com/office/drawing/2014/main" val="20003"/>
                    </a:ext>
                  </a:extLst>
                </a:gridCol>
              </a:tblGrid>
              <a:tr h="508000">
                <a:tc>
                  <a:txBody>
                    <a:bodyPr/>
                    <a:lstStyle/>
                    <a:p>
                      <a:pPr algn="ctr"/>
                      <a:r>
                        <a:rPr lang="en-US" sz="2100" b="1" dirty="0" err="1">
                          <a:latin typeface="Times New Roman" pitchFamily="18" charset="0"/>
                          <a:cs typeface="Times New Roman" pitchFamily="18" charset="0"/>
                        </a:rPr>
                        <a:t>User_id</a:t>
                      </a:r>
                      <a:endParaRPr lang="en-US" sz="2100" b="1" dirty="0">
                        <a:latin typeface="Times New Roman" pitchFamily="18" charset="0"/>
                        <a:cs typeface="Times New Roman" pitchFamily="18" charset="0"/>
                      </a:endParaRPr>
                    </a:p>
                  </a:txBody>
                  <a:tcPr marL="121920" marR="121920" marT="60960" marB="60960">
                    <a:solidFill>
                      <a:schemeClr val="accent6">
                        <a:lumMod val="20000"/>
                        <a:lumOff val="80000"/>
                      </a:schemeClr>
                    </a:solidFill>
                  </a:tcPr>
                </a:tc>
                <a:extLst>
                  <a:ext uri="{0D108BD9-81ED-4DB2-BD59-A6C34878D82A}">
                    <a16:rowId xmlns:a16="http://schemas.microsoft.com/office/drawing/2014/main" val="10000"/>
                  </a:ext>
                </a:extLst>
              </a:tr>
              <a:tr h="508000">
                <a:tc>
                  <a:txBody>
                    <a:bodyPr/>
                    <a:lstStyle/>
                    <a:p>
                      <a:pPr algn="ctr"/>
                      <a:r>
                        <a:rPr lang="en-US" sz="1900" dirty="0">
                          <a:latin typeface="Times New Roman" pitchFamily="18" charset="0"/>
                          <a:cs typeface="Times New Roman" pitchFamily="18" charset="0"/>
                        </a:rPr>
                        <a:t>1</a:t>
                      </a:r>
                    </a:p>
                  </a:txBody>
                  <a:tcPr marL="121920" marR="121920" marT="60960" marB="60960"/>
                </a:tc>
                <a:extLst>
                  <a:ext uri="{0D108BD9-81ED-4DB2-BD59-A6C34878D82A}">
                    <a16:rowId xmlns:a16="http://schemas.microsoft.com/office/drawing/2014/main" val="10001"/>
                  </a:ext>
                </a:extLst>
              </a:tr>
              <a:tr h="508000">
                <a:tc>
                  <a:txBody>
                    <a:bodyPr/>
                    <a:lstStyle/>
                    <a:p>
                      <a:pPr algn="ctr"/>
                      <a:r>
                        <a:rPr lang="en-US" sz="1900" dirty="0">
                          <a:latin typeface="Times New Roman" pitchFamily="18" charset="0"/>
                          <a:cs typeface="Times New Roman" pitchFamily="18" charset="0"/>
                        </a:rPr>
                        <a:t>1</a:t>
                      </a:r>
                    </a:p>
                  </a:txBody>
                  <a:tcPr marL="121920" marR="121920" marT="60960" marB="60960"/>
                </a:tc>
                <a:extLst>
                  <a:ext uri="{0D108BD9-81ED-4DB2-BD59-A6C34878D82A}">
                    <a16:rowId xmlns:a16="http://schemas.microsoft.com/office/drawing/2014/main" val="10002"/>
                  </a:ext>
                </a:extLst>
              </a:tr>
              <a:tr h="508000">
                <a:tc>
                  <a:txBody>
                    <a:bodyPr/>
                    <a:lstStyle/>
                    <a:p>
                      <a:pPr algn="ctr"/>
                      <a:r>
                        <a:rPr lang="en-US" sz="1900" dirty="0">
                          <a:latin typeface="Times New Roman" pitchFamily="18" charset="0"/>
                          <a:cs typeface="Times New Roman" pitchFamily="18" charset="0"/>
                        </a:rPr>
                        <a:t>2</a:t>
                      </a:r>
                    </a:p>
                  </a:txBody>
                  <a:tcPr marL="121920" marR="121920" marT="60960" marB="6096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9824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9E76-6773-4E11-98C9-1C30A423A3A1}"/>
              </a:ext>
            </a:extLst>
          </p:cNvPr>
          <p:cNvSpPr>
            <a:spLocks noGrp="1"/>
          </p:cNvSpPr>
          <p:nvPr>
            <p:ph type="title"/>
          </p:nvPr>
        </p:nvSpPr>
        <p:spPr>
          <a:xfrm>
            <a:off x="838200" y="108743"/>
            <a:ext cx="10515600" cy="1009651"/>
          </a:xfrm>
        </p:spPr>
        <p:txBody>
          <a:bodyPr/>
          <a:lstStyle/>
          <a:p>
            <a:pPr algn="ctr"/>
            <a:r>
              <a:rPr lang="en-US" b="1" u="sng" dirty="0">
                <a:latin typeface="Times New Roman" pitchFamily="18" charset="0"/>
                <a:cs typeface="Times New Roman" pitchFamily="18" charset="0"/>
              </a:rPr>
              <a:t>Many to One Relationship</a:t>
            </a:r>
          </a:p>
        </p:txBody>
      </p:sp>
      <p:sp>
        <p:nvSpPr>
          <p:cNvPr id="3" name="Content Placeholder 2">
            <a:extLst>
              <a:ext uri="{FF2B5EF4-FFF2-40B4-BE49-F238E27FC236}">
                <a16:creationId xmlns:a16="http://schemas.microsoft.com/office/drawing/2014/main" id="{1C7DD53C-D323-40AA-B621-8C5B4B9E3FF9}"/>
              </a:ext>
            </a:extLst>
          </p:cNvPr>
          <p:cNvSpPr>
            <a:spLocks noGrp="1"/>
          </p:cNvSpPr>
          <p:nvPr>
            <p:ph idx="1"/>
          </p:nvPr>
        </p:nvSpPr>
        <p:spPr>
          <a:xfrm>
            <a:off x="838200" y="1253331"/>
            <a:ext cx="10515600" cy="528680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Many to One Relationship - To define a many-to-one relationship, use </a:t>
            </a:r>
            <a:r>
              <a:rPr lang="en-US" sz="2000" b="1" dirty="0" err="1">
                <a:latin typeface="Times New Roman" panose="02020603050405020304" pitchFamily="18" charset="0"/>
                <a:cs typeface="Times New Roman" panose="02020603050405020304" pitchFamily="18" charset="0"/>
              </a:rPr>
              <a:t>ForeignKey</a:t>
            </a:r>
            <a:r>
              <a:rPr lang="en-US" sz="2000" dirty="0">
                <a:latin typeface="Times New Roman" panose="02020603050405020304" pitchFamily="18" charset="0"/>
                <a:cs typeface="Times New Roman" panose="02020603050405020304" pitchFamily="18" charset="0"/>
              </a:rPr>
              <a:t>. You use it just like any other Field type: by including it as a class attribute of your model.</a:t>
            </a:r>
          </a:p>
          <a:p>
            <a:pPr marL="0" indent="0">
              <a:buNone/>
            </a:pPr>
            <a:r>
              <a:rPr lang="en-US" sz="2000" dirty="0">
                <a:latin typeface="Times New Roman" panose="02020603050405020304" pitchFamily="18" charset="0"/>
                <a:cs typeface="Times New Roman" panose="02020603050405020304" pitchFamily="18" charset="0"/>
              </a:rPr>
              <a:t>A many-to-one relationship requires two positional arguments: the class to which the model is related and the </a:t>
            </a:r>
            <a:r>
              <a:rPr lang="en-US" sz="2000" dirty="0" err="1">
                <a:latin typeface="Times New Roman" panose="02020603050405020304" pitchFamily="18" charset="0"/>
                <a:cs typeface="Times New Roman" panose="02020603050405020304" pitchFamily="18" charset="0"/>
              </a:rPr>
              <a:t>on_delete</a:t>
            </a:r>
            <a:r>
              <a:rPr lang="en-US" sz="2000" dirty="0">
                <a:latin typeface="Times New Roman" panose="02020603050405020304" pitchFamily="18" charset="0"/>
                <a:cs typeface="Times New Roman" panose="02020603050405020304" pitchFamily="18" charset="0"/>
              </a:rPr>
              <a:t> option.</a:t>
            </a:r>
          </a:p>
          <a:p>
            <a:pPr marL="0" indent="0">
              <a:buNone/>
            </a:pPr>
            <a:r>
              <a:rPr lang="en-US" sz="2000" dirty="0">
                <a:latin typeface="Times New Roman" panose="02020603050405020304" pitchFamily="18" charset="0"/>
                <a:cs typeface="Times New Roman" panose="02020603050405020304" pitchFamily="18" charset="0"/>
              </a:rPr>
              <a:t>Syntax:- </a:t>
            </a:r>
            <a:r>
              <a:rPr lang="en-US" sz="2000" dirty="0" err="1">
                <a:latin typeface="Times New Roman" panose="02020603050405020304" pitchFamily="18" charset="0"/>
                <a:cs typeface="Times New Roman" panose="02020603050405020304" pitchFamily="18" charset="0"/>
              </a:rPr>
              <a:t>ForeignKey</a:t>
            </a:r>
            <a:r>
              <a:rPr lang="en-US" sz="2000" dirty="0">
                <a:latin typeface="Times New Roman" panose="02020603050405020304" pitchFamily="18" charset="0"/>
                <a:cs typeface="Times New Roman" panose="02020603050405020304" pitchFamily="18" charset="0"/>
              </a:rPr>
              <a:t>(to, </a:t>
            </a:r>
            <a:r>
              <a:rPr lang="en-US" sz="2000" dirty="0" err="1">
                <a:latin typeface="Times New Roman" panose="02020603050405020304" pitchFamily="18" charset="0"/>
                <a:cs typeface="Times New Roman" panose="02020603050405020304" pitchFamily="18" charset="0"/>
              </a:rPr>
              <a:t>on_delete</a:t>
            </a:r>
            <a:r>
              <a:rPr lang="en-US" sz="2000" dirty="0">
                <a:latin typeface="Times New Roman" panose="02020603050405020304" pitchFamily="18" charset="0"/>
                <a:cs typeface="Times New Roman" panose="02020603050405020304" pitchFamily="18" charset="0"/>
              </a:rPr>
              <a:t>, **options)</a:t>
            </a:r>
          </a:p>
          <a:p>
            <a:pPr marL="0" indent="0">
              <a:buNone/>
            </a:pPr>
            <a:r>
              <a:rPr lang="en-US" sz="2000" dirty="0">
                <a:latin typeface="Times New Roman" panose="02020603050405020304" pitchFamily="18" charset="0"/>
                <a:cs typeface="Times New Roman" panose="02020603050405020304" pitchFamily="18" charset="0"/>
              </a:rPr>
              <a:t>to - The class to which the model is related.</a:t>
            </a:r>
          </a:p>
          <a:p>
            <a:pPr marL="0" indent="0">
              <a:buNone/>
            </a:pPr>
            <a:r>
              <a:rPr lang="en-US" sz="2000" dirty="0" err="1">
                <a:latin typeface="Times New Roman" panose="02020603050405020304" pitchFamily="18" charset="0"/>
                <a:cs typeface="Times New Roman" panose="02020603050405020304" pitchFamily="18" charset="0"/>
              </a:rPr>
              <a:t>on_delete</a:t>
            </a:r>
            <a:r>
              <a:rPr lang="en-US" sz="2000" dirty="0">
                <a:latin typeface="Times New Roman" panose="02020603050405020304" pitchFamily="18" charset="0"/>
                <a:cs typeface="Times New Roman" panose="02020603050405020304" pitchFamily="18" charset="0"/>
              </a:rPr>
              <a:t> - When an object referenced by a </a:t>
            </a:r>
            <a:r>
              <a:rPr lang="en-US" sz="2000" dirty="0" err="1">
                <a:latin typeface="Times New Roman" panose="02020603050405020304" pitchFamily="18" charset="0"/>
                <a:cs typeface="Times New Roman" panose="02020603050405020304" pitchFamily="18" charset="0"/>
              </a:rPr>
              <a:t>ForeignKey</a:t>
            </a:r>
            <a:r>
              <a:rPr lang="en-US" sz="2000" dirty="0">
                <a:latin typeface="Times New Roman" panose="02020603050405020304" pitchFamily="18" charset="0"/>
                <a:cs typeface="Times New Roman" panose="02020603050405020304" pitchFamily="18" charset="0"/>
              </a:rPr>
              <a:t> is deleted, Django will emulate the behavior of the SQL constraint specified by the </a:t>
            </a:r>
            <a:r>
              <a:rPr lang="en-US" sz="2000" dirty="0" err="1">
                <a:latin typeface="Times New Roman" panose="02020603050405020304" pitchFamily="18" charset="0"/>
                <a:cs typeface="Times New Roman" panose="02020603050405020304" pitchFamily="18" charset="0"/>
              </a:rPr>
              <a:t>on_delete</a:t>
            </a:r>
            <a:r>
              <a:rPr lang="en-US" sz="2000" dirty="0">
                <a:latin typeface="Times New Roman" panose="02020603050405020304" pitchFamily="18" charset="0"/>
                <a:cs typeface="Times New Roman" panose="02020603050405020304" pitchFamily="18" charset="0"/>
              </a:rPr>
              <a:t> argument. </a:t>
            </a:r>
            <a:r>
              <a:rPr lang="en-US" sz="2000" dirty="0" err="1">
                <a:latin typeface="Times New Roman" panose="02020603050405020304" pitchFamily="18" charset="0"/>
                <a:cs typeface="Times New Roman" panose="02020603050405020304" pitchFamily="18" charset="0"/>
              </a:rPr>
              <a:t>on_delete</a:t>
            </a:r>
            <a:r>
              <a:rPr lang="en-US" sz="2000" dirty="0">
                <a:latin typeface="Times New Roman" panose="02020603050405020304" pitchFamily="18" charset="0"/>
                <a:cs typeface="Times New Roman" panose="02020603050405020304" pitchFamily="18" charset="0"/>
              </a:rPr>
              <a:t> doesn’t create an SQL constraint in the database.</a:t>
            </a:r>
          </a:p>
          <a:p>
            <a:pPr marL="0" indent="0">
              <a:buNone/>
            </a:pPr>
            <a:r>
              <a:rPr lang="en-US" sz="2000" dirty="0" err="1">
                <a:latin typeface="Times New Roman" panose="02020603050405020304" pitchFamily="18" charset="0"/>
                <a:cs typeface="Times New Roman" panose="02020603050405020304" pitchFamily="18" charset="0"/>
              </a:rPr>
              <a:t>limit_choices_to</a:t>
            </a:r>
            <a:r>
              <a:rPr lang="en-US" sz="2000" dirty="0">
                <a:latin typeface="Times New Roman" panose="02020603050405020304" pitchFamily="18" charset="0"/>
                <a:cs typeface="Times New Roman" panose="02020603050405020304" pitchFamily="18" charset="0"/>
              </a:rPr>
              <a:t> - Sets a limit to the available choices for this field when this field is rendered using a </a:t>
            </a:r>
            <a:r>
              <a:rPr lang="en-US" sz="2000" dirty="0" err="1">
                <a:latin typeface="Times New Roman" panose="02020603050405020304" pitchFamily="18" charset="0"/>
                <a:cs typeface="Times New Roman" panose="02020603050405020304" pitchFamily="18" charset="0"/>
              </a:rPr>
              <a:t>ModelForm</a:t>
            </a:r>
            <a:r>
              <a:rPr lang="en-US" sz="2000" dirty="0">
                <a:latin typeface="Times New Roman" panose="02020603050405020304" pitchFamily="18" charset="0"/>
                <a:cs typeface="Times New Roman" panose="02020603050405020304" pitchFamily="18" charset="0"/>
              </a:rPr>
              <a:t> or the admin (by default, all objects in the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are available to choose). Either a dictionary, a Q object, or a callable returning a dictionary or Q object can be used.</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4463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9E76-6773-4E11-98C9-1C30A423A3A1}"/>
              </a:ext>
            </a:extLst>
          </p:cNvPr>
          <p:cNvSpPr>
            <a:spLocks noGrp="1"/>
          </p:cNvSpPr>
          <p:nvPr>
            <p:ph type="title"/>
          </p:nvPr>
        </p:nvSpPr>
        <p:spPr>
          <a:xfrm>
            <a:off x="838200" y="108743"/>
            <a:ext cx="10515600" cy="1009651"/>
          </a:xfrm>
        </p:spPr>
        <p:txBody>
          <a:bodyPr/>
          <a:lstStyle/>
          <a:p>
            <a:pPr algn="ctr"/>
            <a:r>
              <a:rPr lang="en-US" b="1" u="sng" dirty="0">
                <a:latin typeface="Times New Roman" pitchFamily="18" charset="0"/>
                <a:cs typeface="Times New Roman" pitchFamily="18" charset="0"/>
              </a:rPr>
              <a:t>Many to One Relationship</a:t>
            </a:r>
          </a:p>
        </p:txBody>
      </p:sp>
      <p:sp>
        <p:nvSpPr>
          <p:cNvPr id="3" name="Content Placeholder 2">
            <a:extLst>
              <a:ext uri="{FF2B5EF4-FFF2-40B4-BE49-F238E27FC236}">
                <a16:creationId xmlns:a16="http://schemas.microsoft.com/office/drawing/2014/main" id="{1C7DD53C-D323-40AA-B621-8C5B4B9E3FF9}"/>
              </a:ext>
            </a:extLst>
          </p:cNvPr>
          <p:cNvSpPr>
            <a:spLocks noGrp="1"/>
          </p:cNvSpPr>
          <p:nvPr>
            <p:ph idx="1"/>
          </p:nvPr>
        </p:nvSpPr>
        <p:spPr>
          <a:xfrm>
            <a:off x="838200" y="1253331"/>
            <a:ext cx="10515600" cy="5286806"/>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related_name</a:t>
            </a:r>
            <a:r>
              <a:rPr lang="en-US" sz="2000" dirty="0">
                <a:latin typeface="Times New Roman" panose="02020603050405020304" pitchFamily="18" charset="0"/>
                <a:cs typeface="Times New Roman" panose="02020603050405020304" pitchFamily="18" charset="0"/>
              </a:rPr>
              <a:t> - The name to use for the relation from the related object back to this one. It’s also the default value for </a:t>
            </a:r>
            <a:r>
              <a:rPr lang="en-US" sz="2000" dirty="0" err="1">
                <a:latin typeface="Times New Roman" panose="02020603050405020304" pitchFamily="18" charset="0"/>
                <a:cs typeface="Times New Roman" panose="02020603050405020304" pitchFamily="18" charset="0"/>
              </a:rPr>
              <a:t>related_query_name</a:t>
            </a:r>
            <a:r>
              <a:rPr lang="en-US" sz="2000" dirty="0">
                <a:latin typeface="Times New Roman" panose="02020603050405020304" pitchFamily="18" charset="0"/>
                <a:cs typeface="Times New Roman" panose="02020603050405020304" pitchFamily="18" charset="0"/>
              </a:rPr>
              <a:t> (the name to use for the reverse filter name from the target model). </a:t>
            </a:r>
          </a:p>
          <a:p>
            <a:pPr marL="0" indent="0">
              <a:buNone/>
            </a:pPr>
            <a:r>
              <a:rPr lang="en-US" sz="2000" dirty="0">
                <a:latin typeface="Times New Roman" panose="02020603050405020304" pitchFamily="18" charset="0"/>
                <a:cs typeface="Times New Roman" panose="02020603050405020304" pitchFamily="18" charset="0"/>
              </a:rPr>
              <a:t>If you’d prefer Django not to create a backwards relation, set </a:t>
            </a:r>
            <a:r>
              <a:rPr lang="en-US" sz="2000" dirty="0" err="1">
                <a:latin typeface="Times New Roman" panose="02020603050405020304" pitchFamily="18" charset="0"/>
                <a:cs typeface="Times New Roman" panose="02020603050405020304" pitchFamily="18" charset="0"/>
              </a:rPr>
              <a:t>related_name</a:t>
            </a:r>
            <a:r>
              <a:rPr lang="en-US" sz="2000" dirty="0">
                <a:latin typeface="Times New Roman" panose="02020603050405020304" pitchFamily="18" charset="0"/>
                <a:cs typeface="Times New Roman" panose="02020603050405020304" pitchFamily="18" charset="0"/>
              </a:rPr>
              <a:t> to '+' or end it with '+'. </a:t>
            </a:r>
          </a:p>
          <a:p>
            <a:pPr marL="0" indent="0">
              <a:buNone/>
            </a:pPr>
            <a:r>
              <a:rPr lang="en-US" sz="2000" dirty="0" err="1">
                <a:latin typeface="Times New Roman" panose="02020603050405020304" pitchFamily="18" charset="0"/>
                <a:cs typeface="Times New Roman" panose="02020603050405020304" pitchFamily="18" charset="0"/>
              </a:rPr>
              <a:t>related_query_name</a:t>
            </a:r>
            <a:r>
              <a:rPr lang="en-US" sz="2000" dirty="0">
                <a:latin typeface="Times New Roman" panose="02020603050405020304" pitchFamily="18" charset="0"/>
                <a:cs typeface="Times New Roman" panose="02020603050405020304" pitchFamily="18" charset="0"/>
              </a:rPr>
              <a:t> - The name to use for the reverse filter name from the target model. It defaults to the value of </a:t>
            </a:r>
            <a:r>
              <a:rPr lang="en-US" sz="2000" dirty="0" err="1">
                <a:latin typeface="Times New Roman" panose="02020603050405020304" pitchFamily="18" charset="0"/>
                <a:cs typeface="Times New Roman" panose="02020603050405020304" pitchFamily="18" charset="0"/>
              </a:rPr>
              <a:t>related_name</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default_related_name</a:t>
            </a:r>
            <a:r>
              <a:rPr lang="en-US" sz="2000" dirty="0">
                <a:latin typeface="Times New Roman" panose="02020603050405020304" pitchFamily="18" charset="0"/>
                <a:cs typeface="Times New Roman" panose="02020603050405020304" pitchFamily="18" charset="0"/>
              </a:rPr>
              <a:t> if set, otherwise it defaults to the name of the model.</a:t>
            </a:r>
          </a:p>
          <a:p>
            <a:pPr marL="0" indent="0">
              <a:buNone/>
            </a:pPr>
            <a:r>
              <a:rPr lang="en-US" sz="2000" dirty="0" err="1">
                <a:latin typeface="Times New Roman" panose="02020603050405020304" pitchFamily="18" charset="0"/>
                <a:cs typeface="Times New Roman" panose="02020603050405020304" pitchFamily="18" charset="0"/>
              </a:rPr>
              <a:t>to_field</a:t>
            </a:r>
            <a:r>
              <a:rPr lang="en-US" sz="2000" dirty="0">
                <a:latin typeface="Times New Roman" panose="02020603050405020304" pitchFamily="18" charset="0"/>
                <a:cs typeface="Times New Roman" panose="02020603050405020304" pitchFamily="18" charset="0"/>
              </a:rPr>
              <a:t> - The field on the related object that the relation is to. By default, Django uses the primary key of the related object. If you reference a different field, that field must have unique=True.</a:t>
            </a:r>
          </a:p>
          <a:p>
            <a:pPr marL="0" indent="0">
              <a:buNone/>
            </a:pPr>
            <a:r>
              <a:rPr lang="en-US" sz="2000" dirty="0">
                <a:latin typeface="Times New Roman" panose="02020603050405020304" pitchFamily="18" charset="0"/>
                <a:cs typeface="Times New Roman" panose="02020603050405020304" pitchFamily="18" charset="0"/>
              </a:rPr>
              <a:t>swappable - Controls the migration framework’s reaction if this </a:t>
            </a:r>
            <a:r>
              <a:rPr lang="en-US" sz="2000" dirty="0" err="1">
                <a:latin typeface="Times New Roman" panose="02020603050405020304" pitchFamily="18" charset="0"/>
                <a:cs typeface="Times New Roman" panose="02020603050405020304" pitchFamily="18" charset="0"/>
              </a:rPr>
              <a:t>ForeignKey</a:t>
            </a:r>
            <a:r>
              <a:rPr lang="en-US" sz="2000" dirty="0">
                <a:latin typeface="Times New Roman" panose="02020603050405020304" pitchFamily="18" charset="0"/>
                <a:cs typeface="Times New Roman" panose="02020603050405020304" pitchFamily="18" charset="0"/>
              </a:rPr>
              <a:t> is pointing at a swappable model. If it is True - the default - then if the </a:t>
            </a:r>
            <a:r>
              <a:rPr lang="en-US" sz="2000" dirty="0" err="1">
                <a:latin typeface="Times New Roman" panose="02020603050405020304" pitchFamily="18" charset="0"/>
                <a:cs typeface="Times New Roman" panose="02020603050405020304" pitchFamily="18" charset="0"/>
              </a:rPr>
              <a:t>ForeignKey</a:t>
            </a:r>
            <a:r>
              <a:rPr lang="en-US" sz="2000" dirty="0">
                <a:latin typeface="Times New Roman" panose="02020603050405020304" pitchFamily="18" charset="0"/>
                <a:cs typeface="Times New Roman" panose="02020603050405020304" pitchFamily="18" charset="0"/>
              </a:rPr>
              <a:t> is pointing at a model which matches the current value of </a:t>
            </a:r>
            <a:r>
              <a:rPr lang="en-US" sz="2000" dirty="0" err="1">
                <a:latin typeface="Times New Roman" panose="02020603050405020304" pitchFamily="18" charset="0"/>
                <a:cs typeface="Times New Roman" panose="02020603050405020304" pitchFamily="18" charset="0"/>
              </a:rPr>
              <a:t>settings.AUTH_USER_MODEL</a:t>
            </a:r>
            <a:r>
              <a:rPr lang="en-US" sz="2000" dirty="0">
                <a:latin typeface="Times New Roman" panose="02020603050405020304" pitchFamily="18" charset="0"/>
                <a:cs typeface="Times New Roman" panose="02020603050405020304" pitchFamily="18" charset="0"/>
              </a:rPr>
              <a:t> (or another swappable model setting) the relationship will be stored in the migration using a reference to the setting, not to the model directly.</a:t>
            </a:r>
          </a:p>
        </p:txBody>
      </p:sp>
    </p:spTree>
    <p:extLst>
      <p:ext uri="{BB962C8B-B14F-4D97-AF65-F5344CB8AC3E}">
        <p14:creationId xmlns:p14="http://schemas.microsoft.com/office/powerpoint/2010/main" val="35055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9E76-6773-4E11-98C9-1C30A423A3A1}"/>
              </a:ext>
            </a:extLst>
          </p:cNvPr>
          <p:cNvSpPr>
            <a:spLocks noGrp="1"/>
          </p:cNvSpPr>
          <p:nvPr>
            <p:ph type="title"/>
          </p:nvPr>
        </p:nvSpPr>
        <p:spPr>
          <a:xfrm>
            <a:off x="838200" y="108743"/>
            <a:ext cx="10515600" cy="1009651"/>
          </a:xfrm>
        </p:spPr>
        <p:txBody>
          <a:bodyPr/>
          <a:lstStyle/>
          <a:p>
            <a:pPr algn="ctr"/>
            <a:r>
              <a:rPr lang="en-US" b="1" u="sng" dirty="0">
                <a:latin typeface="Times New Roman" pitchFamily="18" charset="0"/>
                <a:cs typeface="Times New Roman" pitchFamily="18" charset="0"/>
              </a:rPr>
              <a:t>Many to One Relationship</a:t>
            </a:r>
          </a:p>
        </p:txBody>
      </p:sp>
      <p:sp>
        <p:nvSpPr>
          <p:cNvPr id="3" name="Content Placeholder 2">
            <a:extLst>
              <a:ext uri="{FF2B5EF4-FFF2-40B4-BE49-F238E27FC236}">
                <a16:creationId xmlns:a16="http://schemas.microsoft.com/office/drawing/2014/main" id="{1C7DD53C-D323-40AA-B621-8C5B4B9E3FF9}"/>
              </a:ext>
            </a:extLst>
          </p:cNvPr>
          <p:cNvSpPr>
            <a:spLocks noGrp="1"/>
          </p:cNvSpPr>
          <p:nvPr>
            <p:ph idx="1"/>
          </p:nvPr>
        </p:nvSpPr>
        <p:spPr>
          <a:xfrm>
            <a:off x="838200" y="1253331"/>
            <a:ext cx="10515600" cy="5286806"/>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db_constraint</a:t>
            </a:r>
            <a:r>
              <a:rPr lang="en-US" sz="2000" dirty="0">
                <a:latin typeface="Times New Roman" panose="02020603050405020304" pitchFamily="18" charset="0"/>
                <a:cs typeface="Times New Roman" panose="02020603050405020304" pitchFamily="18" charset="0"/>
              </a:rPr>
              <a:t> - Controls whether or not a constraint should be created in the database for this foreign key. The default is True, and that’s almost certainly what you want; setting this to False can be very bad for data integrity. That said, here are some scenarios where you might want to do this:</a:t>
            </a:r>
          </a:p>
          <a:p>
            <a:pPr marL="0" indent="0">
              <a:buNone/>
            </a:pPr>
            <a:r>
              <a:rPr lang="en-US" sz="2000" dirty="0">
                <a:latin typeface="Times New Roman" panose="02020603050405020304" pitchFamily="18" charset="0"/>
                <a:cs typeface="Times New Roman" panose="02020603050405020304" pitchFamily="18" charset="0"/>
              </a:rPr>
              <a:t>You have legacy data that is not valid.</a:t>
            </a:r>
          </a:p>
          <a:p>
            <a:pPr marL="0" indent="0">
              <a:buNone/>
            </a:pPr>
            <a:r>
              <a:rPr lang="en-US" sz="2000" dirty="0">
                <a:latin typeface="Times New Roman" panose="02020603050405020304" pitchFamily="18" charset="0"/>
                <a:cs typeface="Times New Roman" panose="02020603050405020304" pitchFamily="18" charset="0"/>
              </a:rPr>
              <a:t>You’re </a:t>
            </a:r>
            <a:r>
              <a:rPr lang="en-US" sz="2000" dirty="0" err="1">
                <a:latin typeface="Times New Roman" panose="02020603050405020304" pitchFamily="18" charset="0"/>
                <a:cs typeface="Times New Roman" panose="02020603050405020304" pitchFamily="18" charset="0"/>
              </a:rPr>
              <a:t>sharding</a:t>
            </a:r>
            <a:r>
              <a:rPr lang="en-US" sz="2000" dirty="0">
                <a:latin typeface="Times New Roman" panose="02020603050405020304" pitchFamily="18" charset="0"/>
                <a:cs typeface="Times New Roman" panose="02020603050405020304" pitchFamily="18" charset="0"/>
              </a:rPr>
              <a:t> your database.</a:t>
            </a:r>
          </a:p>
          <a:p>
            <a:pPr marL="0" indent="0">
              <a:buNone/>
            </a:pPr>
            <a:r>
              <a:rPr lang="en-US" sz="2000" dirty="0">
                <a:latin typeface="Times New Roman" panose="02020603050405020304" pitchFamily="18" charset="0"/>
                <a:cs typeface="Times New Roman" panose="02020603050405020304" pitchFamily="18" charset="0"/>
              </a:rPr>
              <a:t>If this is set to False, accessing a related object that doesn’t exist will raise its </a:t>
            </a:r>
            <a:r>
              <a:rPr lang="en-US" sz="2000" dirty="0" err="1">
                <a:latin typeface="Times New Roman" panose="02020603050405020304" pitchFamily="18" charset="0"/>
                <a:cs typeface="Times New Roman" panose="02020603050405020304" pitchFamily="18" charset="0"/>
              </a:rPr>
              <a:t>DoesNotExist</a:t>
            </a:r>
            <a:r>
              <a:rPr lang="en-US" sz="2000" dirty="0">
                <a:latin typeface="Times New Roman" panose="02020603050405020304" pitchFamily="18" charset="0"/>
                <a:cs typeface="Times New Roman" panose="02020603050405020304" pitchFamily="18" charset="0"/>
              </a:rPr>
              <a:t> exception.</a:t>
            </a:r>
          </a:p>
        </p:txBody>
      </p:sp>
    </p:spTree>
    <p:extLst>
      <p:ext uri="{BB962C8B-B14F-4D97-AF65-F5344CB8AC3E}">
        <p14:creationId xmlns:p14="http://schemas.microsoft.com/office/powerpoint/2010/main" val="273000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9E76-6773-4E11-98C9-1C30A423A3A1}"/>
              </a:ext>
            </a:extLst>
          </p:cNvPr>
          <p:cNvSpPr>
            <a:spLocks noGrp="1"/>
          </p:cNvSpPr>
          <p:nvPr>
            <p:ph type="title"/>
          </p:nvPr>
        </p:nvSpPr>
        <p:spPr>
          <a:xfrm>
            <a:off x="838200" y="108743"/>
            <a:ext cx="10515600" cy="1009651"/>
          </a:xfrm>
        </p:spPr>
        <p:txBody>
          <a:bodyPr/>
          <a:lstStyle/>
          <a:p>
            <a:pPr algn="ctr"/>
            <a:r>
              <a:rPr lang="en-US" b="1" dirty="0" err="1">
                <a:latin typeface="Times New Roman" panose="02020603050405020304" pitchFamily="18" charset="0"/>
                <a:cs typeface="Times New Roman" panose="02020603050405020304" pitchFamily="18" charset="0"/>
              </a:rPr>
              <a:t>on_delete</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7DD53C-D323-40AA-B621-8C5B4B9E3FF9}"/>
              </a:ext>
            </a:extLst>
          </p:cNvPr>
          <p:cNvSpPr>
            <a:spLocks noGrp="1"/>
          </p:cNvSpPr>
          <p:nvPr>
            <p:ph idx="1"/>
          </p:nvPr>
        </p:nvSpPr>
        <p:spPr>
          <a:xfrm>
            <a:off x="838200" y="1253331"/>
            <a:ext cx="10515600" cy="5286806"/>
          </a:xfrm>
        </p:spPr>
        <p:txBody>
          <a:bodyPr>
            <a:normAutofit/>
          </a:bodyPr>
          <a:lstStyle/>
          <a:p>
            <a:pPr marL="0" indent="0">
              <a:buNone/>
            </a:pPr>
            <a:r>
              <a:rPr lang="en-US" sz="1800" dirty="0" err="1">
                <a:latin typeface="Times New Roman" panose="02020603050405020304" pitchFamily="18" charset="0"/>
                <a:cs typeface="Times New Roman" panose="02020603050405020304" pitchFamily="18" charset="0"/>
              </a:rPr>
              <a:t>on_delete</a:t>
            </a:r>
            <a:r>
              <a:rPr lang="en-US" sz="1800" dirty="0">
                <a:latin typeface="Times New Roman" panose="02020603050405020304" pitchFamily="18" charset="0"/>
                <a:cs typeface="Times New Roman" panose="02020603050405020304" pitchFamily="18" charset="0"/>
              </a:rPr>
              <a:t> - When an object referenced by a </a:t>
            </a:r>
            <a:r>
              <a:rPr lang="en-US" sz="1800" dirty="0" err="1">
                <a:latin typeface="Times New Roman" panose="02020603050405020304" pitchFamily="18" charset="0"/>
                <a:cs typeface="Times New Roman" panose="02020603050405020304" pitchFamily="18" charset="0"/>
              </a:rPr>
              <a:t>ForeignKey</a:t>
            </a:r>
            <a:r>
              <a:rPr lang="en-US" sz="1800" dirty="0">
                <a:latin typeface="Times New Roman" panose="02020603050405020304" pitchFamily="18" charset="0"/>
                <a:cs typeface="Times New Roman" panose="02020603050405020304" pitchFamily="18" charset="0"/>
              </a:rPr>
              <a:t> is deleted, Django will emulate the behavior of the SQL constraint specified by the </a:t>
            </a:r>
            <a:r>
              <a:rPr lang="en-US" sz="1800" dirty="0" err="1">
                <a:latin typeface="Times New Roman" panose="02020603050405020304" pitchFamily="18" charset="0"/>
                <a:cs typeface="Times New Roman" panose="02020603050405020304" pitchFamily="18" charset="0"/>
              </a:rPr>
              <a:t>on_delete</a:t>
            </a:r>
            <a:r>
              <a:rPr lang="en-US" sz="1800" dirty="0">
                <a:latin typeface="Times New Roman" panose="02020603050405020304" pitchFamily="18" charset="0"/>
                <a:cs typeface="Times New Roman" panose="02020603050405020304" pitchFamily="18" charset="0"/>
              </a:rPr>
              <a:t> argument. </a:t>
            </a:r>
            <a:r>
              <a:rPr lang="en-US" sz="1800" dirty="0" err="1">
                <a:latin typeface="Times New Roman" panose="02020603050405020304" pitchFamily="18" charset="0"/>
                <a:cs typeface="Times New Roman" panose="02020603050405020304" pitchFamily="18" charset="0"/>
              </a:rPr>
              <a:t>on_delete</a:t>
            </a:r>
            <a:r>
              <a:rPr lang="en-US" sz="1800" dirty="0">
                <a:latin typeface="Times New Roman" panose="02020603050405020304" pitchFamily="18" charset="0"/>
                <a:cs typeface="Times New Roman" panose="02020603050405020304" pitchFamily="18" charset="0"/>
              </a:rPr>
              <a:t> doesn’t create an SQL constraint in the database.</a:t>
            </a:r>
          </a:p>
          <a:p>
            <a:pPr marL="0" indent="0">
              <a:buNone/>
            </a:pPr>
            <a:r>
              <a:rPr lang="en-US" sz="1800" dirty="0">
                <a:latin typeface="Times New Roman" panose="02020603050405020304" pitchFamily="18" charset="0"/>
                <a:cs typeface="Times New Roman" panose="02020603050405020304" pitchFamily="18" charset="0"/>
              </a:rPr>
              <a:t>The possible values for </a:t>
            </a:r>
            <a:r>
              <a:rPr lang="en-US" sz="1800" dirty="0" err="1">
                <a:latin typeface="Times New Roman" panose="02020603050405020304" pitchFamily="18" charset="0"/>
                <a:cs typeface="Times New Roman" panose="02020603050405020304" pitchFamily="18" charset="0"/>
              </a:rPr>
              <a:t>on_delete</a:t>
            </a:r>
            <a:r>
              <a:rPr lang="en-US" sz="1800" dirty="0">
                <a:latin typeface="Times New Roman" panose="02020603050405020304" pitchFamily="18" charset="0"/>
                <a:cs typeface="Times New Roman" panose="02020603050405020304" pitchFamily="18" charset="0"/>
              </a:rPr>
              <a:t> are found in </a:t>
            </a:r>
            <a:r>
              <a:rPr lang="en-US" sz="1800" dirty="0" err="1">
                <a:latin typeface="Times New Roman" panose="02020603050405020304" pitchFamily="18" charset="0"/>
                <a:cs typeface="Times New Roman" panose="02020603050405020304" pitchFamily="18" charset="0"/>
              </a:rPr>
              <a:t>django.db.models</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CASCADE - Cascade deletes. Django emulates the behavior of the SQL constraint ON DELETE CASCADE and also deletes the object containing the </a:t>
            </a:r>
            <a:r>
              <a:rPr lang="en-US" sz="1800" dirty="0" err="1">
                <a:latin typeface="Times New Roman" panose="02020603050405020304" pitchFamily="18" charset="0"/>
                <a:cs typeface="Times New Roman" panose="02020603050405020304" pitchFamily="18" charset="0"/>
              </a:rPr>
              <a:t>ForeignKey</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PROTECT - Prevent deletion of the referenced object by raising </a:t>
            </a:r>
            <a:r>
              <a:rPr lang="en-US" sz="1800" dirty="0" err="1">
                <a:latin typeface="Times New Roman" panose="02020603050405020304" pitchFamily="18" charset="0"/>
                <a:cs typeface="Times New Roman" panose="02020603050405020304" pitchFamily="18" charset="0"/>
              </a:rPr>
              <a:t>ProtectedError</a:t>
            </a:r>
            <a:r>
              <a:rPr lang="en-US" sz="1800" dirty="0">
                <a:latin typeface="Times New Roman" panose="02020603050405020304" pitchFamily="18" charset="0"/>
                <a:cs typeface="Times New Roman" panose="02020603050405020304" pitchFamily="18" charset="0"/>
              </a:rPr>
              <a:t>, a subclass of </a:t>
            </a:r>
            <a:r>
              <a:rPr lang="en-US" sz="1800" dirty="0" err="1">
                <a:latin typeface="Times New Roman" panose="02020603050405020304" pitchFamily="18" charset="0"/>
                <a:cs typeface="Times New Roman" panose="02020603050405020304" pitchFamily="18" charset="0"/>
              </a:rPr>
              <a:t>django.db.IntegrityError</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SET_NULL - Set the </a:t>
            </a:r>
            <a:r>
              <a:rPr lang="en-US" sz="1800" dirty="0" err="1">
                <a:latin typeface="Times New Roman" panose="02020603050405020304" pitchFamily="18" charset="0"/>
                <a:cs typeface="Times New Roman" panose="02020603050405020304" pitchFamily="18" charset="0"/>
              </a:rPr>
              <a:t>ForeignKey</a:t>
            </a:r>
            <a:r>
              <a:rPr lang="en-US" sz="1800" dirty="0">
                <a:latin typeface="Times New Roman" panose="02020603050405020304" pitchFamily="18" charset="0"/>
                <a:cs typeface="Times New Roman" panose="02020603050405020304" pitchFamily="18" charset="0"/>
              </a:rPr>
              <a:t> null; this is only possible if null is True.</a:t>
            </a:r>
          </a:p>
          <a:p>
            <a:r>
              <a:rPr lang="en-US" sz="1800" dirty="0">
                <a:latin typeface="Times New Roman" panose="02020603050405020304" pitchFamily="18" charset="0"/>
                <a:cs typeface="Times New Roman" panose="02020603050405020304" pitchFamily="18" charset="0"/>
              </a:rPr>
              <a:t>SET_DEFAULT - Set the </a:t>
            </a:r>
            <a:r>
              <a:rPr lang="en-US" sz="1800" dirty="0" err="1">
                <a:latin typeface="Times New Roman" panose="02020603050405020304" pitchFamily="18" charset="0"/>
                <a:cs typeface="Times New Roman" panose="02020603050405020304" pitchFamily="18" charset="0"/>
              </a:rPr>
              <a:t>ForeignKey</a:t>
            </a:r>
            <a:r>
              <a:rPr lang="en-US" sz="1800" dirty="0">
                <a:latin typeface="Times New Roman" panose="02020603050405020304" pitchFamily="18" charset="0"/>
                <a:cs typeface="Times New Roman" panose="02020603050405020304" pitchFamily="18" charset="0"/>
              </a:rPr>
              <a:t> to its default value; a default for the </a:t>
            </a:r>
            <a:r>
              <a:rPr lang="en-US" sz="1800" dirty="0" err="1">
                <a:latin typeface="Times New Roman" panose="02020603050405020304" pitchFamily="18" charset="0"/>
                <a:cs typeface="Times New Roman" panose="02020603050405020304" pitchFamily="18" charset="0"/>
              </a:rPr>
              <a:t>ForeignKey</a:t>
            </a:r>
            <a:r>
              <a:rPr lang="en-US" sz="1800" dirty="0">
                <a:latin typeface="Times New Roman" panose="02020603050405020304" pitchFamily="18" charset="0"/>
                <a:cs typeface="Times New Roman" panose="02020603050405020304" pitchFamily="18" charset="0"/>
              </a:rPr>
              <a:t> must be set.</a:t>
            </a:r>
          </a:p>
          <a:p>
            <a:r>
              <a:rPr lang="en-US" sz="1800" dirty="0">
                <a:latin typeface="Times New Roman" panose="02020603050405020304" pitchFamily="18" charset="0"/>
                <a:cs typeface="Times New Roman" panose="02020603050405020304" pitchFamily="18" charset="0"/>
              </a:rPr>
              <a:t>SET() - Set the </a:t>
            </a:r>
            <a:r>
              <a:rPr lang="en-US" sz="1800" dirty="0" err="1">
                <a:latin typeface="Times New Roman" panose="02020603050405020304" pitchFamily="18" charset="0"/>
                <a:cs typeface="Times New Roman" panose="02020603050405020304" pitchFamily="18" charset="0"/>
              </a:rPr>
              <a:t>ForeignKey</a:t>
            </a:r>
            <a:r>
              <a:rPr lang="en-US" sz="1800" dirty="0">
                <a:latin typeface="Times New Roman" panose="02020603050405020304" pitchFamily="18" charset="0"/>
                <a:cs typeface="Times New Roman" panose="02020603050405020304" pitchFamily="18" charset="0"/>
              </a:rPr>
              <a:t> to the value passed to SET(), or if a callable is passed in, the result of calling it.</a:t>
            </a:r>
          </a:p>
          <a:p>
            <a:r>
              <a:rPr lang="en-US" sz="1800" dirty="0">
                <a:latin typeface="Times New Roman" panose="02020603050405020304" pitchFamily="18" charset="0"/>
                <a:cs typeface="Times New Roman" panose="02020603050405020304" pitchFamily="18" charset="0"/>
              </a:rPr>
              <a:t>DO_NOTHING - Take no action. If your database backend enforces referential integrity, this will cause an </a:t>
            </a:r>
            <a:r>
              <a:rPr lang="en-US" sz="1800" dirty="0" err="1">
                <a:latin typeface="Times New Roman" panose="02020603050405020304" pitchFamily="18" charset="0"/>
                <a:cs typeface="Times New Roman" panose="02020603050405020304" pitchFamily="18" charset="0"/>
              </a:rPr>
              <a:t>IntegrityError</a:t>
            </a:r>
            <a:r>
              <a:rPr lang="en-US" sz="1800" dirty="0">
                <a:latin typeface="Times New Roman" panose="02020603050405020304" pitchFamily="18" charset="0"/>
                <a:cs typeface="Times New Roman" panose="02020603050405020304" pitchFamily="18" charset="0"/>
              </a:rPr>
              <a:t> unless you manually add an SQL ON DELETE constraint to the database field.</a:t>
            </a:r>
          </a:p>
        </p:txBody>
      </p:sp>
    </p:spTree>
    <p:extLst>
      <p:ext uri="{BB962C8B-B14F-4D97-AF65-F5344CB8AC3E}">
        <p14:creationId xmlns:p14="http://schemas.microsoft.com/office/powerpoint/2010/main" val="365510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9E76-6773-4E11-98C9-1C30A423A3A1}"/>
              </a:ext>
            </a:extLst>
          </p:cNvPr>
          <p:cNvSpPr>
            <a:spLocks noGrp="1"/>
          </p:cNvSpPr>
          <p:nvPr>
            <p:ph type="title"/>
          </p:nvPr>
        </p:nvSpPr>
        <p:spPr>
          <a:xfrm>
            <a:off x="838200" y="108743"/>
            <a:ext cx="10515600" cy="1009651"/>
          </a:xfrm>
        </p:spPr>
        <p:txBody>
          <a:bodyPr/>
          <a:lstStyle/>
          <a:p>
            <a:pPr algn="ctr"/>
            <a:r>
              <a:rPr lang="en-US" b="1" u="sng" dirty="0">
                <a:latin typeface="Times New Roman" pitchFamily="18" charset="0"/>
                <a:cs typeface="Times New Roman" pitchFamily="18" charset="0"/>
              </a:rPr>
              <a:t>Many to One Relationship</a:t>
            </a:r>
          </a:p>
        </p:txBody>
      </p:sp>
      <p:sp>
        <p:nvSpPr>
          <p:cNvPr id="3" name="Content Placeholder 2">
            <a:extLst>
              <a:ext uri="{FF2B5EF4-FFF2-40B4-BE49-F238E27FC236}">
                <a16:creationId xmlns:a16="http://schemas.microsoft.com/office/drawing/2014/main" id="{1C7DD53C-D323-40AA-B621-8C5B4B9E3FF9}"/>
              </a:ext>
            </a:extLst>
          </p:cNvPr>
          <p:cNvSpPr>
            <a:spLocks noGrp="1"/>
          </p:cNvSpPr>
          <p:nvPr>
            <p:ph idx="1"/>
          </p:nvPr>
        </p:nvSpPr>
        <p:spPr>
          <a:xfrm>
            <a:off x="838200" y="1253331"/>
            <a:ext cx="10515600" cy="528680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class User(</a:t>
            </a:r>
            <a:r>
              <a:rPr lang="en-US" sz="2000" dirty="0" err="1">
                <a:latin typeface="Times New Roman" panose="02020603050405020304" pitchFamily="18" charset="0"/>
                <a:cs typeface="Times New Roman" panose="02020603050405020304" pitchFamily="18" charset="0"/>
              </a:rPr>
              <a:t>models.Model</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user_name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models.CharField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max_length</a:t>
            </a:r>
            <a:r>
              <a:rPr lang="en-US" sz="2000" dirty="0">
                <a:latin typeface="Times New Roman" panose="02020603050405020304" pitchFamily="18" charset="0"/>
                <a:cs typeface="Times New Roman" panose="02020603050405020304" pitchFamily="18" charset="0"/>
              </a:rPr>
              <a:t>=70)</a:t>
            </a:r>
          </a:p>
          <a:p>
            <a:pPr marL="0" indent="0">
              <a:buNone/>
            </a:pPr>
            <a:r>
              <a:rPr lang="en-US" sz="2000" dirty="0">
                <a:latin typeface="Times New Roman" panose="02020603050405020304" pitchFamily="18" charset="0"/>
                <a:cs typeface="Times New Roman" panose="02020603050405020304" pitchFamily="18" charset="0"/>
              </a:rPr>
              <a:t> password = </a:t>
            </a:r>
            <a:r>
              <a:rPr lang="en-US" sz="2000" dirty="0" err="1">
                <a:latin typeface="Times New Roman" panose="02020603050405020304" pitchFamily="18" charset="0"/>
                <a:cs typeface="Times New Roman" panose="02020603050405020304" pitchFamily="18" charset="0"/>
              </a:rPr>
              <a:t>models.CharField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max_length</a:t>
            </a:r>
            <a:r>
              <a:rPr lang="en-US" sz="2000" dirty="0">
                <a:latin typeface="Times New Roman" panose="02020603050405020304" pitchFamily="18" charset="0"/>
                <a:cs typeface="Times New Roman" panose="02020603050405020304" pitchFamily="18" charset="0"/>
              </a:rPr>
              <a:t>=70)</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class Post(</a:t>
            </a:r>
            <a:r>
              <a:rPr lang="en-US" sz="2000" dirty="0" err="1">
                <a:latin typeface="Times New Roman" panose="02020603050405020304" pitchFamily="18" charset="0"/>
                <a:cs typeface="Times New Roman" panose="02020603050405020304" pitchFamily="18" charset="0"/>
              </a:rPr>
              <a:t>models.Model</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user = </a:t>
            </a:r>
            <a:r>
              <a:rPr lang="en-US" sz="2000" dirty="0" err="1">
                <a:latin typeface="Times New Roman" panose="02020603050405020304" pitchFamily="18" charset="0"/>
                <a:cs typeface="Times New Roman" panose="02020603050405020304" pitchFamily="18" charset="0"/>
              </a:rPr>
              <a:t>models.ForeignKey</a:t>
            </a:r>
            <a:r>
              <a:rPr lang="en-US" sz="2000" dirty="0">
                <a:latin typeface="Times New Roman" panose="02020603050405020304" pitchFamily="18" charset="0"/>
                <a:cs typeface="Times New Roman" panose="02020603050405020304" pitchFamily="18" charset="0"/>
              </a:rPr>
              <a:t>(User, </a:t>
            </a:r>
            <a:r>
              <a:rPr lang="en-US" sz="2000" dirty="0" err="1">
                <a:latin typeface="Times New Roman" panose="02020603050405020304" pitchFamily="18" charset="0"/>
                <a:cs typeface="Times New Roman" panose="02020603050405020304" pitchFamily="18" charset="0"/>
              </a:rPr>
              <a:t>on_delete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models.CASCADE</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post_title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models.CharField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max_length</a:t>
            </a:r>
            <a:r>
              <a:rPr lang="en-US" sz="2000" dirty="0">
                <a:latin typeface="Times New Roman" panose="02020603050405020304" pitchFamily="18" charset="0"/>
                <a:cs typeface="Times New Roman" panose="02020603050405020304" pitchFamily="18" charset="0"/>
              </a:rPr>
              <a:t>=70)</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post_cat</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models.CharField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max_length</a:t>
            </a:r>
            <a:r>
              <a:rPr lang="en-US" sz="2000" dirty="0">
                <a:latin typeface="Times New Roman" panose="02020603050405020304" pitchFamily="18" charset="0"/>
                <a:cs typeface="Times New Roman" panose="02020603050405020304" pitchFamily="18" charset="0"/>
              </a:rPr>
              <a:t>=70)</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post_publish_date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models.DateField</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2648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25255"/>
            <a:ext cx="10515600" cy="1009651"/>
          </a:xfrm>
        </p:spPr>
        <p:txBody>
          <a:bodyPr>
            <a:normAutofit/>
          </a:bodyPr>
          <a:lstStyle/>
          <a:p>
            <a:pPr algn="ctr"/>
            <a:r>
              <a:rPr lang="en-US" b="1" u="sng" dirty="0">
                <a:latin typeface="Times New Roman" pitchFamily="18" charset="0"/>
                <a:cs typeface="Times New Roman" pitchFamily="18" charset="0"/>
              </a:rPr>
              <a:t>Many to Many Relationship</a:t>
            </a:r>
          </a:p>
        </p:txBody>
      </p:sp>
      <p:sp>
        <p:nvSpPr>
          <p:cNvPr id="2" name="Content Placeholder 1">
            <a:extLst>
              <a:ext uri="{FF2B5EF4-FFF2-40B4-BE49-F238E27FC236}">
                <a16:creationId xmlns:a16="http://schemas.microsoft.com/office/drawing/2014/main" id="{6B70C4D3-F20F-4305-B8DE-C549BFDB2738}"/>
              </a:ext>
            </a:extLst>
          </p:cNvPr>
          <p:cNvSpPr>
            <a:spLocks noGrp="1"/>
          </p:cNvSpPr>
          <p:nvPr>
            <p:ph idx="1"/>
          </p:nvPr>
        </p:nvSpPr>
        <p:spPr>
          <a:xfrm>
            <a:off x="838200" y="1142134"/>
            <a:ext cx="10515600" cy="797502"/>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When one row of table A can be linked to one or more rows of table B, and vice-versa.</a:t>
            </a:r>
          </a:p>
        </p:txBody>
      </p:sp>
      <p:pic>
        <p:nvPicPr>
          <p:cNvPr id="3" name="Picture 2">
            <a:extLst>
              <a:ext uri="{FF2B5EF4-FFF2-40B4-BE49-F238E27FC236}">
                <a16:creationId xmlns:a16="http://schemas.microsoft.com/office/drawing/2014/main" id="{1EA16EBA-BAC2-4F39-98B4-9D12EFEB2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642" y="2726699"/>
            <a:ext cx="4683220" cy="2685534"/>
          </a:xfrm>
          <a:prstGeom prst="rect">
            <a:avLst/>
          </a:prstGeom>
        </p:spPr>
      </p:pic>
      <p:pic>
        <p:nvPicPr>
          <p:cNvPr id="10" name="Picture 9">
            <a:extLst>
              <a:ext uri="{FF2B5EF4-FFF2-40B4-BE49-F238E27FC236}">
                <a16:creationId xmlns:a16="http://schemas.microsoft.com/office/drawing/2014/main" id="{EA25764B-99A1-419E-8EB9-C6FB9E95C0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084" y="2662076"/>
            <a:ext cx="4274716" cy="2845358"/>
          </a:xfrm>
          <a:prstGeom prst="rect">
            <a:avLst/>
          </a:prstGeom>
        </p:spPr>
      </p:pic>
    </p:spTree>
    <p:extLst>
      <p:ext uri="{BB962C8B-B14F-4D97-AF65-F5344CB8AC3E}">
        <p14:creationId xmlns:p14="http://schemas.microsoft.com/office/powerpoint/2010/main" val="92831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54660"/>
            <a:ext cx="10972800" cy="858839"/>
          </a:xfrm>
        </p:spPr>
        <p:txBody>
          <a:bodyPr>
            <a:normAutofit/>
          </a:bodyPr>
          <a:lstStyle/>
          <a:p>
            <a:pPr algn="ctr"/>
            <a:r>
              <a:rPr lang="en-US" b="1" u="sng" dirty="0">
                <a:latin typeface="Times New Roman" pitchFamily="18" charset="0"/>
                <a:cs typeface="Times New Roman" pitchFamily="18" charset="0"/>
              </a:rPr>
              <a:t>Many to Many Relationship</a:t>
            </a:r>
          </a:p>
        </p:txBody>
      </p:sp>
      <p:graphicFrame>
        <p:nvGraphicFramePr>
          <p:cNvPr id="11" name="Table 10">
            <a:extLst>
              <a:ext uri="{FF2B5EF4-FFF2-40B4-BE49-F238E27FC236}">
                <a16:creationId xmlns:a16="http://schemas.microsoft.com/office/drawing/2014/main" id="{E608E996-9D31-45AC-B94E-0F1372C11ACA}"/>
              </a:ext>
            </a:extLst>
          </p:cNvPr>
          <p:cNvGraphicFramePr>
            <a:graphicFrameLocks noGrp="1"/>
          </p:cNvGraphicFramePr>
          <p:nvPr>
            <p:extLst>
              <p:ext uri="{D42A27DB-BD31-4B8C-83A1-F6EECF244321}">
                <p14:modId xmlns:p14="http://schemas.microsoft.com/office/powerpoint/2010/main" val="2822061111"/>
              </p:ext>
            </p:extLst>
          </p:nvPr>
        </p:nvGraphicFramePr>
        <p:xfrm>
          <a:off x="2556240" y="1306340"/>
          <a:ext cx="4114800" cy="2032000"/>
        </p:xfrm>
        <a:graphic>
          <a:graphicData uri="http://schemas.openxmlformats.org/drawingml/2006/table">
            <a:tbl>
              <a:tblPr firstRow="1" bandRow="1">
                <a:tableStyleId>{5940675A-B579-460E-94D1-54222C63F5DA}</a:tableStyleId>
              </a:tblPr>
              <a:tblGrid>
                <a:gridCol w="1186213">
                  <a:extLst>
                    <a:ext uri="{9D8B030D-6E8A-4147-A177-3AD203B41FA5}">
                      <a16:colId xmlns:a16="http://schemas.microsoft.com/office/drawing/2014/main" val="20000"/>
                    </a:ext>
                  </a:extLst>
                </a:gridCol>
                <a:gridCol w="1556987">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508000">
                <a:tc>
                  <a:txBody>
                    <a:bodyPr/>
                    <a:lstStyle/>
                    <a:p>
                      <a:pPr algn="ctr"/>
                      <a:r>
                        <a:rPr lang="en-US" sz="2100" b="1" dirty="0">
                          <a:latin typeface="Times New Roman" pitchFamily="18" charset="0"/>
                          <a:cs typeface="Times New Roman" pitchFamily="18" charset="0"/>
                        </a:rPr>
                        <a:t>ID</a:t>
                      </a:r>
                    </a:p>
                  </a:txBody>
                  <a:tcPr marL="121920" marR="121920" marT="60960" marB="60960">
                    <a:solidFill>
                      <a:schemeClr val="accent6">
                        <a:lumMod val="20000"/>
                        <a:lumOff val="80000"/>
                      </a:schemeClr>
                    </a:solidFill>
                  </a:tcPr>
                </a:tc>
                <a:tc>
                  <a:txBody>
                    <a:bodyPr/>
                    <a:lstStyle/>
                    <a:p>
                      <a:pPr algn="ctr"/>
                      <a:r>
                        <a:rPr lang="en-US" sz="2100" b="1" dirty="0">
                          <a:latin typeface="Times New Roman" pitchFamily="18" charset="0"/>
                          <a:cs typeface="Times New Roman" pitchFamily="18" charset="0"/>
                        </a:rPr>
                        <a:t>Username</a:t>
                      </a:r>
                    </a:p>
                  </a:txBody>
                  <a:tcPr marL="121920" marR="121920" marT="60960" marB="60960">
                    <a:solidFill>
                      <a:schemeClr val="accent6">
                        <a:lumMod val="20000"/>
                        <a:lumOff val="80000"/>
                      </a:schemeClr>
                    </a:solidFill>
                  </a:tcPr>
                </a:tc>
                <a:tc>
                  <a:txBody>
                    <a:bodyPr/>
                    <a:lstStyle/>
                    <a:p>
                      <a:pPr algn="ctr"/>
                      <a:r>
                        <a:rPr lang="en-US" sz="2100" b="1" dirty="0">
                          <a:latin typeface="Times New Roman" pitchFamily="18" charset="0"/>
                          <a:cs typeface="Times New Roman" pitchFamily="18" charset="0"/>
                        </a:rPr>
                        <a:t>Password</a:t>
                      </a:r>
                    </a:p>
                  </a:txBody>
                  <a:tcPr marL="121920" marR="121920" marT="60960" marB="60960">
                    <a:solidFill>
                      <a:schemeClr val="accent6">
                        <a:lumMod val="20000"/>
                        <a:lumOff val="80000"/>
                      </a:schemeClr>
                    </a:solidFill>
                  </a:tcPr>
                </a:tc>
                <a:extLst>
                  <a:ext uri="{0D108BD9-81ED-4DB2-BD59-A6C34878D82A}">
                    <a16:rowId xmlns:a16="http://schemas.microsoft.com/office/drawing/2014/main" val="10000"/>
                  </a:ext>
                </a:extLst>
              </a:tr>
              <a:tr h="508000">
                <a:tc>
                  <a:txBody>
                    <a:bodyPr/>
                    <a:lstStyle/>
                    <a:p>
                      <a:pPr algn="ctr"/>
                      <a:r>
                        <a:rPr lang="en-US" sz="1900" dirty="0">
                          <a:latin typeface="Times New Roman" pitchFamily="18" charset="0"/>
                          <a:cs typeface="Times New Roman" pitchFamily="18" charset="0"/>
                        </a:rPr>
                        <a:t>1</a:t>
                      </a:r>
                    </a:p>
                  </a:txBody>
                  <a:tcPr marL="121920" marR="121920" marT="60960" marB="60960"/>
                </a:tc>
                <a:tc>
                  <a:txBody>
                    <a:bodyPr/>
                    <a:lstStyle/>
                    <a:p>
                      <a:pPr algn="ctr"/>
                      <a:r>
                        <a:rPr lang="en-US" sz="1900" dirty="0">
                          <a:latin typeface="Times New Roman" pitchFamily="18" charset="0"/>
                          <a:cs typeface="Times New Roman" pitchFamily="18" charset="0"/>
                        </a:rPr>
                        <a:t>Rahul</a:t>
                      </a:r>
                    </a:p>
                  </a:txBody>
                  <a:tcPr marL="121920" marR="121920" marT="60960" marB="60960"/>
                </a:tc>
                <a:tc>
                  <a:txBody>
                    <a:bodyPr/>
                    <a:lstStyle/>
                    <a:p>
                      <a:pPr algn="ctr"/>
                      <a:r>
                        <a:rPr lang="en-US" sz="1900" dirty="0">
                          <a:latin typeface="Times New Roman" pitchFamily="18" charset="0"/>
                          <a:cs typeface="Times New Roman" pitchFamily="18" charset="0"/>
                        </a:rPr>
                        <a:t>rahul12</a:t>
                      </a:r>
                    </a:p>
                  </a:txBody>
                  <a:tcPr marL="121920" marR="121920" marT="60960" marB="60960"/>
                </a:tc>
                <a:extLst>
                  <a:ext uri="{0D108BD9-81ED-4DB2-BD59-A6C34878D82A}">
                    <a16:rowId xmlns:a16="http://schemas.microsoft.com/office/drawing/2014/main" val="10001"/>
                  </a:ext>
                </a:extLst>
              </a:tr>
              <a:tr h="508000">
                <a:tc>
                  <a:txBody>
                    <a:bodyPr/>
                    <a:lstStyle/>
                    <a:p>
                      <a:pPr algn="ctr"/>
                      <a:r>
                        <a:rPr lang="en-US" sz="1900" dirty="0">
                          <a:latin typeface="Times New Roman" pitchFamily="18" charset="0"/>
                          <a:cs typeface="Times New Roman" pitchFamily="18" charset="0"/>
                        </a:rPr>
                        <a:t>2</a:t>
                      </a:r>
                    </a:p>
                  </a:txBody>
                  <a:tcPr marL="121920" marR="121920" marT="60960" marB="60960"/>
                </a:tc>
                <a:tc>
                  <a:txBody>
                    <a:bodyPr/>
                    <a:lstStyle/>
                    <a:p>
                      <a:pPr algn="ctr"/>
                      <a:r>
                        <a:rPr lang="en-US" sz="1900" dirty="0" err="1">
                          <a:latin typeface="Times New Roman" pitchFamily="18" charset="0"/>
                          <a:cs typeface="Times New Roman" pitchFamily="18" charset="0"/>
                        </a:rPr>
                        <a:t>Sonam</a:t>
                      </a:r>
                      <a:endParaRPr lang="en-US" sz="1900" dirty="0">
                        <a:latin typeface="Times New Roman" pitchFamily="18" charset="0"/>
                        <a:cs typeface="Times New Roman" pitchFamily="18" charset="0"/>
                      </a:endParaRPr>
                    </a:p>
                  </a:txBody>
                  <a:tcPr marL="121920" marR="121920" marT="60960" marB="60960"/>
                </a:tc>
                <a:tc>
                  <a:txBody>
                    <a:bodyPr/>
                    <a:lstStyle/>
                    <a:p>
                      <a:pPr algn="ctr"/>
                      <a:r>
                        <a:rPr lang="en-US" sz="1900" dirty="0">
                          <a:latin typeface="Times New Roman" pitchFamily="18" charset="0"/>
                          <a:cs typeface="Times New Roman" pitchFamily="18" charset="0"/>
                        </a:rPr>
                        <a:t>sonam12</a:t>
                      </a:r>
                    </a:p>
                  </a:txBody>
                  <a:tcPr marL="121920" marR="121920" marT="60960" marB="60960"/>
                </a:tc>
                <a:extLst>
                  <a:ext uri="{0D108BD9-81ED-4DB2-BD59-A6C34878D82A}">
                    <a16:rowId xmlns:a16="http://schemas.microsoft.com/office/drawing/2014/main" val="10002"/>
                  </a:ext>
                </a:extLst>
              </a:tr>
              <a:tr h="508000">
                <a:tc>
                  <a:txBody>
                    <a:bodyPr/>
                    <a:lstStyle/>
                    <a:p>
                      <a:pPr algn="ctr"/>
                      <a:r>
                        <a:rPr lang="en-US" sz="1900" dirty="0">
                          <a:latin typeface="Times New Roman" pitchFamily="18" charset="0"/>
                          <a:cs typeface="Times New Roman" pitchFamily="18" charset="0"/>
                        </a:rPr>
                        <a:t>3</a:t>
                      </a:r>
                    </a:p>
                  </a:txBody>
                  <a:tcPr marL="121920" marR="121920" marT="60960" marB="60960"/>
                </a:tc>
                <a:tc>
                  <a:txBody>
                    <a:bodyPr/>
                    <a:lstStyle/>
                    <a:p>
                      <a:pPr algn="ctr"/>
                      <a:r>
                        <a:rPr lang="en-US" sz="1900" dirty="0" err="1">
                          <a:latin typeface="Times New Roman" pitchFamily="18" charset="0"/>
                          <a:cs typeface="Times New Roman" pitchFamily="18" charset="0"/>
                        </a:rPr>
                        <a:t>Kunal</a:t>
                      </a:r>
                      <a:endParaRPr lang="en-US" sz="1900" dirty="0">
                        <a:latin typeface="Times New Roman" pitchFamily="18" charset="0"/>
                        <a:cs typeface="Times New Roman" pitchFamily="18" charset="0"/>
                      </a:endParaRPr>
                    </a:p>
                  </a:txBody>
                  <a:tcPr marL="121920" marR="121920" marT="60960" marB="60960"/>
                </a:tc>
                <a:tc>
                  <a:txBody>
                    <a:bodyPr/>
                    <a:lstStyle/>
                    <a:p>
                      <a:pPr algn="ctr"/>
                      <a:r>
                        <a:rPr lang="en-US" sz="1900" dirty="0">
                          <a:latin typeface="Times New Roman" pitchFamily="18" charset="0"/>
                          <a:cs typeface="Times New Roman" pitchFamily="18" charset="0"/>
                        </a:rPr>
                        <a:t>kunal12</a:t>
                      </a:r>
                    </a:p>
                  </a:txBody>
                  <a:tcPr marL="121920" marR="121920" marT="60960" marB="60960"/>
                </a:tc>
                <a:extLst>
                  <a:ext uri="{0D108BD9-81ED-4DB2-BD59-A6C34878D82A}">
                    <a16:rowId xmlns:a16="http://schemas.microsoft.com/office/drawing/2014/main" val="10003"/>
                  </a:ext>
                </a:extLst>
              </a:tr>
            </a:tbl>
          </a:graphicData>
        </a:graphic>
      </p:graphicFrame>
      <p:graphicFrame>
        <p:nvGraphicFramePr>
          <p:cNvPr id="12" name="Table 11">
            <a:extLst>
              <a:ext uri="{FF2B5EF4-FFF2-40B4-BE49-F238E27FC236}">
                <a16:creationId xmlns:a16="http://schemas.microsoft.com/office/drawing/2014/main" id="{E5BA827E-9D83-496F-AE2B-65AF5C0A6C55}"/>
              </a:ext>
            </a:extLst>
          </p:cNvPr>
          <p:cNvGraphicFramePr>
            <a:graphicFrameLocks noGrp="1"/>
          </p:cNvGraphicFramePr>
          <p:nvPr>
            <p:extLst>
              <p:ext uri="{D42A27DB-BD31-4B8C-83A1-F6EECF244321}">
                <p14:modId xmlns:p14="http://schemas.microsoft.com/office/powerpoint/2010/main" val="1350279992"/>
              </p:ext>
            </p:extLst>
          </p:nvPr>
        </p:nvGraphicFramePr>
        <p:xfrm>
          <a:off x="2556240" y="4262565"/>
          <a:ext cx="4414697" cy="2032000"/>
        </p:xfrm>
        <a:graphic>
          <a:graphicData uri="http://schemas.openxmlformats.org/drawingml/2006/table">
            <a:tbl>
              <a:tblPr firstRow="1" bandRow="1">
                <a:tableStyleId>{5940675A-B579-460E-94D1-54222C63F5DA}</a:tableStyleId>
              </a:tblPr>
              <a:tblGrid>
                <a:gridCol w="830217">
                  <a:extLst>
                    <a:ext uri="{9D8B030D-6E8A-4147-A177-3AD203B41FA5}">
                      <a16:colId xmlns:a16="http://schemas.microsoft.com/office/drawing/2014/main" val="20000"/>
                    </a:ext>
                  </a:extLst>
                </a:gridCol>
                <a:gridCol w="1593669">
                  <a:extLst>
                    <a:ext uri="{9D8B030D-6E8A-4147-A177-3AD203B41FA5}">
                      <a16:colId xmlns:a16="http://schemas.microsoft.com/office/drawing/2014/main" val="20001"/>
                    </a:ext>
                  </a:extLst>
                </a:gridCol>
                <a:gridCol w="1990811">
                  <a:extLst>
                    <a:ext uri="{9D8B030D-6E8A-4147-A177-3AD203B41FA5}">
                      <a16:colId xmlns:a16="http://schemas.microsoft.com/office/drawing/2014/main" val="20002"/>
                    </a:ext>
                  </a:extLst>
                </a:gridCol>
              </a:tblGrid>
              <a:tr h="508000">
                <a:tc>
                  <a:txBody>
                    <a:bodyPr/>
                    <a:lstStyle/>
                    <a:p>
                      <a:pPr algn="ctr"/>
                      <a:r>
                        <a:rPr lang="en-US" sz="2100" b="1" dirty="0">
                          <a:latin typeface="Times New Roman" pitchFamily="18" charset="0"/>
                          <a:cs typeface="Times New Roman" pitchFamily="18" charset="0"/>
                        </a:rPr>
                        <a:t>ID</a:t>
                      </a:r>
                    </a:p>
                  </a:txBody>
                  <a:tcPr marL="121920" marR="121920" marT="60960" marB="60960">
                    <a:solidFill>
                      <a:schemeClr val="accent6">
                        <a:lumMod val="20000"/>
                        <a:lumOff val="80000"/>
                      </a:schemeClr>
                    </a:solidFill>
                  </a:tcPr>
                </a:tc>
                <a:tc>
                  <a:txBody>
                    <a:bodyPr/>
                    <a:lstStyle/>
                    <a:p>
                      <a:pPr algn="ctr"/>
                      <a:r>
                        <a:rPr lang="en-US" sz="2100" b="1" dirty="0">
                          <a:latin typeface="Times New Roman" pitchFamily="18" charset="0"/>
                          <a:cs typeface="Times New Roman" pitchFamily="18" charset="0"/>
                        </a:rPr>
                        <a:t>Song Name</a:t>
                      </a:r>
                    </a:p>
                  </a:txBody>
                  <a:tcPr marL="121920" marR="121920" marT="60960" marB="60960">
                    <a:solidFill>
                      <a:schemeClr val="accent6">
                        <a:lumMod val="20000"/>
                        <a:lumOff val="80000"/>
                      </a:schemeClr>
                    </a:solidFill>
                  </a:tcPr>
                </a:tc>
                <a:tc>
                  <a:txBody>
                    <a:bodyPr/>
                    <a:lstStyle/>
                    <a:p>
                      <a:pPr algn="ctr"/>
                      <a:r>
                        <a:rPr lang="en-US" sz="2100" b="1" dirty="0">
                          <a:latin typeface="Times New Roman" pitchFamily="18" charset="0"/>
                          <a:cs typeface="Times New Roman" pitchFamily="18" charset="0"/>
                        </a:rPr>
                        <a:t>Song Duration</a:t>
                      </a:r>
                    </a:p>
                  </a:txBody>
                  <a:tcPr marL="121920" marR="121920" marT="60960" marB="60960">
                    <a:solidFill>
                      <a:schemeClr val="accent6">
                        <a:lumMod val="20000"/>
                        <a:lumOff val="80000"/>
                      </a:schemeClr>
                    </a:solidFill>
                  </a:tcPr>
                </a:tc>
                <a:extLst>
                  <a:ext uri="{0D108BD9-81ED-4DB2-BD59-A6C34878D82A}">
                    <a16:rowId xmlns:a16="http://schemas.microsoft.com/office/drawing/2014/main" val="10000"/>
                  </a:ext>
                </a:extLst>
              </a:tr>
              <a:tr h="508000">
                <a:tc>
                  <a:txBody>
                    <a:bodyPr/>
                    <a:lstStyle/>
                    <a:p>
                      <a:pPr algn="ctr"/>
                      <a:r>
                        <a:rPr lang="en-US" sz="1900" dirty="0">
                          <a:latin typeface="Times New Roman" pitchFamily="18" charset="0"/>
                          <a:cs typeface="Times New Roman" pitchFamily="18" charset="0"/>
                        </a:rPr>
                        <a:t>1</a:t>
                      </a:r>
                    </a:p>
                  </a:txBody>
                  <a:tcPr marL="121920" marR="121920" marT="60960" marB="60960"/>
                </a:tc>
                <a:tc>
                  <a:txBody>
                    <a:bodyPr/>
                    <a:lstStyle/>
                    <a:p>
                      <a:pPr algn="ctr"/>
                      <a:r>
                        <a:rPr lang="en-US" sz="1900" dirty="0">
                          <a:latin typeface="Times New Roman" pitchFamily="18" charset="0"/>
                          <a:cs typeface="Times New Roman" pitchFamily="18" charset="0"/>
                        </a:rPr>
                        <a:t>Tum hi ho</a:t>
                      </a:r>
                    </a:p>
                  </a:txBody>
                  <a:tcPr marL="121920" marR="121920" marT="60960" marB="60960"/>
                </a:tc>
                <a:tc>
                  <a:txBody>
                    <a:bodyPr/>
                    <a:lstStyle/>
                    <a:p>
                      <a:pPr algn="ctr"/>
                      <a:r>
                        <a:rPr lang="en-US" sz="1900" dirty="0">
                          <a:latin typeface="Times New Roman" pitchFamily="18" charset="0"/>
                          <a:cs typeface="Times New Roman" pitchFamily="18" charset="0"/>
                        </a:rPr>
                        <a:t>5</a:t>
                      </a:r>
                    </a:p>
                  </a:txBody>
                  <a:tcPr marL="121920" marR="121920" marT="60960" marB="60960"/>
                </a:tc>
                <a:extLst>
                  <a:ext uri="{0D108BD9-81ED-4DB2-BD59-A6C34878D82A}">
                    <a16:rowId xmlns:a16="http://schemas.microsoft.com/office/drawing/2014/main" val="10001"/>
                  </a:ext>
                </a:extLst>
              </a:tr>
              <a:tr h="508000">
                <a:tc>
                  <a:txBody>
                    <a:bodyPr/>
                    <a:lstStyle/>
                    <a:p>
                      <a:pPr algn="ctr"/>
                      <a:r>
                        <a:rPr lang="en-US" sz="1900" dirty="0">
                          <a:latin typeface="Times New Roman" pitchFamily="18" charset="0"/>
                          <a:cs typeface="Times New Roman" pitchFamily="18" charset="0"/>
                        </a:rPr>
                        <a:t>2</a:t>
                      </a:r>
                    </a:p>
                  </a:txBody>
                  <a:tcPr marL="121920" marR="121920" marT="60960" marB="60960"/>
                </a:tc>
                <a:tc>
                  <a:txBody>
                    <a:bodyPr/>
                    <a:lstStyle/>
                    <a:p>
                      <a:pPr algn="ctr"/>
                      <a:r>
                        <a:rPr lang="en-US" sz="1900" dirty="0" err="1">
                          <a:latin typeface="Times New Roman" pitchFamily="18" charset="0"/>
                          <a:cs typeface="Times New Roman" pitchFamily="18" charset="0"/>
                        </a:rPr>
                        <a:t>Kuch</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Kuch</a:t>
                      </a:r>
                      <a:endParaRPr lang="en-US" sz="1900" dirty="0">
                        <a:latin typeface="Times New Roman" pitchFamily="18" charset="0"/>
                        <a:cs typeface="Times New Roman" pitchFamily="18" charset="0"/>
                      </a:endParaRPr>
                    </a:p>
                  </a:txBody>
                  <a:tcPr marL="121920" marR="121920" marT="60960" marB="60960"/>
                </a:tc>
                <a:tc>
                  <a:txBody>
                    <a:bodyPr/>
                    <a:lstStyle/>
                    <a:p>
                      <a:pPr algn="ctr"/>
                      <a:r>
                        <a:rPr lang="en-US" sz="1900" dirty="0">
                          <a:latin typeface="Times New Roman" pitchFamily="18" charset="0"/>
                          <a:cs typeface="Times New Roman" pitchFamily="18" charset="0"/>
                        </a:rPr>
                        <a:t>7</a:t>
                      </a:r>
                    </a:p>
                  </a:txBody>
                  <a:tcPr marL="121920" marR="121920" marT="60960" marB="60960"/>
                </a:tc>
                <a:extLst>
                  <a:ext uri="{0D108BD9-81ED-4DB2-BD59-A6C34878D82A}">
                    <a16:rowId xmlns:a16="http://schemas.microsoft.com/office/drawing/2014/main" val="10002"/>
                  </a:ext>
                </a:extLst>
              </a:tr>
              <a:tr h="508000">
                <a:tc>
                  <a:txBody>
                    <a:bodyPr/>
                    <a:lstStyle/>
                    <a:p>
                      <a:pPr algn="ctr"/>
                      <a:r>
                        <a:rPr lang="en-US" sz="1900" dirty="0">
                          <a:latin typeface="Times New Roman" pitchFamily="18" charset="0"/>
                          <a:cs typeface="Times New Roman" pitchFamily="18" charset="0"/>
                        </a:rPr>
                        <a:t>3</a:t>
                      </a:r>
                    </a:p>
                  </a:txBody>
                  <a:tcPr marL="121920" marR="121920" marT="60960" marB="60960"/>
                </a:tc>
                <a:tc>
                  <a:txBody>
                    <a:bodyPr/>
                    <a:lstStyle/>
                    <a:p>
                      <a:pPr algn="ctr"/>
                      <a:r>
                        <a:rPr lang="en-US" sz="1900" dirty="0" err="1">
                          <a:latin typeface="Times New Roman" pitchFamily="18" charset="0"/>
                          <a:cs typeface="Times New Roman" pitchFamily="18" charset="0"/>
                        </a:rPr>
                        <a:t>Dil</a:t>
                      </a:r>
                      <a:r>
                        <a:rPr lang="en-US" sz="1900" dirty="0">
                          <a:latin typeface="Times New Roman" pitchFamily="18" charset="0"/>
                          <a:cs typeface="Times New Roman" pitchFamily="18" charset="0"/>
                        </a:rPr>
                        <a:t> to </a:t>
                      </a:r>
                      <a:r>
                        <a:rPr lang="en-US" sz="1900" dirty="0" err="1">
                          <a:latin typeface="Times New Roman" pitchFamily="18" charset="0"/>
                          <a:cs typeface="Times New Roman" pitchFamily="18" charset="0"/>
                        </a:rPr>
                        <a:t>hai</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dil</a:t>
                      </a:r>
                      <a:endParaRPr lang="en-US" sz="1900" dirty="0">
                        <a:latin typeface="Times New Roman" pitchFamily="18" charset="0"/>
                        <a:cs typeface="Times New Roman" pitchFamily="18" charset="0"/>
                      </a:endParaRPr>
                    </a:p>
                  </a:txBody>
                  <a:tcPr marL="121920" marR="121920" marT="60960" marB="60960"/>
                </a:tc>
                <a:tc>
                  <a:txBody>
                    <a:bodyPr/>
                    <a:lstStyle/>
                    <a:p>
                      <a:pPr algn="ctr"/>
                      <a:r>
                        <a:rPr lang="en-US" sz="1900" dirty="0">
                          <a:latin typeface="Times New Roman" pitchFamily="18" charset="0"/>
                          <a:cs typeface="Times New Roman" pitchFamily="18" charset="0"/>
                        </a:rPr>
                        <a:t>8</a:t>
                      </a:r>
                    </a:p>
                  </a:txBody>
                  <a:tcPr marL="121920" marR="121920" marT="60960" marB="60960"/>
                </a:tc>
                <a:extLst>
                  <a:ext uri="{0D108BD9-81ED-4DB2-BD59-A6C34878D82A}">
                    <a16:rowId xmlns:a16="http://schemas.microsoft.com/office/drawing/2014/main" val="10003"/>
                  </a:ext>
                </a:extLst>
              </a:tr>
            </a:tbl>
          </a:graphicData>
        </a:graphic>
      </p:graphicFrame>
      <p:sp>
        <p:nvSpPr>
          <p:cNvPr id="13" name="TextBox 12">
            <a:extLst>
              <a:ext uri="{FF2B5EF4-FFF2-40B4-BE49-F238E27FC236}">
                <a16:creationId xmlns:a16="http://schemas.microsoft.com/office/drawing/2014/main" id="{FB4AA848-8935-4907-9473-C3BDA908CA39}"/>
              </a:ext>
            </a:extLst>
          </p:cNvPr>
          <p:cNvSpPr txBox="1"/>
          <p:nvPr/>
        </p:nvSpPr>
        <p:spPr>
          <a:xfrm>
            <a:off x="4220457" y="797711"/>
            <a:ext cx="800219" cy="461665"/>
          </a:xfrm>
          <a:prstGeom prst="rect">
            <a:avLst/>
          </a:prstGeom>
          <a:noFill/>
        </p:spPr>
        <p:txBody>
          <a:bodyPr wrap="none" rtlCol="0">
            <a:spAutoFit/>
          </a:bodyPr>
          <a:lstStyle/>
          <a:p>
            <a:r>
              <a:rPr lang="en-US" sz="2400" b="1" dirty="0">
                <a:latin typeface="Times New Roman" pitchFamily="18" charset="0"/>
                <a:cs typeface="Times New Roman" pitchFamily="18" charset="0"/>
              </a:rPr>
              <a:t>User</a:t>
            </a:r>
          </a:p>
        </p:txBody>
      </p:sp>
      <p:sp>
        <p:nvSpPr>
          <p:cNvPr id="14" name="TextBox 13">
            <a:extLst>
              <a:ext uri="{FF2B5EF4-FFF2-40B4-BE49-F238E27FC236}">
                <a16:creationId xmlns:a16="http://schemas.microsoft.com/office/drawing/2014/main" id="{BB99C805-8DC5-454A-8E2C-9092C4CEEA11}"/>
              </a:ext>
            </a:extLst>
          </p:cNvPr>
          <p:cNvSpPr txBox="1"/>
          <p:nvPr/>
        </p:nvSpPr>
        <p:spPr>
          <a:xfrm>
            <a:off x="8874013" y="1901776"/>
            <a:ext cx="1353256" cy="420564"/>
          </a:xfrm>
          <a:prstGeom prst="rect">
            <a:avLst/>
          </a:prstGeom>
          <a:noFill/>
        </p:spPr>
        <p:txBody>
          <a:bodyPr wrap="none" rtlCol="0">
            <a:spAutoFit/>
          </a:bodyPr>
          <a:lstStyle/>
          <a:p>
            <a:r>
              <a:rPr lang="en-US" sz="2133" b="1" dirty="0" err="1">
                <a:latin typeface="Times New Roman" pitchFamily="18" charset="0"/>
                <a:cs typeface="Times New Roman" pitchFamily="18" charset="0"/>
              </a:rPr>
              <a:t>song_user</a:t>
            </a:r>
            <a:endParaRPr lang="en-US" sz="2133" b="1" dirty="0">
              <a:latin typeface="Times New Roman" pitchFamily="18" charset="0"/>
              <a:cs typeface="Times New Roman" pitchFamily="18" charset="0"/>
            </a:endParaRPr>
          </a:p>
        </p:txBody>
      </p:sp>
      <p:graphicFrame>
        <p:nvGraphicFramePr>
          <p:cNvPr id="15" name="Table 14">
            <a:extLst>
              <a:ext uri="{FF2B5EF4-FFF2-40B4-BE49-F238E27FC236}">
                <a16:creationId xmlns:a16="http://schemas.microsoft.com/office/drawing/2014/main" id="{D01AC1C8-FCCF-4378-9C59-0B9BB1944770}"/>
              </a:ext>
            </a:extLst>
          </p:cNvPr>
          <p:cNvGraphicFramePr>
            <a:graphicFrameLocks noGrp="1"/>
          </p:cNvGraphicFramePr>
          <p:nvPr>
            <p:extLst>
              <p:ext uri="{D42A27DB-BD31-4B8C-83A1-F6EECF244321}">
                <p14:modId xmlns:p14="http://schemas.microsoft.com/office/powerpoint/2010/main" val="1961020642"/>
              </p:ext>
            </p:extLst>
          </p:nvPr>
        </p:nvGraphicFramePr>
        <p:xfrm>
          <a:off x="7328263" y="2485525"/>
          <a:ext cx="4114800" cy="2543563"/>
        </p:xfrm>
        <a:graphic>
          <a:graphicData uri="http://schemas.openxmlformats.org/drawingml/2006/table">
            <a:tbl>
              <a:tblPr firstRow="1" bandRow="1">
                <a:tableStyleId>{5940675A-B579-460E-94D1-54222C63F5DA}</a:tableStyleId>
              </a:tblPr>
              <a:tblGrid>
                <a:gridCol w="1186213">
                  <a:extLst>
                    <a:ext uri="{9D8B030D-6E8A-4147-A177-3AD203B41FA5}">
                      <a16:colId xmlns:a16="http://schemas.microsoft.com/office/drawing/2014/main" val="20000"/>
                    </a:ext>
                  </a:extLst>
                </a:gridCol>
                <a:gridCol w="1556987">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511563">
                <a:tc>
                  <a:txBody>
                    <a:bodyPr/>
                    <a:lstStyle/>
                    <a:p>
                      <a:pPr algn="ctr"/>
                      <a:r>
                        <a:rPr lang="en-US" sz="2100" b="1" dirty="0">
                          <a:latin typeface="Times New Roman" pitchFamily="18" charset="0"/>
                          <a:cs typeface="Times New Roman" pitchFamily="18" charset="0"/>
                        </a:rPr>
                        <a:t>ID</a:t>
                      </a:r>
                    </a:p>
                  </a:txBody>
                  <a:tcPr marL="121920" marR="121920" marT="60960" marB="60960">
                    <a:solidFill>
                      <a:schemeClr val="accent6">
                        <a:lumMod val="20000"/>
                        <a:lumOff val="80000"/>
                      </a:schemeClr>
                    </a:solidFill>
                  </a:tcPr>
                </a:tc>
                <a:tc>
                  <a:txBody>
                    <a:bodyPr/>
                    <a:lstStyle/>
                    <a:p>
                      <a:pPr algn="ctr"/>
                      <a:r>
                        <a:rPr lang="en-US" sz="2100" b="1" dirty="0" err="1">
                          <a:latin typeface="Times New Roman" pitchFamily="18" charset="0"/>
                          <a:cs typeface="Times New Roman" pitchFamily="18" charset="0"/>
                        </a:rPr>
                        <a:t>Song_id</a:t>
                      </a:r>
                      <a:endParaRPr lang="en-US" sz="2100" b="1" dirty="0">
                        <a:latin typeface="Times New Roman" pitchFamily="18" charset="0"/>
                        <a:cs typeface="Times New Roman" pitchFamily="18" charset="0"/>
                      </a:endParaRPr>
                    </a:p>
                  </a:txBody>
                  <a:tcPr marL="121920" marR="121920" marT="60960" marB="60960">
                    <a:solidFill>
                      <a:schemeClr val="accent6">
                        <a:lumMod val="20000"/>
                        <a:lumOff val="80000"/>
                      </a:schemeClr>
                    </a:solidFill>
                  </a:tcPr>
                </a:tc>
                <a:tc>
                  <a:txBody>
                    <a:bodyPr/>
                    <a:lstStyle/>
                    <a:p>
                      <a:pPr algn="ctr"/>
                      <a:r>
                        <a:rPr lang="en-US" sz="2100" b="1" dirty="0" err="1">
                          <a:latin typeface="Times New Roman" pitchFamily="18" charset="0"/>
                          <a:cs typeface="Times New Roman" pitchFamily="18" charset="0"/>
                        </a:rPr>
                        <a:t>User_id</a:t>
                      </a:r>
                      <a:endParaRPr lang="en-US" sz="2100" b="1" dirty="0">
                        <a:latin typeface="Times New Roman" pitchFamily="18" charset="0"/>
                        <a:cs typeface="Times New Roman" pitchFamily="18" charset="0"/>
                      </a:endParaRPr>
                    </a:p>
                  </a:txBody>
                  <a:tcPr marL="121920" marR="121920" marT="60960" marB="60960">
                    <a:solidFill>
                      <a:schemeClr val="accent6">
                        <a:lumMod val="20000"/>
                        <a:lumOff val="80000"/>
                      </a:schemeClr>
                    </a:solidFill>
                  </a:tcPr>
                </a:tc>
                <a:extLst>
                  <a:ext uri="{0D108BD9-81ED-4DB2-BD59-A6C34878D82A}">
                    <a16:rowId xmlns:a16="http://schemas.microsoft.com/office/drawing/2014/main" val="10000"/>
                  </a:ext>
                </a:extLst>
              </a:tr>
              <a:tr h="508000">
                <a:tc>
                  <a:txBody>
                    <a:bodyPr/>
                    <a:lstStyle/>
                    <a:p>
                      <a:pPr algn="ctr"/>
                      <a:r>
                        <a:rPr lang="en-US" sz="1900" dirty="0">
                          <a:latin typeface="Times New Roman" pitchFamily="18" charset="0"/>
                          <a:cs typeface="Times New Roman" pitchFamily="18" charset="0"/>
                        </a:rPr>
                        <a:t>1</a:t>
                      </a:r>
                    </a:p>
                  </a:txBody>
                  <a:tcPr marL="121920" marR="121920" marT="60960" marB="60960"/>
                </a:tc>
                <a:tc>
                  <a:txBody>
                    <a:bodyPr/>
                    <a:lstStyle/>
                    <a:p>
                      <a:pPr algn="ctr"/>
                      <a:r>
                        <a:rPr lang="en-US" sz="1900" dirty="0">
                          <a:latin typeface="Times New Roman" pitchFamily="18" charset="0"/>
                          <a:cs typeface="Times New Roman" pitchFamily="18" charset="0"/>
                        </a:rPr>
                        <a:t>1</a:t>
                      </a:r>
                    </a:p>
                  </a:txBody>
                  <a:tcPr marL="121920" marR="121920" marT="60960" marB="60960"/>
                </a:tc>
                <a:tc>
                  <a:txBody>
                    <a:bodyPr/>
                    <a:lstStyle/>
                    <a:p>
                      <a:pPr algn="ctr"/>
                      <a:r>
                        <a:rPr lang="en-US" sz="1900" dirty="0">
                          <a:latin typeface="Times New Roman" pitchFamily="18" charset="0"/>
                          <a:cs typeface="Times New Roman" pitchFamily="18" charset="0"/>
                        </a:rPr>
                        <a:t>1</a:t>
                      </a:r>
                    </a:p>
                  </a:txBody>
                  <a:tcPr marL="121920" marR="121920" marT="60960" marB="60960"/>
                </a:tc>
                <a:extLst>
                  <a:ext uri="{0D108BD9-81ED-4DB2-BD59-A6C34878D82A}">
                    <a16:rowId xmlns:a16="http://schemas.microsoft.com/office/drawing/2014/main" val="10001"/>
                  </a:ext>
                </a:extLst>
              </a:tr>
              <a:tr h="508000">
                <a:tc>
                  <a:txBody>
                    <a:bodyPr/>
                    <a:lstStyle/>
                    <a:p>
                      <a:pPr algn="ctr"/>
                      <a:r>
                        <a:rPr lang="en-US" sz="1900" dirty="0">
                          <a:latin typeface="Times New Roman" pitchFamily="18" charset="0"/>
                          <a:cs typeface="Times New Roman" pitchFamily="18" charset="0"/>
                        </a:rPr>
                        <a:t>2</a:t>
                      </a:r>
                    </a:p>
                  </a:txBody>
                  <a:tcPr marL="121920" marR="121920" marT="60960" marB="60960"/>
                </a:tc>
                <a:tc>
                  <a:txBody>
                    <a:bodyPr/>
                    <a:lstStyle/>
                    <a:p>
                      <a:pPr algn="ctr"/>
                      <a:r>
                        <a:rPr lang="en-US" sz="1900" dirty="0">
                          <a:latin typeface="Times New Roman" pitchFamily="18" charset="0"/>
                          <a:cs typeface="Times New Roman" pitchFamily="18" charset="0"/>
                        </a:rPr>
                        <a:t>1</a:t>
                      </a:r>
                    </a:p>
                  </a:txBody>
                  <a:tcPr marL="121920" marR="121920" marT="60960" marB="60960"/>
                </a:tc>
                <a:tc>
                  <a:txBody>
                    <a:bodyPr/>
                    <a:lstStyle/>
                    <a:p>
                      <a:pPr algn="ctr"/>
                      <a:r>
                        <a:rPr lang="en-US" sz="1900" dirty="0">
                          <a:latin typeface="Times New Roman" pitchFamily="18" charset="0"/>
                          <a:cs typeface="Times New Roman" pitchFamily="18" charset="0"/>
                        </a:rPr>
                        <a:t>2</a:t>
                      </a:r>
                    </a:p>
                  </a:txBody>
                  <a:tcPr marL="121920" marR="121920" marT="60960" marB="60960"/>
                </a:tc>
                <a:extLst>
                  <a:ext uri="{0D108BD9-81ED-4DB2-BD59-A6C34878D82A}">
                    <a16:rowId xmlns:a16="http://schemas.microsoft.com/office/drawing/2014/main" val="10002"/>
                  </a:ext>
                </a:extLst>
              </a:tr>
              <a:tr h="508000">
                <a:tc>
                  <a:txBody>
                    <a:bodyPr/>
                    <a:lstStyle/>
                    <a:p>
                      <a:pPr algn="ctr"/>
                      <a:r>
                        <a:rPr lang="en-US" sz="1900" dirty="0">
                          <a:latin typeface="Times New Roman" pitchFamily="18" charset="0"/>
                          <a:cs typeface="Times New Roman" pitchFamily="18" charset="0"/>
                        </a:rPr>
                        <a:t>3</a:t>
                      </a:r>
                    </a:p>
                  </a:txBody>
                  <a:tcPr marL="121920" marR="121920" marT="60960" marB="60960"/>
                </a:tc>
                <a:tc>
                  <a:txBody>
                    <a:bodyPr/>
                    <a:lstStyle/>
                    <a:p>
                      <a:pPr algn="ctr"/>
                      <a:r>
                        <a:rPr lang="en-US" sz="1900" dirty="0">
                          <a:latin typeface="Times New Roman" pitchFamily="18" charset="0"/>
                          <a:cs typeface="Times New Roman" pitchFamily="18" charset="0"/>
                        </a:rPr>
                        <a:t>2</a:t>
                      </a:r>
                    </a:p>
                  </a:txBody>
                  <a:tcPr marL="121920" marR="121920" marT="60960" marB="60960"/>
                </a:tc>
                <a:tc>
                  <a:txBody>
                    <a:bodyPr/>
                    <a:lstStyle/>
                    <a:p>
                      <a:pPr algn="ctr"/>
                      <a:r>
                        <a:rPr lang="en-US" sz="1900" dirty="0">
                          <a:latin typeface="Times New Roman" pitchFamily="18" charset="0"/>
                          <a:cs typeface="Times New Roman" pitchFamily="18" charset="0"/>
                        </a:rPr>
                        <a:t>3</a:t>
                      </a:r>
                    </a:p>
                  </a:txBody>
                  <a:tcPr marL="121920" marR="121920" marT="60960" marB="60960"/>
                </a:tc>
                <a:extLst>
                  <a:ext uri="{0D108BD9-81ED-4DB2-BD59-A6C34878D82A}">
                    <a16:rowId xmlns:a16="http://schemas.microsoft.com/office/drawing/2014/main" val="10003"/>
                  </a:ext>
                </a:extLst>
              </a:tr>
              <a:tr h="508000">
                <a:tc>
                  <a:txBody>
                    <a:bodyPr/>
                    <a:lstStyle/>
                    <a:p>
                      <a:pPr algn="ctr"/>
                      <a:r>
                        <a:rPr lang="en-US" sz="1900" dirty="0">
                          <a:latin typeface="Times New Roman" pitchFamily="18" charset="0"/>
                          <a:cs typeface="Times New Roman" pitchFamily="18" charset="0"/>
                        </a:rPr>
                        <a:t>4</a:t>
                      </a:r>
                    </a:p>
                  </a:txBody>
                  <a:tcPr marL="121920" marR="121920" marT="60960" marB="60960"/>
                </a:tc>
                <a:tc>
                  <a:txBody>
                    <a:bodyPr/>
                    <a:lstStyle/>
                    <a:p>
                      <a:pPr algn="ctr"/>
                      <a:r>
                        <a:rPr lang="en-US" sz="1900" dirty="0">
                          <a:latin typeface="Times New Roman" pitchFamily="18" charset="0"/>
                          <a:cs typeface="Times New Roman" pitchFamily="18" charset="0"/>
                        </a:rPr>
                        <a:t>2</a:t>
                      </a:r>
                    </a:p>
                  </a:txBody>
                  <a:tcPr marL="121920" marR="121920" marT="60960" marB="60960"/>
                </a:tc>
                <a:tc>
                  <a:txBody>
                    <a:bodyPr/>
                    <a:lstStyle/>
                    <a:p>
                      <a:pPr algn="ctr"/>
                      <a:r>
                        <a:rPr lang="en-US" sz="1900" dirty="0">
                          <a:latin typeface="Times New Roman" pitchFamily="18" charset="0"/>
                          <a:cs typeface="Times New Roman" pitchFamily="18" charset="0"/>
                        </a:rPr>
                        <a:t>1</a:t>
                      </a:r>
                    </a:p>
                  </a:txBody>
                  <a:tcPr marL="121920" marR="121920" marT="60960" marB="60960"/>
                </a:tc>
                <a:extLst>
                  <a:ext uri="{0D108BD9-81ED-4DB2-BD59-A6C34878D82A}">
                    <a16:rowId xmlns:a16="http://schemas.microsoft.com/office/drawing/2014/main" val="1842261493"/>
                  </a:ext>
                </a:extLst>
              </a:tr>
            </a:tbl>
          </a:graphicData>
        </a:graphic>
      </p:graphicFrame>
      <p:sp>
        <p:nvSpPr>
          <p:cNvPr id="16" name="TextBox 15">
            <a:extLst>
              <a:ext uri="{FF2B5EF4-FFF2-40B4-BE49-F238E27FC236}">
                <a16:creationId xmlns:a16="http://schemas.microsoft.com/office/drawing/2014/main" id="{9E6F42B8-A0CA-4117-A795-75A1BC24D575}"/>
              </a:ext>
            </a:extLst>
          </p:cNvPr>
          <p:cNvSpPr txBox="1"/>
          <p:nvPr/>
        </p:nvSpPr>
        <p:spPr>
          <a:xfrm>
            <a:off x="4382714" y="3842001"/>
            <a:ext cx="761747" cy="420564"/>
          </a:xfrm>
          <a:prstGeom prst="rect">
            <a:avLst/>
          </a:prstGeom>
          <a:noFill/>
        </p:spPr>
        <p:txBody>
          <a:bodyPr wrap="none" rtlCol="0">
            <a:spAutoFit/>
          </a:bodyPr>
          <a:lstStyle/>
          <a:p>
            <a:r>
              <a:rPr lang="en-US" sz="2133" b="1" dirty="0">
                <a:latin typeface="Times New Roman" pitchFamily="18" charset="0"/>
                <a:cs typeface="Times New Roman" pitchFamily="18" charset="0"/>
              </a:rPr>
              <a:t>Song</a:t>
            </a:r>
          </a:p>
        </p:txBody>
      </p:sp>
    </p:spTree>
    <p:extLst>
      <p:ext uri="{BB962C8B-B14F-4D97-AF65-F5344CB8AC3E}">
        <p14:creationId xmlns:p14="http://schemas.microsoft.com/office/powerpoint/2010/main" val="123330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9E76-6773-4E11-98C9-1C30A423A3A1}"/>
              </a:ext>
            </a:extLst>
          </p:cNvPr>
          <p:cNvSpPr>
            <a:spLocks noGrp="1"/>
          </p:cNvSpPr>
          <p:nvPr>
            <p:ph type="title"/>
          </p:nvPr>
        </p:nvSpPr>
        <p:spPr>
          <a:xfrm>
            <a:off x="838200" y="108743"/>
            <a:ext cx="10515600" cy="1009651"/>
          </a:xfrm>
        </p:spPr>
        <p:txBody>
          <a:bodyPr/>
          <a:lstStyle/>
          <a:p>
            <a:pPr algn="ctr"/>
            <a:r>
              <a:rPr lang="en-US" b="1" u="sng" dirty="0">
                <a:latin typeface="Times New Roman" pitchFamily="18" charset="0"/>
                <a:cs typeface="Times New Roman" pitchFamily="18" charset="0"/>
              </a:rPr>
              <a:t>Many to Many Relationship</a:t>
            </a:r>
          </a:p>
        </p:txBody>
      </p:sp>
      <p:sp>
        <p:nvSpPr>
          <p:cNvPr id="3" name="Content Placeholder 2">
            <a:extLst>
              <a:ext uri="{FF2B5EF4-FFF2-40B4-BE49-F238E27FC236}">
                <a16:creationId xmlns:a16="http://schemas.microsoft.com/office/drawing/2014/main" id="{1C7DD53C-D323-40AA-B621-8C5B4B9E3FF9}"/>
              </a:ext>
            </a:extLst>
          </p:cNvPr>
          <p:cNvSpPr>
            <a:spLocks noGrp="1"/>
          </p:cNvSpPr>
          <p:nvPr>
            <p:ph idx="1"/>
          </p:nvPr>
        </p:nvSpPr>
        <p:spPr>
          <a:xfrm>
            <a:off x="838200" y="1253331"/>
            <a:ext cx="10515600" cy="528680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Many to Many Relationships - To define a many-to-many relationship, use </a:t>
            </a:r>
            <a:r>
              <a:rPr lang="en-US" sz="2000" dirty="0" err="1">
                <a:latin typeface="Times New Roman" panose="02020603050405020304" pitchFamily="18" charset="0"/>
                <a:cs typeface="Times New Roman" panose="02020603050405020304" pitchFamily="18" charset="0"/>
              </a:rPr>
              <a:t>ManyToManyField</a:t>
            </a:r>
            <a:r>
              <a:rPr lang="en-US" sz="2000" dirty="0">
                <a:latin typeface="Times New Roman" panose="02020603050405020304" pitchFamily="18" charset="0"/>
                <a:cs typeface="Times New Roman" panose="02020603050405020304" pitchFamily="18" charset="0"/>
              </a:rPr>
              <a:t>. You use it just like any other Field type: by including it as a class attribute of your model.</a:t>
            </a:r>
          </a:p>
          <a:p>
            <a:pPr marL="0" indent="0">
              <a:buNone/>
            </a:pPr>
            <a:r>
              <a:rPr lang="en-US" sz="2000" dirty="0" err="1">
                <a:latin typeface="Times New Roman" panose="02020603050405020304" pitchFamily="18" charset="0"/>
                <a:cs typeface="Times New Roman" panose="02020603050405020304" pitchFamily="18" charset="0"/>
              </a:rPr>
              <a:t>ManyToManyField</a:t>
            </a:r>
            <a:r>
              <a:rPr lang="en-US" sz="2000" dirty="0">
                <a:latin typeface="Times New Roman" panose="02020603050405020304" pitchFamily="18" charset="0"/>
                <a:cs typeface="Times New Roman" panose="02020603050405020304" pitchFamily="18" charset="0"/>
              </a:rPr>
              <a:t> requires a positional argument: the class to which the model is related.</a:t>
            </a:r>
          </a:p>
          <a:p>
            <a:pPr marL="0" indent="0">
              <a:buNone/>
            </a:pPr>
            <a:r>
              <a:rPr lang="en-US" sz="2000" dirty="0">
                <a:latin typeface="Times New Roman" panose="02020603050405020304" pitchFamily="18" charset="0"/>
                <a:cs typeface="Times New Roman" panose="02020603050405020304" pitchFamily="18" charset="0"/>
              </a:rPr>
              <a:t>Syntax:- </a:t>
            </a:r>
            <a:r>
              <a:rPr lang="en-US" sz="2000" dirty="0" err="1">
                <a:latin typeface="Times New Roman" panose="02020603050405020304" pitchFamily="18" charset="0"/>
                <a:cs typeface="Times New Roman" panose="02020603050405020304" pitchFamily="18" charset="0"/>
              </a:rPr>
              <a:t>ManyToManyField</a:t>
            </a:r>
            <a:r>
              <a:rPr lang="en-US" sz="2000" dirty="0">
                <a:latin typeface="Times New Roman" panose="02020603050405020304" pitchFamily="18" charset="0"/>
                <a:cs typeface="Times New Roman" panose="02020603050405020304" pitchFamily="18" charset="0"/>
              </a:rPr>
              <a:t>(to, **options)</a:t>
            </a:r>
          </a:p>
          <a:p>
            <a:pPr marL="0" indent="0">
              <a:buNone/>
            </a:pPr>
            <a:r>
              <a:rPr lang="en-US" sz="2000" dirty="0">
                <a:latin typeface="Times New Roman" panose="02020603050405020304" pitchFamily="18" charset="0"/>
                <a:cs typeface="Times New Roman" panose="02020603050405020304" pitchFamily="18" charset="0"/>
              </a:rPr>
              <a:t>Where,</a:t>
            </a:r>
          </a:p>
          <a:p>
            <a:pPr marL="0" indent="0">
              <a:buNone/>
            </a:pPr>
            <a:r>
              <a:rPr lang="en-US" sz="2000" dirty="0">
                <a:latin typeface="Times New Roman" panose="02020603050405020304" pitchFamily="18" charset="0"/>
                <a:cs typeface="Times New Roman" panose="02020603050405020304" pitchFamily="18" charset="0"/>
              </a:rPr>
              <a:t>to - The class to which the model is related.</a:t>
            </a:r>
          </a:p>
          <a:p>
            <a:pPr marL="0" indent="0">
              <a:buNone/>
            </a:pPr>
            <a:r>
              <a:rPr lang="en-US" sz="2000" dirty="0" err="1">
                <a:latin typeface="Times New Roman" panose="02020603050405020304" pitchFamily="18" charset="0"/>
                <a:cs typeface="Times New Roman" panose="02020603050405020304" pitchFamily="18" charset="0"/>
              </a:rPr>
              <a:t>related_name</a:t>
            </a:r>
            <a:r>
              <a:rPr lang="en-US" sz="2000" dirty="0">
                <a:latin typeface="Times New Roman" panose="02020603050405020304" pitchFamily="18" charset="0"/>
                <a:cs typeface="Times New Roman" panose="02020603050405020304" pitchFamily="18" charset="0"/>
              </a:rPr>
              <a:t> - The name to use for the relation from the related object back to this one. It’s also the default value for </a:t>
            </a:r>
            <a:r>
              <a:rPr lang="en-US" sz="2000" dirty="0" err="1">
                <a:latin typeface="Times New Roman" panose="02020603050405020304" pitchFamily="18" charset="0"/>
                <a:cs typeface="Times New Roman" panose="02020603050405020304" pitchFamily="18" charset="0"/>
              </a:rPr>
              <a:t>related_query_name</a:t>
            </a:r>
            <a:r>
              <a:rPr lang="en-US" sz="2000" dirty="0">
                <a:latin typeface="Times New Roman" panose="02020603050405020304" pitchFamily="18" charset="0"/>
                <a:cs typeface="Times New Roman" panose="02020603050405020304" pitchFamily="18" charset="0"/>
              </a:rPr>
              <a:t> (the name to use for the reverse filter name from the target model). </a:t>
            </a:r>
          </a:p>
          <a:p>
            <a:pPr marL="0" indent="0">
              <a:buNone/>
            </a:pPr>
            <a:r>
              <a:rPr lang="en-US" sz="2000" dirty="0">
                <a:latin typeface="Times New Roman" panose="02020603050405020304" pitchFamily="18" charset="0"/>
                <a:cs typeface="Times New Roman" panose="02020603050405020304" pitchFamily="18" charset="0"/>
              </a:rPr>
              <a:t>If you’d prefer Django not to create a backwards relation, set </a:t>
            </a:r>
            <a:r>
              <a:rPr lang="en-US" sz="2000" dirty="0" err="1">
                <a:latin typeface="Times New Roman" panose="02020603050405020304" pitchFamily="18" charset="0"/>
                <a:cs typeface="Times New Roman" panose="02020603050405020304" pitchFamily="18" charset="0"/>
              </a:rPr>
              <a:t>related_name</a:t>
            </a:r>
            <a:r>
              <a:rPr lang="en-US" sz="2000" dirty="0">
                <a:latin typeface="Times New Roman" panose="02020603050405020304" pitchFamily="18" charset="0"/>
                <a:cs typeface="Times New Roman" panose="02020603050405020304" pitchFamily="18" charset="0"/>
              </a:rPr>
              <a:t> to '+' or end it with '+'. </a:t>
            </a:r>
          </a:p>
          <a:p>
            <a:pPr marL="0" indent="0">
              <a:buNone/>
            </a:pPr>
            <a:r>
              <a:rPr lang="en-US" sz="2000" dirty="0" err="1">
                <a:latin typeface="Times New Roman" panose="02020603050405020304" pitchFamily="18" charset="0"/>
                <a:cs typeface="Times New Roman" panose="02020603050405020304" pitchFamily="18" charset="0"/>
              </a:rPr>
              <a:t>related_query_name</a:t>
            </a:r>
            <a:r>
              <a:rPr lang="en-US" sz="2000" dirty="0">
                <a:latin typeface="Times New Roman" panose="02020603050405020304" pitchFamily="18" charset="0"/>
                <a:cs typeface="Times New Roman" panose="02020603050405020304" pitchFamily="18" charset="0"/>
              </a:rPr>
              <a:t> - The name to use for the reverse filter name from the target model. It defaults to the value of </a:t>
            </a:r>
            <a:r>
              <a:rPr lang="en-US" sz="2000" dirty="0" err="1">
                <a:latin typeface="Times New Roman" panose="02020603050405020304" pitchFamily="18" charset="0"/>
                <a:cs typeface="Times New Roman" panose="02020603050405020304" pitchFamily="18" charset="0"/>
              </a:rPr>
              <a:t>related_name</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default_related_name</a:t>
            </a:r>
            <a:r>
              <a:rPr lang="en-US" sz="2000" dirty="0">
                <a:latin typeface="Times New Roman" panose="02020603050405020304" pitchFamily="18" charset="0"/>
                <a:cs typeface="Times New Roman" panose="02020603050405020304" pitchFamily="18" charset="0"/>
              </a:rPr>
              <a:t> if set, otherwise it defaults to the name of the model.</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00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9E76-6773-4E11-98C9-1C30A423A3A1}"/>
              </a:ext>
            </a:extLst>
          </p:cNvPr>
          <p:cNvSpPr>
            <a:spLocks noGrp="1"/>
          </p:cNvSpPr>
          <p:nvPr>
            <p:ph type="title"/>
          </p:nvPr>
        </p:nvSpPr>
        <p:spPr>
          <a:xfrm>
            <a:off x="838200" y="108743"/>
            <a:ext cx="10515600" cy="1009651"/>
          </a:xfrm>
        </p:spPr>
        <p:txBody>
          <a:bodyPr/>
          <a:lstStyle/>
          <a:p>
            <a:pPr algn="ctr"/>
            <a:r>
              <a:rPr lang="en-US" b="1" u="sng" dirty="0">
                <a:latin typeface="Times New Roman" pitchFamily="18" charset="0"/>
                <a:cs typeface="Times New Roman" pitchFamily="18" charset="0"/>
              </a:rPr>
              <a:t>Many to Many Relationship</a:t>
            </a:r>
          </a:p>
        </p:txBody>
      </p:sp>
      <p:sp>
        <p:nvSpPr>
          <p:cNvPr id="3" name="Content Placeholder 2">
            <a:extLst>
              <a:ext uri="{FF2B5EF4-FFF2-40B4-BE49-F238E27FC236}">
                <a16:creationId xmlns:a16="http://schemas.microsoft.com/office/drawing/2014/main" id="{1C7DD53C-D323-40AA-B621-8C5B4B9E3FF9}"/>
              </a:ext>
            </a:extLst>
          </p:cNvPr>
          <p:cNvSpPr>
            <a:spLocks noGrp="1"/>
          </p:cNvSpPr>
          <p:nvPr>
            <p:ph idx="1"/>
          </p:nvPr>
        </p:nvSpPr>
        <p:spPr>
          <a:xfrm>
            <a:off x="838200" y="1253331"/>
            <a:ext cx="10515600" cy="5286806"/>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limit_choices_to</a:t>
            </a:r>
            <a:r>
              <a:rPr lang="en-US" sz="2000" dirty="0">
                <a:latin typeface="Times New Roman" panose="02020603050405020304" pitchFamily="18" charset="0"/>
                <a:cs typeface="Times New Roman" panose="02020603050405020304" pitchFamily="18" charset="0"/>
              </a:rPr>
              <a:t> - Sets a limit to the available choices for this field when this field is rendered using a </a:t>
            </a:r>
            <a:r>
              <a:rPr lang="en-US" sz="2000" dirty="0" err="1">
                <a:latin typeface="Times New Roman" panose="02020603050405020304" pitchFamily="18" charset="0"/>
                <a:cs typeface="Times New Roman" panose="02020603050405020304" pitchFamily="18" charset="0"/>
              </a:rPr>
              <a:t>ModelForm</a:t>
            </a:r>
            <a:r>
              <a:rPr lang="en-US" sz="2000" dirty="0">
                <a:latin typeface="Times New Roman" panose="02020603050405020304" pitchFamily="18" charset="0"/>
                <a:cs typeface="Times New Roman" panose="02020603050405020304" pitchFamily="18" charset="0"/>
              </a:rPr>
              <a:t> or the admin (by default, all objects in the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are available to choose). Either a dictionary, a Q object, or a callable returning a dictionary or Q object can be used.</a:t>
            </a:r>
          </a:p>
          <a:p>
            <a:pPr marL="0" indent="0">
              <a:buNone/>
            </a:pPr>
            <a:r>
              <a:rPr lang="en-US" sz="2000" dirty="0">
                <a:latin typeface="Times New Roman" panose="02020603050405020304" pitchFamily="18" charset="0"/>
                <a:cs typeface="Times New Roman" panose="02020603050405020304" pitchFamily="18" charset="0"/>
              </a:rPr>
              <a:t>symmetrical - If you do not want symmetry in many-to-many relationships with self, set symmetrical to False. This will force Django to add the descriptor for the reverse relationship, allowing </a:t>
            </a:r>
            <a:r>
              <a:rPr lang="en-US" sz="2000" dirty="0" err="1">
                <a:latin typeface="Times New Roman" panose="02020603050405020304" pitchFamily="18" charset="0"/>
                <a:cs typeface="Times New Roman" panose="02020603050405020304" pitchFamily="18" charset="0"/>
              </a:rPr>
              <a:t>ManyToManyField</a:t>
            </a:r>
            <a:r>
              <a:rPr lang="en-US" sz="2000" dirty="0">
                <a:latin typeface="Times New Roman" panose="02020603050405020304" pitchFamily="18" charset="0"/>
                <a:cs typeface="Times New Roman" panose="02020603050405020304" pitchFamily="18" charset="0"/>
              </a:rPr>
              <a:t> relationships to be non-symmetrical. Only used in the definition of </a:t>
            </a:r>
            <a:r>
              <a:rPr lang="en-US" sz="2000" dirty="0" err="1">
                <a:latin typeface="Times New Roman" panose="02020603050405020304" pitchFamily="18" charset="0"/>
                <a:cs typeface="Times New Roman" panose="02020603050405020304" pitchFamily="18" charset="0"/>
              </a:rPr>
              <a:t>ManyToManyFields</a:t>
            </a:r>
            <a:r>
              <a:rPr lang="en-US" sz="2000" dirty="0">
                <a:latin typeface="Times New Roman" panose="02020603050405020304" pitchFamily="18" charset="0"/>
                <a:cs typeface="Times New Roman" panose="02020603050405020304" pitchFamily="18" charset="0"/>
              </a:rPr>
              <a:t> on self. </a:t>
            </a:r>
          </a:p>
          <a:p>
            <a:pPr marL="0" indent="0">
              <a:buNone/>
            </a:pPr>
            <a:r>
              <a:rPr lang="en-US" sz="2000" dirty="0">
                <a:latin typeface="Times New Roman" panose="02020603050405020304" pitchFamily="18" charset="0"/>
                <a:cs typeface="Times New Roman" panose="02020603050405020304" pitchFamily="18" charset="0"/>
              </a:rPr>
              <a:t>through - Django will automatically generate a table to manage many-to-many relationships. However, if you want to manually specify the intermediary table, you can use the through option to specify the Django model that represents the intermediate table that you want to use.</a:t>
            </a:r>
          </a:p>
          <a:p>
            <a:pPr marL="0" indent="0">
              <a:buNone/>
            </a:pPr>
            <a:r>
              <a:rPr lang="en-US" sz="2000" dirty="0" err="1">
                <a:latin typeface="Times New Roman" panose="02020603050405020304" pitchFamily="18" charset="0"/>
                <a:cs typeface="Times New Roman" panose="02020603050405020304" pitchFamily="18" charset="0"/>
              </a:rPr>
              <a:t>through_fields</a:t>
            </a:r>
            <a:r>
              <a:rPr lang="en-US" sz="2000" dirty="0">
                <a:latin typeface="Times New Roman" panose="02020603050405020304" pitchFamily="18" charset="0"/>
                <a:cs typeface="Times New Roman" panose="02020603050405020304" pitchFamily="18" charset="0"/>
              </a:rPr>
              <a:t> - Only used when a custom intermediary model is specified. Django will normally determine which fields of the intermediary model to use in order to establish a many-to-many relationship automatically. </a:t>
            </a:r>
            <a:r>
              <a:rPr lang="en-US" sz="2000" dirty="0" err="1">
                <a:latin typeface="Times New Roman" panose="02020603050405020304" pitchFamily="18" charset="0"/>
                <a:cs typeface="Times New Roman" panose="02020603050405020304" pitchFamily="18" charset="0"/>
              </a:rPr>
              <a:t>through_fields</a:t>
            </a:r>
            <a:r>
              <a:rPr lang="en-US" sz="2000" dirty="0">
                <a:latin typeface="Times New Roman" panose="02020603050405020304" pitchFamily="18" charset="0"/>
                <a:cs typeface="Times New Roman" panose="02020603050405020304" pitchFamily="18" charset="0"/>
              </a:rPr>
              <a:t> accepts a 2-tuple ('field1', 'field2'), where field1 is the name of the foreign key to the model the </a:t>
            </a:r>
            <a:r>
              <a:rPr lang="en-US" sz="2000" dirty="0" err="1">
                <a:latin typeface="Times New Roman" panose="02020603050405020304" pitchFamily="18" charset="0"/>
                <a:cs typeface="Times New Roman" panose="02020603050405020304" pitchFamily="18" charset="0"/>
              </a:rPr>
              <a:t>ManyToManyField</a:t>
            </a:r>
            <a:r>
              <a:rPr lang="en-US" sz="2000" dirty="0">
                <a:latin typeface="Times New Roman" panose="02020603050405020304" pitchFamily="18" charset="0"/>
                <a:cs typeface="Times New Roman" panose="02020603050405020304" pitchFamily="18" charset="0"/>
              </a:rPr>
              <a:t> is defined on , and field2 the name of the foreign key to the target model.</a:t>
            </a:r>
          </a:p>
        </p:txBody>
      </p:sp>
    </p:spTree>
    <p:extLst>
      <p:ext uri="{BB962C8B-B14F-4D97-AF65-F5344CB8AC3E}">
        <p14:creationId xmlns:p14="http://schemas.microsoft.com/office/powerpoint/2010/main" val="2381095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1"/>
            <a:ext cx="10972800" cy="960439"/>
          </a:xfrm>
        </p:spPr>
        <p:txBody>
          <a:bodyPr>
            <a:normAutofit/>
          </a:bodyPr>
          <a:lstStyle/>
          <a:p>
            <a:pPr algn="ctr"/>
            <a:r>
              <a:rPr lang="en-US" b="1" u="sng" dirty="0">
                <a:latin typeface="Times New Roman" pitchFamily="18" charset="0"/>
                <a:cs typeface="Times New Roman" pitchFamily="18" charset="0"/>
              </a:rPr>
              <a:t>One to One Relationship</a:t>
            </a: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14760" r="13194"/>
          <a:stretch/>
        </p:blipFill>
        <p:spPr>
          <a:xfrm>
            <a:off x="8095673" y="1605792"/>
            <a:ext cx="1780426" cy="2471242"/>
          </a:xfrm>
          <a:prstGeom prst="rect">
            <a:avLst/>
          </a:prstGeom>
          <a:ln>
            <a:noFill/>
          </a:ln>
          <a:effectLst>
            <a:softEdge rad="112500"/>
          </a:effectLst>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5052" r="12902"/>
          <a:stretch/>
        </p:blipFill>
        <p:spPr>
          <a:xfrm>
            <a:off x="1602658" y="1498600"/>
            <a:ext cx="1780425" cy="2471242"/>
          </a:xfrm>
          <a:prstGeom prst="rect">
            <a:avLst/>
          </a:prstGeom>
          <a:ln>
            <a:noFill/>
          </a:ln>
          <a:effectLst>
            <a:softEdge rad="112500"/>
          </a:effectLst>
        </p:spPr>
      </p:pic>
      <p:sp>
        <p:nvSpPr>
          <p:cNvPr id="5" name="TextBox 4"/>
          <p:cNvSpPr txBox="1"/>
          <p:nvPr/>
        </p:nvSpPr>
        <p:spPr>
          <a:xfrm>
            <a:off x="1974138" y="3887206"/>
            <a:ext cx="1037463" cy="379656"/>
          </a:xfrm>
          <a:prstGeom prst="rect">
            <a:avLst/>
          </a:prstGeom>
          <a:noFill/>
        </p:spPr>
        <p:txBody>
          <a:bodyPr wrap="none" rtlCol="0">
            <a:spAutoFit/>
          </a:bodyPr>
          <a:lstStyle/>
          <a:p>
            <a:r>
              <a:rPr lang="en-US" sz="1867" dirty="0">
                <a:latin typeface="Times New Roman" pitchFamily="18" charset="0"/>
                <a:cs typeface="Times New Roman" pitchFamily="18" charset="0"/>
              </a:rPr>
              <a:t>Husband</a:t>
            </a:r>
          </a:p>
        </p:txBody>
      </p:sp>
      <p:sp>
        <p:nvSpPr>
          <p:cNvPr id="6" name="TextBox 5"/>
          <p:cNvSpPr txBox="1"/>
          <p:nvPr/>
        </p:nvSpPr>
        <p:spPr>
          <a:xfrm>
            <a:off x="8659514" y="4092644"/>
            <a:ext cx="652743" cy="379656"/>
          </a:xfrm>
          <a:prstGeom prst="rect">
            <a:avLst/>
          </a:prstGeom>
          <a:noFill/>
        </p:spPr>
        <p:txBody>
          <a:bodyPr wrap="none" rtlCol="0">
            <a:spAutoFit/>
          </a:bodyPr>
          <a:lstStyle/>
          <a:p>
            <a:r>
              <a:rPr lang="en-US" sz="1867" dirty="0">
                <a:latin typeface="Times New Roman" pitchFamily="18" charset="0"/>
                <a:cs typeface="Times New Roman" pitchFamily="18" charset="0"/>
              </a:rPr>
              <a:t>Wife</a:t>
            </a:r>
          </a:p>
        </p:txBody>
      </p:sp>
      <p:sp>
        <p:nvSpPr>
          <p:cNvPr id="7" name="Left-Right Arrow 6"/>
          <p:cNvSpPr/>
          <p:nvPr/>
        </p:nvSpPr>
        <p:spPr>
          <a:xfrm>
            <a:off x="3845247" y="2583426"/>
            <a:ext cx="3766581" cy="465698"/>
          </a:xfrm>
          <a:prstGeom prst="lef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40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87035" y="2125464"/>
            <a:ext cx="1650126" cy="1529117"/>
          </a:xfrm>
          <a:prstGeom prst="rect">
            <a:avLst/>
          </a:prstGeom>
        </p:spPr>
      </p:pic>
      <p:sp>
        <p:nvSpPr>
          <p:cNvPr id="10" name="Content Placeholder 1">
            <a:extLst>
              <a:ext uri="{FF2B5EF4-FFF2-40B4-BE49-F238E27FC236}">
                <a16:creationId xmlns:a16="http://schemas.microsoft.com/office/drawing/2014/main" id="{352981A1-B9E4-48D2-8A7E-6E075FE758CA}"/>
              </a:ext>
            </a:extLst>
          </p:cNvPr>
          <p:cNvSpPr>
            <a:spLocks noGrp="1"/>
          </p:cNvSpPr>
          <p:nvPr>
            <p:ph idx="1"/>
          </p:nvPr>
        </p:nvSpPr>
        <p:spPr>
          <a:xfrm>
            <a:off x="838200" y="1046055"/>
            <a:ext cx="10515600" cy="947972"/>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When one row of table A can be linked to one row of table B.</a:t>
            </a:r>
          </a:p>
        </p:txBody>
      </p:sp>
    </p:spTree>
    <p:extLst>
      <p:ext uri="{BB962C8B-B14F-4D97-AF65-F5344CB8AC3E}">
        <p14:creationId xmlns:p14="http://schemas.microsoft.com/office/powerpoint/2010/main" val="162642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par>
                                <p:cTn id="29" presetID="16" presetClass="entr" presetSubtype="21"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1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9E76-6773-4E11-98C9-1C30A423A3A1}"/>
              </a:ext>
            </a:extLst>
          </p:cNvPr>
          <p:cNvSpPr>
            <a:spLocks noGrp="1"/>
          </p:cNvSpPr>
          <p:nvPr>
            <p:ph type="title"/>
          </p:nvPr>
        </p:nvSpPr>
        <p:spPr>
          <a:xfrm>
            <a:off x="838200" y="108743"/>
            <a:ext cx="10515600" cy="1009651"/>
          </a:xfrm>
        </p:spPr>
        <p:txBody>
          <a:bodyPr/>
          <a:lstStyle/>
          <a:p>
            <a:pPr algn="ctr"/>
            <a:r>
              <a:rPr lang="en-US" b="1" u="sng" dirty="0">
                <a:latin typeface="Times New Roman" pitchFamily="18" charset="0"/>
                <a:cs typeface="Times New Roman" pitchFamily="18" charset="0"/>
              </a:rPr>
              <a:t>Many to Many Relationship</a:t>
            </a:r>
          </a:p>
        </p:txBody>
      </p:sp>
      <p:sp>
        <p:nvSpPr>
          <p:cNvPr id="3" name="Content Placeholder 2">
            <a:extLst>
              <a:ext uri="{FF2B5EF4-FFF2-40B4-BE49-F238E27FC236}">
                <a16:creationId xmlns:a16="http://schemas.microsoft.com/office/drawing/2014/main" id="{1C7DD53C-D323-40AA-B621-8C5B4B9E3FF9}"/>
              </a:ext>
            </a:extLst>
          </p:cNvPr>
          <p:cNvSpPr>
            <a:spLocks noGrp="1"/>
          </p:cNvSpPr>
          <p:nvPr>
            <p:ph idx="1"/>
          </p:nvPr>
        </p:nvSpPr>
        <p:spPr>
          <a:xfrm>
            <a:off x="838200" y="1253331"/>
            <a:ext cx="10515600" cy="5286806"/>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db_table</a:t>
            </a:r>
            <a:r>
              <a:rPr lang="en-US" sz="2000" dirty="0">
                <a:latin typeface="Times New Roman" panose="02020603050405020304" pitchFamily="18" charset="0"/>
                <a:cs typeface="Times New Roman" panose="02020603050405020304" pitchFamily="18" charset="0"/>
              </a:rPr>
              <a:t> - The name of the table to create for storing the many-to-many data. If this is not provided, Django will assume a default name based upon the names of: the table for the model defining the relationship and the name of the field itself.</a:t>
            </a:r>
          </a:p>
          <a:p>
            <a:pPr marL="0" indent="0">
              <a:buNone/>
            </a:pPr>
            <a:r>
              <a:rPr lang="en-US" sz="2000" dirty="0" err="1">
                <a:latin typeface="Times New Roman" panose="02020603050405020304" pitchFamily="18" charset="0"/>
                <a:cs typeface="Times New Roman" panose="02020603050405020304" pitchFamily="18" charset="0"/>
              </a:rPr>
              <a:t>db_constraint</a:t>
            </a:r>
            <a:r>
              <a:rPr lang="en-US" sz="2000" dirty="0">
                <a:latin typeface="Times New Roman" panose="02020603050405020304" pitchFamily="18" charset="0"/>
                <a:cs typeface="Times New Roman" panose="02020603050405020304" pitchFamily="18" charset="0"/>
              </a:rPr>
              <a:t> - Controls whether or not constraints should be created in the database for the foreign keys in the intermediary table. The default is True, and that’s almost certainly what you want; setting this to False can be very bad for data integrity. That said, here are some scenarios where you might want to do this:</a:t>
            </a:r>
          </a:p>
          <a:p>
            <a:pPr marL="0" indent="0">
              <a:buNone/>
            </a:pPr>
            <a:r>
              <a:rPr lang="en-US" sz="2000" dirty="0">
                <a:latin typeface="Times New Roman" panose="02020603050405020304" pitchFamily="18" charset="0"/>
                <a:cs typeface="Times New Roman" panose="02020603050405020304" pitchFamily="18" charset="0"/>
              </a:rPr>
              <a:t>You have legacy data that is not valid.</a:t>
            </a:r>
          </a:p>
          <a:p>
            <a:pPr marL="0" indent="0">
              <a:buNone/>
            </a:pPr>
            <a:r>
              <a:rPr lang="en-US" sz="2000" dirty="0">
                <a:latin typeface="Times New Roman" panose="02020603050405020304" pitchFamily="18" charset="0"/>
                <a:cs typeface="Times New Roman" panose="02020603050405020304" pitchFamily="18" charset="0"/>
              </a:rPr>
              <a:t>You’re </a:t>
            </a:r>
            <a:r>
              <a:rPr lang="en-US" sz="2000" dirty="0" err="1">
                <a:latin typeface="Times New Roman" panose="02020603050405020304" pitchFamily="18" charset="0"/>
                <a:cs typeface="Times New Roman" panose="02020603050405020304" pitchFamily="18" charset="0"/>
              </a:rPr>
              <a:t>sharding</a:t>
            </a:r>
            <a:r>
              <a:rPr lang="en-US" sz="2000" dirty="0">
                <a:latin typeface="Times New Roman" panose="02020603050405020304" pitchFamily="18" charset="0"/>
                <a:cs typeface="Times New Roman" panose="02020603050405020304" pitchFamily="18" charset="0"/>
              </a:rPr>
              <a:t> your database.</a:t>
            </a:r>
          </a:p>
          <a:p>
            <a:pPr marL="0" indent="0">
              <a:buNone/>
            </a:pPr>
            <a:r>
              <a:rPr lang="en-US" sz="2000" dirty="0">
                <a:latin typeface="Times New Roman" panose="02020603050405020304" pitchFamily="18" charset="0"/>
                <a:cs typeface="Times New Roman" panose="02020603050405020304" pitchFamily="18" charset="0"/>
              </a:rPr>
              <a:t>It is an error to pass both </a:t>
            </a:r>
            <a:r>
              <a:rPr lang="en-US" sz="2000" dirty="0" err="1">
                <a:latin typeface="Times New Roman" panose="02020603050405020304" pitchFamily="18" charset="0"/>
                <a:cs typeface="Times New Roman" panose="02020603050405020304" pitchFamily="18" charset="0"/>
              </a:rPr>
              <a:t>db_constraint</a:t>
            </a:r>
            <a:r>
              <a:rPr lang="en-US" sz="2000" dirty="0">
                <a:latin typeface="Times New Roman" panose="02020603050405020304" pitchFamily="18" charset="0"/>
                <a:cs typeface="Times New Roman" panose="02020603050405020304" pitchFamily="18" charset="0"/>
              </a:rPr>
              <a:t> and through.</a:t>
            </a:r>
          </a:p>
          <a:p>
            <a:pPr marL="0" indent="0">
              <a:buNone/>
            </a:pPr>
            <a:r>
              <a:rPr lang="en-US" sz="2000" dirty="0">
                <a:latin typeface="Times New Roman" panose="02020603050405020304" pitchFamily="18" charset="0"/>
                <a:cs typeface="Times New Roman" panose="02020603050405020304" pitchFamily="18" charset="0"/>
              </a:rPr>
              <a:t>swappable - Controls the migration framework’s reaction if this </a:t>
            </a:r>
            <a:r>
              <a:rPr lang="en-US" sz="2000" dirty="0" err="1">
                <a:latin typeface="Times New Roman" panose="02020603050405020304" pitchFamily="18" charset="0"/>
                <a:cs typeface="Times New Roman" panose="02020603050405020304" pitchFamily="18" charset="0"/>
              </a:rPr>
              <a:t>ManyToManyField</a:t>
            </a:r>
            <a:r>
              <a:rPr lang="en-US" sz="2000" dirty="0">
                <a:latin typeface="Times New Roman" panose="02020603050405020304" pitchFamily="18" charset="0"/>
                <a:cs typeface="Times New Roman" panose="02020603050405020304" pitchFamily="18" charset="0"/>
              </a:rPr>
              <a:t> is pointing at a swappable model. If it is True - the default - then if the </a:t>
            </a:r>
            <a:r>
              <a:rPr lang="en-US" sz="2000" dirty="0" err="1">
                <a:latin typeface="Times New Roman" panose="02020603050405020304" pitchFamily="18" charset="0"/>
                <a:cs typeface="Times New Roman" panose="02020603050405020304" pitchFamily="18" charset="0"/>
              </a:rPr>
              <a:t>ManyToManyField</a:t>
            </a:r>
            <a:r>
              <a:rPr lang="en-US" sz="2000" dirty="0">
                <a:latin typeface="Times New Roman" panose="02020603050405020304" pitchFamily="18" charset="0"/>
                <a:cs typeface="Times New Roman" panose="02020603050405020304" pitchFamily="18" charset="0"/>
              </a:rPr>
              <a:t> is pointing at a model which matches the current value of </a:t>
            </a:r>
            <a:r>
              <a:rPr lang="en-US" sz="2000" dirty="0" err="1">
                <a:latin typeface="Times New Roman" panose="02020603050405020304" pitchFamily="18" charset="0"/>
                <a:cs typeface="Times New Roman" panose="02020603050405020304" pitchFamily="18" charset="0"/>
              </a:rPr>
              <a:t>settings.AUTH_USER_MODEL</a:t>
            </a:r>
            <a:r>
              <a:rPr lang="en-US" sz="2000" dirty="0">
                <a:latin typeface="Times New Roman" panose="02020603050405020304" pitchFamily="18" charset="0"/>
                <a:cs typeface="Times New Roman" panose="02020603050405020304" pitchFamily="18" charset="0"/>
              </a:rPr>
              <a:t> (or another swappable model setting) the relationship will be stored in the migration using a reference to the setting, not to the model directly.</a:t>
            </a:r>
          </a:p>
        </p:txBody>
      </p:sp>
    </p:spTree>
    <p:extLst>
      <p:ext uri="{BB962C8B-B14F-4D97-AF65-F5344CB8AC3E}">
        <p14:creationId xmlns:p14="http://schemas.microsoft.com/office/powerpoint/2010/main" val="306240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9E76-6773-4E11-98C9-1C30A423A3A1}"/>
              </a:ext>
            </a:extLst>
          </p:cNvPr>
          <p:cNvSpPr>
            <a:spLocks noGrp="1"/>
          </p:cNvSpPr>
          <p:nvPr>
            <p:ph type="title"/>
          </p:nvPr>
        </p:nvSpPr>
        <p:spPr>
          <a:xfrm>
            <a:off x="838200" y="108743"/>
            <a:ext cx="10515600" cy="1009651"/>
          </a:xfrm>
        </p:spPr>
        <p:txBody>
          <a:bodyPr/>
          <a:lstStyle/>
          <a:p>
            <a:pPr algn="ctr"/>
            <a:r>
              <a:rPr lang="en-US" b="1" u="sng" dirty="0">
                <a:latin typeface="Times New Roman" pitchFamily="18" charset="0"/>
                <a:cs typeface="Times New Roman" pitchFamily="18" charset="0"/>
              </a:rPr>
              <a:t>Many to Many Relationship</a:t>
            </a:r>
          </a:p>
        </p:txBody>
      </p:sp>
      <p:sp>
        <p:nvSpPr>
          <p:cNvPr id="3" name="Content Placeholder 2">
            <a:extLst>
              <a:ext uri="{FF2B5EF4-FFF2-40B4-BE49-F238E27FC236}">
                <a16:creationId xmlns:a16="http://schemas.microsoft.com/office/drawing/2014/main" id="{1C7DD53C-D323-40AA-B621-8C5B4B9E3FF9}"/>
              </a:ext>
            </a:extLst>
          </p:cNvPr>
          <p:cNvSpPr>
            <a:spLocks noGrp="1"/>
          </p:cNvSpPr>
          <p:nvPr>
            <p:ph idx="1"/>
          </p:nvPr>
        </p:nvSpPr>
        <p:spPr>
          <a:xfrm>
            <a:off x="838200" y="1253331"/>
            <a:ext cx="10515600" cy="528680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Example:- </a:t>
            </a:r>
          </a:p>
          <a:p>
            <a:pPr marL="0" indent="0">
              <a:buNone/>
            </a:pPr>
            <a:r>
              <a:rPr lang="en-US" sz="2000" dirty="0">
                <a:latin typeface="Times New Roman" panose="02020603050405020304" pitchFamily="18" charset="0"/>
                <a:cs typeface="Times New Roman" panose="02020603050405020304" pitchFamily="18" charset="0"/>
              </a:rPr>
              <a:t>class User(</a:t>
            </a:r>
            <a:r>
              <a:rPr lang="en-US" sz="2000" dirty="0" err="1">
                <a:latin typeface="Times New Roman" panose="02020603050405020304" pitchFamily="18" charset="0"/>
                <a:cs typeface="Times New Roman" panose="02020603050405020304" pitchFamily="18" charset="0"/>
              </a:rPr>
              <a:t>models.Model</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user_name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models.CharField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max_length</a:t>
            </a:r>
            <a:r>
              <a:rPr lang="en-US" sz="2000" dirty="0">
                <a:latin typeface="Times New Roman" panose="02020603050405020304" pitchFamily="18" charset="0"/>
                <a:cs typeface="Times New Roman" panose="02020603050405020304" pitchFamily="18" charset="0"/>
              </a:rPr>
              <a:t>=70)</a:t>
            </a:r>
          </a:p>
          <a:p>
            <a:pPr marL="0" indent="0">
              <a:buNone/>
            </a:pPr>
            <a:r>
              <a:rPr lang="en-US" sz="2000" dirty="0">
                <a:latin typeface="Times New Roman" panose="02020603050405020304" pitchFamily="18" charset="0"/>
                <a:cs typeface="Times New Roman" panose="02020603050405020304" pitchFamily="18" charset="0"/>
              </a:rPr>
              <a:t> password = </a:t>
            </a:r>
            <a:r>
              <a:rPr lang="en-US" sz="2000" dirty="0" err="1">
                <a:latin typeface="Times New Roman" panose="02020603050405020304" pitchFamily="18" charset="0"/>
                <a:cs typeface="Times New Roman" panose="02020603050405020304" pitchFamily="18" charset="0"/>
              </a:rPr>
              <a:t>models.CharField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max_length</a:t>
            </a:r>
            <a:r>
              <a:rPr lang="en-US" sz="2000" dirty="0">
                <a:latin typeface="Times New Roman" panose="02020603050405020304" pitchFamily="18" charset="0"/>
                <a:cs typeface="Times New Roman" panose="02020603050405020304" pitchFamily="18" charset="0"/>
              </a:rPr>
              <a:t>=70)</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class Song(</a:t>
            </a:r>
            <a:r>
              <a:rPr lang="en-US" sz="2000" dirty="0" err="1">
                <a:latin typeface="Times New Roman" panose="02020603050405020304" pitchFamily="18" charset="0"/>
                <a:cs typeface="Times New Roman" panose="02020603050405020304" pitchFamily="18" charset="0"/>
              </a:rPr>
              <a:t>models.Model</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user = </a:t>
            </a:r>
            <a:r>
              <a:rPr lang="en-US" sz="2000" dirty="0" err="1">
                <a:latin typeface="Times New Roman" panose="02020603050405020304" pitchFamily="18" charset="0"/>
                <a:cs typeface="Times New Roman" panose="02020603050405020304" pitchFamily="18" charset="0"/>
              </a:rPr>
              <a:t>models.ManyToManyField</a:t>
            </a:r>
            <a:r>
              <a:rPr lang="en-US" sz="2000" dirty="0">
                <a:latin typeface="Times New Roman" panose="02020603050405020304" pitchFamily="18" charset="0"/>
                <a:cs typeface="Times New Roman" panose="02020603050405020304" pitchFamily="18" charset="0"/>
              </a:rPr>
              <a:t>(User)</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song_name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models.CharField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max_length</a:t>
            </a:r>
            <a:r>
              <a:rPr lang="en-US" sz="2000" dirty="0">
                <a:latin typeface="Times New Roman" panose="02020603050405020304" pitchFamily="18" charset="0"/>
                <a:cs typeface="Times New Roman" panose="02020603050405020304" pitchFamily="18" charset="0"/>
              </a:rPr>
              <a:t>=70)</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song_duration</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models.IntegerField</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1018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charRg st="127" end="153"/>
                                            </p:txEl>
                                          </p:spTgt>
                                        </p:tgtEl>
                                        <p:attrNameLst>
                                          <p:attrName>style.visibility</p:attrName>
                                        </p:attrNameLst>
                                      </p:cBhvr>
                                      <p:to>
                                        <p:strVal val="visible"/>
                                      </p:to>
                                    </p:set>
                                    <p:animEffect transition="in" filter="fade">
                                      <p:cBhvr>
                                        <p:cTn id="27" dur="500"/>
                                        <p:tgtEl>
                                          <p:spTgt spid="3">
                                            <p:txEl>
                                              <p:charRg st="127" end="15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charRg st="153" end="190"/>
                                            </p:txEl>
                                          </p:spTgt>
                                        </p:tgtEl>
                                        <p:attrNameLst>
                                          <p:attrName>style.visibility</p:attrName>
                                        </p:attrNameLst>
                                      </p:cBhvr>
                                      <p:to>
                                        <p:strVal val="visible"/>
                                      </p:to>
                                    </p:set>
                                    <p:animEffect transition="in" filter="fade">
                                      <p:cBhvr>
                                        <p:cTn id="32" dur="500"/>
                                        <p:tgtEl>
                                          <p:spTgt spid="3">
                                            <p:txEl>
                                              <p:charRg st="153" end="19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charRg st="190" end="235"/>
                                            </p:txEl>
                                          </p:spTgt>
                                        </p:tgtEl>
                                        <p:attrNameLst>
                                          <p:attrName>style.visibility</p:attrName>
                                        </p:attrNameLst>
                                      </p:cBhvr>
                                      <p:to>
                                        <p:strVal val="visible"/>
                                      </p:to>
                                    </p:set>
                                    <p:animEffect transition="in" filter="fade">
                                      <p:cBhvr>
                                        <p:cTn id="37" dur="500"/>
                                        <p:tgtEl>
                                          <p:spTgt spid="3">
                                            <p:txEl>
                                              <p:charRg st="190" end="23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charRg st="235" end="274"/>
                                            </p:txEl>
                                          </p:spTgt>
                                        </p:tgtEl>
                                        <p:attrNameLst>
                                          <p:attrName>style.visibility</p:attrName>
                                        </p:attrNameLst>
                                      </p:cBhvr>
                                      <p:to>
                                        <p:strVal val="visible"/>
                                      </p:to>
                                    </p:set>
                                    <p:animEffect transition="in" filter="fade">
                                      <p:cBhvr>
                                        <p:cTn id="42" dur="500"/>
                                        <p:tgtEl>
                                          <p:spTgt spid="3">
                                            <p:txEl>
                                              <p:charRg st="235" end="27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76201"/>
            <a:ext cx="10972800" cy="960439"/>
          </a:xfrm>
        </p:spPr>
        <p:txBody>
          <a:bodyPr>
            <a:normAutofit/>
          </a:bodyPr>
          <a:lstStyle/>
          <a:p>
            <a:pPr algn="ctr"/>
            <a:r>
              <a:rPr lang="en-US" b="1" u="sng" dirty="0">
                <a:latin typeface="Times New Roman" pitchFamily="18" charset="0"/>
                <a:cs typeface="Times New Roman" pitchFamily="18" charset="0"/>
              </a:rPr>
              <a:t>One to One</a:t>
            </a:r>
          </a:p>
        </p:txBody>
      </p:sp>
      <p:graphicFrame>
        <p:nvGraphicFramePr>
          <p:cNvPr id="5" name="Table 4"/>
          <p:cNvGraphicFramePr>
            <a:graphicFrameLocks noGrp="1"/>
          </p:cNvGraphicFramePr>
          <p:nvPr>
            <p:extLst>
              <p:ext uri="{D42A27DB-BD31-4B8C-83A1-F6EECF244321}">
                <p14:modId xmlns:p14="http://schemas.microsoft.com/office/powerpoint/2010/main" val="2409980597"/>
              </p:ext>
            </p:extLst>
          </p:nvPr>
        </p:nvGraphicFramePr>
        <p:xfrm>
          <a:off x="3838303" y="1397000"/>
          <a:ext cx="4114800" cy="2032000"/>
        </p:xfrm>
        <a:graphic>
          <a:graphicData uri="http://schemas.openxmlformats.org/drawingml/2006/table">
            <a:tbl>
              <a:tblPr firstRow="1" bandRow="1">
                <a:tableStyleId>{5940675A-B579-460E-94D1-54222C63F5DA}</a:tableStyleId>
              </a:tblPr>
              <a:tblGrid>
                <a:gridCol w="1186213">
                  <a:extLst>
                    <a:ext uri="{9D8B030D-6E8A-4147-A177-3AD203B41FA5}">
                      <a16:colId xmlns:a16="http://schemas.microsoft.com/office/drawing/2014/main" val="20000"/>
                    </a:ext>
                  </a:extLst>
                </a:gridCol>
                <a:gridCol w="1556987">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508000">
                <a:tc>
                  <a:txBody>
                    <a:bodyPr/>
                    <a:lstStyle/>
                    <a:p>
                      <a:pPr algn="ctr"/>
                      <a:r>
                        <a:rPr lang="en-US" sz="2100" b="1" dirty="0">
                          <a:latin typeface="Times New Roman" pitchFamily="18" charset="0"/>
                          <a:cs typeface="Times New Roman" pitchFamily="18" charset="0"/>
                        </a:rPr>
                        <a:t>ID</a:t>
                      </a:r>
                    </a:p>
                  </a:txBody>
                  <a:tcPr marL="121920" marR="121920" marT="60960" marB="60960">
                    <a:solidFill>
                      <a:schemeClr val="accent6">
                        <a:lumMod val="20000"/>
                        <a:lumOff val="80000"/>
                      </a:schemeClr>
                    </a:solidFill>
                  </a:tcPr>
                </a:tc>
                <a:tc>
                  <a:txBody>
                    <a:bodyPr/>
                    <a:lstStyle/>
                    <a:p>
                      <a:pPr algn="ctr"/>
                      <a:r>
                        <a:rPr lang="en-US" sz="2100" b="1" dirty="0">
                          <a:latin typeface="Times New Roman" pitchFamily="18" charset="0"/>
                          <a:cs typeface="Times New Roman" pitchFamily="18" charset="0"/>
                        </a:rPr>
                        <a:t>Username</a:t>
                      </a:r>
                    </a:p>
                  </a:txBody>
                  <a:tcPr marL="121920" marR="121920" marT="60960" marB="60960">
                    <a:solidFill>
                      <a:schemeClr val="accent6">
                        <a:lumMod val="20000"/>
                        <a:lumOff val="80000"/>
                      </a:schemeClr>
                    </a:solidFill>
                  </a:tcPr>
                </a:tc>
                <a:tc>
                  <a:txBody>
                    <a:bodyPr/>
                    <a:lstStyle/>
                    <a:p>
                      <a:pPr algn="ctr"/>
                      <a:r>
                        <a:rPr lang="en-US" sz="2100" b="1" dirty="0">
                          <a:latin typeface="Times New Roman" pitchFamily="18" charset="0"/>
                          <a:cs typeface="Times New Roman" pitchFamily="18" charset="0"/>
                        </a:rPr>
                        <a:t>Password</a:t>
                      </a:r>
                    </a:p>
                  </a:txBody>
                  <a:tcPr marL="121920" marR="121920" marT="60960" marB="60960">
                    <a:solidFill>
                      <a:schemeClr val="accent6">
                        <a:lumMod val="20000"/>
                        <a:lumOff val="80000"/>
                      </a:schemeClr>
                    </a:solidFill>
                  </a:tcPr>
                </a:tc>
                <a:extLst>
                  <a:ext uri="{0D108BD9-81ED-4DB2-BD59-A6C34878D82A}">
                    <a16:rowId xmlns:a16="http://schemas.microsoft.com/office/drawing/2014/main" val="10000"/>
                  </a:ext>
                </a:extLst>
              </a:tr>
              <a:tr h="508000">
                <a:tc>
                  <a:txBody>
                    <a:bodyPr/>
                    <a:lstStyle/>
                    <a:p>
                      <a:pPr algn="ctr"/>
                      <a:r>
                        <a:rPr lang="en-US" sz="1900" dirty="0">
                          <a:latin typeface="Times New Roman" pitchFamily="18" charset="0"/>
                          <a:cs typeface="Times New Roman" pitchFamily="18" charset="0"/>
                        </a:rPr>
                        <a:t>1</a:t>
                      </a:r>
                    </a:p>
                  </a:txBody>
                  <a:tcPr marL="121920" marR="121920" marT="60960" marB="60960"/>
                </a:tc>
                <a:tc>
                  <a:txBody>
                    <a:bodyPr/>
                    <a:lstStyle/>
                    <a:p>
                      <a:pPr algn="ctr"/>
                      <a:r>
                        <a:rPr lang="en-US" sz="1900" dirty="0">
                          <a:latin typeface="Times New Roman" pitchFamily="18" charset="0"/>
                          <a:cs typeface="Times New Roman" pitchFamily="18" charset="0"/>
                        </a:rPr>
                        <a:t>Rahul</a:t>
                      </a:r>
                    </a:p>
                  </a:txBody>
                  <a:tcPr marL="121920" marR="121920" marT="60960" marB="60960"/>
                </a:tc>
                <a:tc>
                  <a:txBody>
                    <a:bodyPr/>
                    <a:lstStyle/>
                    <a:p>
                      <a:pPr algn="ctr"/>
                      <a:r>
                        <a:rPr lang="en-US" sz="1900" dirty="0">
                          <a:latin typeface="Times New Roman" pitchFamily="18" charset="0"/>
                          <a:cs typeface="Times New Roman" pitchFamily="18" charset="0"/>
                        </a:rPr>
                        <a:t>rahul12</a:t>
                      </a:r>
                    </a:p>
                  </a:txBody>
                  <a:tcPr marL="121920" marR="121920" marT="60960" marB="60960"/>
                </a:tc>
                <a:extLst>
                  <a:ext uri="{0D108BD9-81ED-4DB2-BD59-A6C34878D82A}">
                    <a16:rowId xmlns:a16="http://schemas.microsoft.com/office/drawing/2014/main" val="10001"/>
                  </a:ext>
                </a:extLst>
              </a:tr>
              <a:tr h="508000">
                <a:tc>
                  <a:txBody>
                    <a:bodyPr/>
                    <a:lstStyle/>
                    <a:p>
                      <a:pPr algn="ctr"/>
                      <a:r>
                        <a:rPr lang="en-US" sz="1900" dirty="0">
                          <a:latin typeface="Times New Roman" pitchFamily="18" charset="0"/>
                          <a:cs typeface="Times New Roman" pitchFamily="18" charset="0"/>
                        </a:rPr>
                        <a:t>2</a:t>
                      </a:r>
                    </a:p>
                  </a:txBody>
                  <a:tcPr marL="121920" marR="121920" marT="60960" marB="60960"/>
                </a:tc>
                <a:tc>
                  <a:txBody>
                    <a:bodyPr/>
                    <a:lstStyle/>
                    <a:p>
                      <a:pPr algn="ctr"/>
                      <a:r>
                        <a:rPr lang="en-US" sz="1900" dirty="0" err="1">
                          <a:latin typeface="Times New Roman" pitchFamily="18" charset="0"/>
                          <a:cs typeface="Times New Roman" pitchFamily="18" charset="0"/>
                        </a:rPr>
                        <a:t>Sonam</a:t>
                      </a:r>
                      <a:endParaRPr lang="en-US" sz="1900" dirty="0">
                        <a:latin typeface="Times New Roman" pitchFamily="18" charset="0"/>
                        <a:cs typeface="Times New Roman" pitchFamily="18" charset="0"/>
                      </a:endParaRPr>
                    </a:p>
                  </a:txBody>
                  <a:tcPr marL="121920" marR="121920" marT="60960" marB="60960"/>
                </a:tc>
                <a:tc>
                  <a:txBody>
                    <a:bodyPr/>
                    <a:lstStyle/>
                    <a:p>
                      <a:pPr algn="ctr"/>
                      <a:r>
                        <a:rPr lang="en-US" sz="1900" dirty="0">
                          <a:latin typeface="Times New Roman" pitchFamily="18" charset="0"/>
                          <a:cs typeface="Times New Roman" pitchFamily="18" charset="0"/>
                        </a:rPr>
                        <a:t>sonam12</a:t>
                      </a:r>
                    </a:p>
                  </a:txBody>
                  <a:tcPr marL="121920" marR="121920" marT="60960" marB="60960"/>
                </a:tc>
                <a:extLst>
                  <a:ext uri="{0D108BD9-81ED-4DB2-BD59-A6C34878D82A}">
                    <a16:rowId xmlns:a16="http://schemas.microsoft.com/office/drawing/2014/main" val="10002"/>
                  </a:ext>
                </a:extLst>
              </a:tr>
              <a:tr h="508000">
                <a:tc>
                  <a:txBody>
                    <a:bodyPr/>
                    <a:lstStyle/>
                    <a:p>
                      <a:pPr algn="ctr"/>
                      <a:r>
                        <a:rPr lang="en-US" sz="1900" dirty="0">
                          <a:latin typeface="Times New Roman" pitchFamily="18" charset="0"/>
                          <a:cs typeface="Times New Roman" pitchFamily="18" charset="0"/>
                        </a:rPr>
                        <a:t>3</a:t>
                      </a:r>
                    </a:p>
                  </a:txBody>
                  <a:tcPr marL="121920" marR="121920" marT="60960" marB="60960"/>
                </a:tc>
                <a:tc>
                  <a:txBody>
                    <a:bodyPr/>
                    <a:lstStyle/>
                    <a:p>
                      <a:pPr algn="ctr"/>
                      <a:r>
                        <a:rPr lang="en-US" sz="1900" dirty="0" err="1">
                          <a:latin typeface="Times New Roman" pitchFamily="18" charset="0"/>
                          <a:cs typeface="Times New Roman" pitchFamily="18" charset="0"/>
                        </a:rPr>
                        <a:t>Kunal</a:t>
                      </a:r>
                      <a:endParaRPr lang="en-US" sz="1900" dirty="0">
                        <a:latin typeface="Times New Roman" pitchFamily="18" charset="0"/>
                        <a:cs typeface="Times New Roman" pitchFamily="18" charset="0"/>
                      </a:endParaRPr>
                    </a:p>
                  </a:txBody>
                  <a:tcPr marL="121920" marR="121920" marT="60960" marB="60960"/>
                </a:tc>
                <a:tc>
                  <a:txBody>
                    <a:bodyPr/>
                    <a:lstStyle/>
                    <a:p>
                      <a:pPr algn="ctr"/>
                      <a:r>
                        <a:rPr lang="en-US" sz="1900" dirty="0">
                          <a:latin typeface="Times New Roman" pitchFamily="18" charset="0"/>
                          <a:cs typeface="Times New Roman" pitchFamily="18" charset="0"/>
                        </a:rPr>
                        <a:t>kunal12</a:t>
                      </a:r>
                    </a:p>
                  </a:txBody>
                  <a:tcPr marL="121920" marR="121920" marT="60960" marB="60960"/>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40730799"/>
              </p:ext>
            </p:extLst>
          </p:nvPr>
        </p:nvGraphicFramePr>
        <p:xfrm>
          <a:off x="2414120" y="4106037"/>
          <a:ext cx="6721171" cy="2032000"/>
        </p:xfrm>
        <a:graphic>
          <a:graphicData uri="http://schemas.openxmlformats.org/drawingml/2006/table">
            <a:tbl>
              <a:tblPr firstRow="1" bandRow="1">
                <a:tableStyleId>{5940675A-B579-460E-94D1-54222C63F5DA}</a:tableStyleId>
              </a:tblPr>
              <a:tblGrid>
                <a:gridCol w="830217">
                  <a:extLst>
                    <a:ext uri="{9D8B030D-6E8A-4147-A177-3AD203B41FA5}">
                      <a16:colId xmlns:a16="http://schemas.microsoft.com/office/drawing/2014/main" val="20000"/>
                    </a:ext>
                  </a:extLst>
                </a:gridCol>
                <a:gridCol w="1593669">
                  <a:extLst>
                    <a:ext uri="{9D8B030D-6E8A-4147-A177-3AD203B41FA5}">
                      <a16:colId xmlns:a16="http://schemas.microsoft.com/office/drawing/2014/main" val="20001"/>
                    </a:ext>
                  </a:extLst>
                </a:gridCol>
                <a:gridCol w="1706880">
                  <a:extLst>
                    <a:ext uri="{9D8B030D-6E8A-4147-A177-3AD203B41FA5}">
                      <a16:colId xmlns:a16="http://schemas.microsoft.com/office/drawing/2014/main" val="20002"/>
                    </a:ext>
                  </a:extLst>
                </a:gridCol>
                <a:gridCol w="2590405">
                  <a:extLst>
                    <a:ext uri="{9D8B030D-6E8A-4147-A177-3AD203B41FA5}">
                      <a16:colId xmlns:a16="http://schemas.microsoft.com/office/drawing/2014/main" val="20003"/>
                    </a:ext>
                  </a:extLst>
                </a:gridCol>
              </a:tblGrid>
              <a:tr h="508000">
                <a:tc>
                  <a:txBody>
                    <a:bodyPr/>
                    <a:lstStyle/>
                    <a:p>
                      <a:pPr algn="ctr"/>
                      <a:r>
                        <a:rPr lang="en-US" sz="2100" b="1" dirty="0">
                          <a:latin typeface="Times New Roman" pitchFamily="18" charset="0"/>
                          <a:cs typeface="Times New Roman" pitchFamily="18" charset="0"/>
                        </a:rPr>
                        <a:t>ID</a:t>
                      </a:r>
                    </a:p>
                  </a:txBody>
                  <a:tcPr marL="121920" marR="121920" marT="60960" marB="60960">
                    <a:solidFill>
                      <a:schemeClr val="accent6">
                        <a:lumMod val="20000"/>
                        <a:lumOff val="80000"/>
                      </a:schemeClr>
                    </a:solidFill>
                  </a:tcPr>
                </a:tc>
                <a:tc>
                  <a:txBody>
                    <a:bodyPr/>
                    <a:lstStyle/>
                    <a:p>
                      <a:pPr algn="ctr"/>
                      <a:r>
                        <a:rPr lang="en-US" sz="2100" b="1" dirty="0">
                          <a:latin typeface="Times New Roman" pitchFamily="18" charset="0"/>
                          <a:cs typeface="Times New Roman" pitchFamily="18" charset="0"/>
                        </a:rPr>
                        <a:t>Page Name</a:t>
                      </a:r>
                    </a:p>
                  </a:txBody>
                  <a:tcPr marL="121920" marR="121920" marT="60960" marB="60960">
                    <a:solidFill>
                      <a:schemeClr val="accent6">
                        <a:lumMod val="20000"/>
                        <a:lumOff val="80000"/>
                      </a:schemeClr>
                    </a:solidFill>
                  </a:tcPr>
                </a:tc>
                <a:tc>
                  <a:txBody>
                    <a:bodyPr/>
                    <a:lstStyle/>
                    <a:p>
                      <a:pPr algn="ctr"/>
                      <a:r>
                        <a:rPr lang="en-US" sz="2100" b="1" dirty="0">
                          <a:latin typeface="Times New Roman" pitchFamily="18" charset="0"/>
                          <a:cs typeface="Times New Roman" pitchFamily="18" charset="0"/>
                        </a:rPr>
                        <a:t>Page Cat</a:t>
                      </a:r>
                    </a:p>
                  </a:txBody>
                  <a:tcPr marL="121920" marR="121920" marT="60960" marB="60960">
                    <a:solidFill>
                      <a:schemeClr val="accent6">
                        <a:lumMod val="20000"/>
                        <a:lumOff val="80000"/>
                      </a:schemeClr>
                    </a:solidFill>
                  </a:tcPr>
                </a:tc>
                <a:tc>
                  <a:txBody>
                    <a:bodyPr/>
                    <a:lstStyle/>
                    <a:p>
                      <a:pPr algn="ctr"/>
                      <a:r>
                        <a:rPr lang="en-US" sz="2100" b="1" dirty="0">
                          <a:latin typeface="Times New Roman" pitchFamily="18" charset="0"/>
                          <a:cs typeface="Times New Roman" pitchFamily="18" charset="0"/>
                        </a:rPr>
                        <a:t>Page Publish Date</a:t>
                      </a:r>
                    </a:p>
                  </a:txBody>
                  <a:tcPr marL="121920" marR="121920" marT="60960" marB="60960">
                    <a:solidFill>
                      <a:schemeClr val="accent6">
                        <a:lumMod val="20000"/>
                        <a:lumOff val="80000"/>
                      </a:schemeClr>
                    </a:solidFill>
                  </a:tcPr>
                </a:tc>
                <a:extLst>
                  <a:ext uri="{0D108BD9-81ED-4DB2-BD59-A6C34878D82A}">
                    <a16:rowId xmlns:a16="http://schemas.microsoft.com/office/drawing/2014/main" val="10000"/>
                  </a:ext>
                </a:extLst>
              </a:tr>
              <a:tr h="508000">
                <a:tc>
                  <a:txBody>
                    <a:bodyPr/>
                    <a:lstStyle/>
                    <a:p>
                      <a:pPr algn="ctr"/>
                      <a:r>
                        <a:rPr lang="en-US" sz="1900" dirty="0">
                          <a:latin typeface="Times New Roman" pitchFamily="18" charset="0"/>
                          <a:cs typeface="Times New Roman" pitchFamily="18" charset="0"/>
                        </a:rPr>
                        <a:t>1</a:t>
                      </a:r>
                    </a:p>
                  </a:txBody>
                  <a:tcPr marL="121920" marR="121920" marT="60960" marB="60960"/>
                </a:tc>
                <a:tc>
                  <a:txBody>
                    <a:bodyPr/>
                    <a:lstStyle/>
                    <a:p>
                      <a:pPr algn="ctr"/>
                      <a:r>
                        <a:rPr lang="en-US" sz="1900" dirty="0" err="1">
                          <a:latin typeface="Times New Roman" pitchFamily="18" charset="0"/>
                          <a:cs typeface="Times New Roman" pitchFamily="18" charset="0"/>
                        </a:rPr>
                        <a:t>Geekyshows</a:t>
                      </a:r>
                      <a:endParaRPr lang="en-US" sz="1900" dirty="0">
                        <a:latin typeface="Times New Roman" pitchFamily="18" charset="0"/>
                        <a:cs typeface="Times New Roman" pitchFamily="18" charset="0"/>
                      </a:endParaRPr>
                    </a:p>
                  </a:txBody>
                  <a:tcPr marL="121920" marR="121920" marT="60960" marB="60960"/>
                </a:tc>
                <a:tc>
                  <a:txBody>
                    <a:bodyPr/>
                    <a:lstStyle/>
                    <a:p>
                      <a:pPr algn="ctr"/>
                      <a:r>
                        <a:rPr lang="en-US" sz="1900" dirty="0">
                          <a:latin typeface="Times New Roman" pitchFamily="18" charset="0"/>
                          <a:cs typeface="Times New Roman" pitchFamily="18" charset="0"/>
                        </a:rPr>
                        <a:t>Programming</a:t>
                      </a:r>
                    </a:p>
                  </a:txBody>
                  <a:tcPr marL="121920" marR="121920" marT="60960" marB="60960"/>
                </a:tc>
                <a:tc>
                  <a:txBody>
                    <a:bodyPr/>
                    <a:lstStyle/>
                    <a:p>
                      <a:pPr algn="ctr"/>
                      <a:r>
                        <a:rPr lang="en-US" sz="1900" dirty="0">
                          <a:latin typeface="Times New Roman" pitchFamily="18" charset="0"/>
                          <a:cs typeface="Times New Roman" pitchFamily="18" charset="0"/>
                        </a:rPr>
                        <a:t>12-12-2000</a:t>
                      </a:r>
                    </a:p>
                  </a:txBody>
                  <a:tcPr marL="121920" marR="121920" marT="60960" marB="60960"/>
                </a:tc>
                <a:extLst>
                  <a:ext uri="{0D108BD9-81ED-4DB2-BD59-A6C34878D82A}">
                    <a16:rowId xmlns:a16="http://schemas.microsoft.com/office/drawing/2014/main" val="10001"/>
                  </a:ext>
                </a:extLst>
              </a:tr>
              <a:tr h="508000">
                <a:tc>
                  <a:txBody>
                    <a:bodyPr/>
                    <a:lstStyle/>
                    <a:p>
                      <a:pPr algn="ctr"/>
                      <a:r>
                        <a:rPr lang="en-US" sz="1900" dirty="0">
                          <a:latin typeface="Times New Roman" pitchFamily="18" charset="0"/>
                          <a:cs typeface="Times New Roman" pitchFamily="18" charset="0"/>
                        </a:rPr>
                        <a:t>2</a:t>
                      </a:r>
                    </a:p>
                  </a:txBody>
                  <a:tcPr marL="121920" marR="121920" marT="60960" marB="60960"/>
                </a:tc>
                <a:tc>
                  <a:txBody>
                    <a:bodyPr/>
                    <a:lstStyle/>
                    <a:p>
                      <a:pPr algn="ctr"/>
                      <a:r>
                        <a:rPr lang="en-US" sz="1900" dirty="0">
                          <a:latin typeface="Times New Roman" pitchFamily="18" charset="0"/>
                          <a:cs typeface="Times New Roman" pitchFamily="18" charset="0"/>
                        </a:rPr>
                        <a:t>World News</a:t>
                      </a:r>
                    </a:p>
                  </a:txBody>
                  <a:tcPr marL="121920" marR="121920" marT="60960" marB="60960"/>
                </a:tc>
                <a:tc>
                  <a:txBody>
                    <a:bodyPr/>
                    <a:lstStyle/>
                    <a:p>
                      <a:pPr algn="ctr"/>
                      <a:r>
                        <a:rPr lang="en-US" sz="1900" dirty="0">
                          <a:latin typeface="Times New Roman" pitchFamily="18" charset="0"/>
                          <a:cs typeface="Times New Roman" pitchFamily="18" charset="0"/>
                        </a:rPr>
                        <a:t>News</a:t>
                      </a:r>
                    </a:p>
                  </a:txBody>
                  <a:tcPr marL="121920" marR="121920" marT="60960" marB="60960"/>
                </a:tc>
                <a:tc>
                  <a:txBody>
                    <a:bodyPr/>
                    <a:lstStyle/>
                    <a:p>
                      <a:pPr algn="ctr"/>
                      <a:r>
                        <a:rPr lang="en-US" sz="1900" dirty="0">
                          <a:latin typeface="Times New Roman" pitchFamily="18" charset="0"/>
                          <a:cs typeface="Times New Roman" pitchFamily="18" charset="0"/>
                        </a:rPr>
                        <a:t>11-09-2003</a:t>
                      </a:r>
                    </a:p>
                  </a:txBody>
                  <a:tcPr marL="121920" marR="121920" marT="60960" marB="60960"/>
                </a:tc>
                <a:extLst>
                  <a:ext uri="{0D108BD9-81ED-4DB2-BD59-A6C34878D82A}">
                    <a16:rowId xmlns:a16="http://schemas.microsoft.com/office/drawing/2014/main" val="10002"/>
                  </a:ext>
                </a:extLst>
              </a:tr>
              <a:tr h="508000">
                <a:tc>
                  <a:txBody>
                    <a:bodyPr/>
                    <a:lstStyle/>
                    <a:p>
                      <a:pPr algn="ctr"/>
                      <a:r>
                        <a:rPr lang="en-US" sz="1900" dirty="0">
                          <a:latin typeface="Times New Roman" pitchFamily="18" charset="0"/>
                          <a:cs typeface="Times New Roman" pitchFamily="18" charset="0"/>
                        </a:rPr>
                        <a:t>3</a:t>
                      </a:r>
                    </a:p>
                  </a:txBody>
                  <a:tcPr marL="121920" marR="121920" marT="60960" marB="60960"/>
                </a:tc>
                <a:tc>
                  <a:txBody>
                    <a:bodyPr/>
                    <a:lstStyle/>
                    <a:p>
                      <a:pPr algn="ctr"/>
                      <a:r>
                        <a:rPr lang="en-US" sz="1900" dirty="0" err="1">
                          <a:latin typeface="Times New Roman" pitchFamily="18" charset="0"/>
                          <a:cs typeface="Times New Roman" pitchFamily="18" charset="0"/>
                        </a:rPr>
                        <a:t>DjangoLove</a:t>
                      </a:r>
                      <a:endParaRPr lang="en-US" sz="1900" dirty="0">
                        <a:latin typeface="Times New Roman" pitchFamily="18" charset="0"/>
                        <a:cs typeface="Times New Roman" pitchFamily="18" charset="0"/>
                      </a:endParaRPr>
                    </a:p>
                  </a:txBody>
                  <a:tcPr marL="121920" marR="121920" marT="60960" marB="60960"/>
                </a:tc>
                <a:tc>
                  <a:txBody>
                    <a:bodyPr/>
                    <a:lstStyle/>
                    <a:p>
                      <a:pPr algn="ctr"/>
                      <a:r>
                        <a:rPr lang="en-US" sz="1900" dirty="0">
                          <a:latin typeface="Times New Roman" pitchFamily="18" charset="0"/>
                          <a:cs typeface="Times New Roman" pitchFamily="18" charset="0"/>
                        </a:rPr>
                        <a:t>Programming</a:t>
                      </a:r>
                    </a:p>
                  </a:txBody>
                  <a:tcPr marL="121920" marR="121920" marT="60960" marB="60960"/>
                </a:tc>
                <a:tc>
                  <a:txBody>
                    <a:bodyPr/>
                    <a:lstStyle/>
                    <a:p>
                      <a:pPr algn="ctr"/>
                      <a:r>
                        <a:rPr lang="en-US" sz="1900" dirty="0">
                          <a:latin typeface="Times New Roman" pitchFamily="18" charset="0"/>
                          <a:cs typeface="Times New Roman" pitchFamily="18" charset="0"/>
                        </a:rPr>
                        <a:t>07-01-2001</a:t>
                      </a:r>
                    </a:p>
                  </a:txBody>
                  <a:tcPr marL="121920" marR="121920" marT="60960" marB="60960"/>
                </a:tc>
                <a:extLst>
                  <a:ext uri="{0D108BD9-81ED-4DB2-BD59-A6C34878D82A}">
                    <a16:rowId xmlns:a16="http://schemas.microsoft.com/office/drawing/2014/main" val="10003"/>
                  </a:ext>
                </a:extLst>
              </a:tr>
            </a:tbl>
          </a:graphicData>
        </a:graphic>
      </p:graphicFrame>
      <p:sp>
        <p:nvSpPr>
          <p:cNvPr id="7" name="TextBox 6"/>
          <p:cNvSpPr txBox="1"/>
          <p:nvPr/>
        </p:nvSpPr>
        <p:spPr>
          <a:xfrm>
            <a:off x="5502520" y="888371"/>
            <a:ext cx="800219" cy="461665"/>
          </a:xfrm>
          <a:prstGeom prst="rect">
            <a:avLst/>
          </a:prstGeom>
          <a:noFill/>
        </p:spPr>
        <p:txBody>
          <a:bodyPr wrap="none" rtlCol="0">
            <a:spAutoFit/>
          </a:bodyPr>
          <a:lstStyle/>
          <a:p>
            <a:r>
              <a:rPr lang="en-US" sz="2400" b="1" u="sng" dirty="0">
                <a:latin typeface="Times New Roman" pitchFamily="18" charset="0"/>
                <a:cs typeface="Times New Roman" pitchFamily="18" charset="0"/>
              </a:rPr>
              <a:t>User</a:t>
            </a:r>
          </a:p>
        </p:txBody>
      </p:sp>
      <p:sp>
        <p:nvSpPr>
          <p:cNvPr id="8" name="TextBox 7"/>
          <p:cNvSpPr txBox="1"/>
          <p:nvPr/>
        </p:nvSpPr>
        <p:spPr>
          <a:xfrm>
            <a:off x="5325820" y="3600779"/>
            <a:ext cx="745717" cy="420564"/>
          </a:xfrm>
          <a:prstGeom prst="rect">
            <a:avLst/>
          </a:prstGeom>
          <a:noFill/>
        </p:spPr>
        <p:txBody>
          <a:bodyPr wrap="none" rtlCol="0">
            <a:spAutoFit/>
          </a:bodyPr>
          <a:lstStyle/>
          <a:p>
            <a:r>
              <a:rPr lang="en-US" sz="2133" b="1" u="sng" dirty="0">
                <a:latin typeface="Times New Roman" pitchFamily="18" charset="0"/>
                <a:cs typeface="Times New Roman" pitchFamily="18" charset="0"/>
              </a:rPr>
              <a:t>Page</a:t>
            </a:r>
          </a:p>
        </p:txBody>
      </p:sp>
    </p:spTree>
    <p:extLst>
      <p:ext uri="{BB962C8B-B14F-4D97-AF65-F5344CB8AC3E}">
        <p14:creationId xmlns:p14="http://schemas.microsoft.com/office/powerpoint/2010/main" val="274867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9E76-6773-4E11-98C9-1C30A423A3A1}"/>
              </a:ext>
            </a:extLst>
          </p:cNvPr>
          <p:cNvSpPr>
            <a:spLocks noGrp="1"/>
          </p:cNvSpPr>
          <p:nvPr>
            <p:ph type="title"/>
          </p:nvPr>
        </p:nvSpPr>
        <p:spPr>
          <a:xfrm>
            <a:off x="838200" y="108743"/>
            <a:ext cx="10515600" cy="1009651"/>
          </a:xfrm>
        </p:spPr>
        <p:txBody>
          <a:bodyPr/>
          <a:lstStyle/>
          <a:p>
            <a:pPr algn="ctr"/>
            <a:r>
              <a:rPr lang="en-US" b="1" u="sng" dirty="0">
                <a:latin typeface="Times New Roman" pitchFamily="18" charset="0"/>
                <a:cs typeface="Times New Roman" pitchFamily="18" charset="0"/>
              </a:rPr>
              <a:t>One to One Relationship</a:t>
            </a:r>
          </a:p>
        </p:txBody>
      </p:sp>
      <p:sp>
        <p:nvSpPr>
          <p:cNvPr id="3" name="Content Placeholder 2">
            <a:extLst>
              <a:ext uri="{FF2B5EF4-FFF2-40B4-BE49-F238E27FC236}">
                <a16:creationId xmlns:a16="http://schemas.microsoft.com/office/drawing/2014/main" id="{1C7DD53C-D323-40AA-B621-8C5B4B9E3FF9}"/>
              </a:ext>
            </a:extLst>
          </p:cNvPr>
          <p:cNvSpPr>
            <a:spLocks noGrp="1"/>
          </p:cNvSpPr>
          <p:nvPr>
            <p:ph idx="1"/>
          </p:nvPr>
        </p:nvSpPr>
        <p:spPr>
          <a:xfrm>
            <a:off x="838200" y="1253331"/>
            <a:ext cx="10515600" cy="528680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One to One Relationship - To define a one-to-one relationship, use </a:t>
            </a:r>
            <a:r>
              <a:rPr lang="en-US" sz="2000" b="1" dirty="0" err="1">
                <a:latin typeface="Times New Roman" panose="02020603050405020304" pitchFamily="18" charset="0"/>
                <a:cs typeface="Times New Roman" panose="02020603050405020304" pitchFamily="18" charset="0"/>
              </a:rPr>
              <a:t>OneToOneField</a:t>
            </a:r>
            <a:r>
              <a:rPr lang="en-US" sz="2000" dirty="0">
                <a:latin typeface="Times New Roman" panose="02020603050405020304" pitchFamily="18" charset="0"/>
                <a:cs typeface="Times New Roman" panose="02020603050405020304" pitchFamily="18" charset="0"/>
              </a:rPr>
              <a:t>. You use it just like any other Field type by including it as a class attribute of your model. </a:t>
            </a:r>
          </a:p>
          <a:p>
            <a:pPr marL="0" indent="0">
              <a:buNone/>
            </a:pPr>
            <a:r>
              <a:rPr lang="en-US" sz="2000" dirty="0" err="1">
                <a:latin typeface="Times New Roman" panose="02020603050405020304" pitchFamily="18" charset="0"/>
                <a:cs typeface="Times New Roman" panose="02020603050405020304" pitchFamily="18" charset="0"/>
              </a:rPr>
              <a:t>OneToOneField</a:t>
            </a:r>
            <a:r>
              <a:rPr lang="en-US" sz="2000" dirty="0">
                <a:latin typeface="Times New Roman" panose="02020603050405020304" pitchFamily="18" charset="0"/>
                <a:cs typeface="Times New Roman" panose="02020603050405020304" pitchFamily="18" charset="0"/>
              </a:rPr>
              <a:t> requires a positional argument, the class to which the model is related.</a:t>
            </a:r>
          </a:p>
          <a:p>
            <a:pPr marL="0" indent="0">
              <a:buNone/>
            </a:pPr>
            <a:r>
              <a:rPr lang="en-US" sz="2000" dirty="0">
                <a:latin typeface="Times New Roman" panose="02020603050405020304" pitchFamily="18" charset="0"/>
                <a:cs typeface="Times New Roman" panose="02020603050405020304" pitchFamily="18" charset="0"/>
              </a:rPr>
              <a:t>Syntax:- </a:t>
            </a:r>
            <a:r>
              <a:rPr lang="en-US" sz="2000" dirty="0" err="1">
                <a:latin typeface="Times New Roman" panose="02020603050405020304" pitchFamily="18" charset="0"/>
                <a:cs typeface="Times New Roman" panose="02020603050405020304" pitchFamily="18" charset="0"/>
              </a:rPr>
              <a:t>OneToOneField</a:t>
            </a:r>
            <a:r>
              <a:rPr lang="en-US" sz="2000" dirty="0">
                <a:latin typeface="Times New Roman" panose="02020603050405020304" pitchFamily="18" charset="0"/>
                <a:cs typeface="Times New Roman" panose="02020603050405020304" pitchFamily="18" charset="0"/>
              </a:rPr>
              <a:t>(to, </a:t>
            </a:r>
            <a:r>
              <a:rPr lang="en-US" sz="2000" dirty="0" err="1">
                <a:latin typeface="Times New Roman" panose="02020603050405020304" pitchFamily="18" charset="0"/>
                <a:cs typeface="Times New Roman" panose="02020603050405020304" pitchFamily="18" charset="0"/>
              </a:rPr>
              <a:t>on_delete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parent_link</a:t>
            </a:r>
            <a:r>
              <a:rPr lang="en-US" sz="2000" dirty="0">
                <a:latin typeface="Times New Roman" panose="02020603050405020304" pitchFamily="18" charset="0"/>
                <a:cs typeface="Times New Roman" panose="02020603050405020304" pitchFamily="18" charset="0"/>
              </a:rPr>
              <a:t>=False, **options)</a:t>
            </a:r>
          </a:p>
          <a:p>
            <a:pPr marL="0" indent="0">
              <a:buNone/>
            </a:pPr>
            <a:r>
              <a:rPr lang="en-US" sz="2000" dirty="0">
                <a:latin typeface="Times New Roman" panose="02020603050405020304" pitchFamily="18" charset="0"/>
                <a:cs typeface="Times New Roman" panose="02020603050405020304" pitchFamily="18" charset="0"/>
              </a:rPr>
              <a:t>Where,</a:t>
            </a:r>
          </a:p>
          <a:p>
            <a:pPr marL="0" indent="0">
              <a:buNone/>
            </a:pPr>
            <a:r>
              <a:rPr lang="en-US" sz="2000" dirty="0">
                <a:latin typeface="Times New Roman" panose="02020603050405020304" pitchFamily="18" charset="0"/>
                <a:cs typeface="Times New Roman" panose="02020603050405020304" pitchFamily="18" charset="0"/>
              </a:rPr>
              <a:t>to - The class to which the model is related.</a:t>
            </a:r>
          </a:p>
          <a:p>
            <a:pPr marL="0" indent="0">
              <a:buNone/>
            </a:pPr>
            <a:r>
              <a:rPr lang="en-US" sz="2000" dirty="0" err="1">
                <a:latin typeface="Times New Roman" panose="02020603050405020304" pitchFamily="18" charset="0"/>
                <a:cs typeface="Times New Roman" panose="02020603050405020304" pitchFamily="18" charset="0"/>
              </a:rPr>
              <a:t>on_delete</a:t>
            </a:r>
            <a:r>
              <a:rPr lang="en-US" sz="2000" dirty="0">
                <a:latin typeface="Times New Roman" panose="02020603050405020304" pitchFamily="18" charset="0"/>
                <a:cs typeface="Times New Roman" panose="02020603050405020304" pitchFamily="18" charset="0"/>
              </a:rPr>
              <a:t> - When an object referenced by a </a:t>
            </a:r>
            <a:r>
              <a:rPr lang="en-US" sz="2000" dirty="0" err="1">
                <a:latin typeface="Times New Roman" panose="02020603050405020304" pitchFamily="18" charset="0"/>
                <a:cs typeface="Times New Roman" panose="02020603050405020304" pitchFamily="18" charset="0"/>
              </a:rPr>
              <a:t>ForeignKey</a:t>
            </a:r>
            <a:r>
              <a:rPr lang="en-US" sz="2000" dirty="0">
                <a:latin typeface="Times New Roman" panose="02020603050405020304" pitchFamily="18" charset="0"/>
                <a:cs typeface="Times New Roman" panose="02020603050405020304" pitchFamily="18" charset="0"/>
              </a:rPr>
              <a:t> is deleted, Django will emulate the behavior of the SQL constraint specified by the </a:t>
            </a:r>
            <a:r>
              <a:rPr lang="en-US" sz="2000" dirty="0" err="1">
                <a:latin typeface="Times New Roman" panose="02020603050405020304" pitchFamily="18" charset="0"/>
                <a:cs typeface="Times New Roman" panose="02020603050405020304" pitchFamily="18" charset="0"/>
              </a:rPr>
              <a:t>on_delete</a:t>
            </a:r>
            <a:r>
              <a:rPr lang="en-US" sz="2000" dirty="0">
                <a:latin typeface="Times New Roman" panose="02020603050405020304" pitchFamily="18" charset="0"/>
                <a:cs typeface="Times New Roman" panose="02020603050405020304" pitchFamily="18" charset="0"/>
              </a:rPr>
              <a:t> argument. </a:t>
            </a:r>
            <a:r>
              <a:rPr lang="en-US" sz="2000" dirty="0" err="1">
                <a:latin typeface="Times New Roman" panose="02020603050405020304" pitchFamily="18" charset="0"/>
                <a:cs typeface="Times New Roman" panose="02020603050405020304" pitchFamily="18" charset="0"/>
              </a:rPr>
              <a:t>on_delete</a:t>
            </a:r>
            <a:r>
              <a:rPr lang="en-US" sz="2000" dirty="0">
                <a:latin typeface="Times New Roman" panose="02020603050405020304" pitchFamily="18" charset="0"/>
                <a:cs typeface="Times New Roman" panose="02020603050405020304" pitchFamily="18" charset="0"/>
              </a:rPr>
              <a:t> doesn’t create an SQL constraint in the database.</a:t>
            </a:r>
          </a:p>
          <a:p>
            <a:pPr marL="0" indent="0">
              <a:buNone/>
            </a:pPr>
            <a:r>
              <a:rPr lang="en-US" sz="2000" dirty="0" err="1">
                <a:latin typeface="Times New Roman" panose="02020603050405020304" pitchFamily="18" charset="0"/>
                <a:cs typeface="Times New Roman" panose="02020603050405020304" pitchFamily="18" charset="0"/>
              </a:rPr>
              <a:t>parent_link</a:t>
            </a:r>
            <a:r>
              <a:rPr lang="en-US" sz="2000" dirty="0">
                <a:latin typeface="Times New Roman" panose="02020603050405020304" pitchFamily="18" charset="0"/>
                <a:cs typeface="Times New Roman" panose="02020603050405020304" pitchFamily="18" charset="0"/>
              </a:rPr>
              <a:t> - When True and used in a model which inherits from another concrete model, indicates that this field should be used as the link back to the parent class, rather than the extra </a:t>
            </a:r>
            <a:r>
              <a:rPr lang="en-US" sz="2000" dirty="0" err="1">
                <a:latin typeface="Times New Roman" panose="02020603050405020304" pitchFamily="18" charset="0"/>
                <a:cs typeface="Times New Roman" panose="02020603050405020304" pitchFamily="18" charset="0"/>
              </a:rPr>
              <a:t>OneToOneField</a:t>
            </a:r>
            <a:r>
              <a:rPr lang="en-US" sz="2000" dirty="0">
                <a:latin typeface="Times New Roman" panose="02020603050405020304" pitchFamily="18" charset="0"/>
                <a:cs typeface="Times New Roman" panose="02020603050405020304" pitchFamily="18" charset="0"/>
              </a:rPr>
              <a:t> which would normally be implicitly created by </a:t>
            </a:r>
            <a:r>
              <a:rPr lang="en-US" sz="2000" dirty="0" err="1">
                <a:latin typeface="Times New Roman" panose="02020603050405020304" pitchFamily="18" charset="0"/>
                <a:cs typeface="Times New Roman" panose="02020603050405020304" pitchFamily="18" charset="0"/>
              </a:rPr>
              <a:t>subclassing</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limit_choices_to</a:t>
            </a:r>
            <a:r>
              <a:rPr lang="en-US" sz="2000" dirty="0">
                <a:latin typeface="Times New Roman" panose="02020603050405020304" pitchFamily="18" charset="0"/>
                <a:cs typeface="Times New Roman" panose="02020603050405020304" pitchFamily="18" charset="0"/>
              </a:rPr>
              <a:t> - Sets a limit to the available choices for this field when this field is rendered using a </a:t>
            </a:r>
            <a:r>
              <a:rPr lang="en-US" sz="2000" dirty="0" err="1">
                <a:latin typeface="Times New Roman" panose="02020603050405020304" pitchFamily="18" charset="0"/>
                <a:cs typeface="Times New Roman" panose="02020603050405020304" pitchFamily="18" charset="0"/>
              </a:rPr>
              <a:t>ModelForm</a:t>
            </a:r>
            <a:r>
              <a:rPr lang="en-US" sz="2000" dirty="0">
                <a:latin typeface="Times New Roman" panose="02020603050405020304" pitchFamily="18" charset="0"/>
                <a:cs typeface="Times New Roman" panose="02020603050405020304" pitchFamily="18" charset="0"/>
              </a:rPr>
              <a:t> or the admin (by default, all objects in the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are available to choose). Either a dictionary, a Q object, or a callable returning a dictionary or Q object can be used.</a:t>
            </a:r>
          </a:p>
        </p:txBody>
      </p:sp>
    </p:spTree>
    <p:extLst>
      <p:ext uri="{BB962C8B-B14F-4D97-AF65-F5344CB8AC3E}">
        <p14:creationId xmlns:p14="http://schemas.microsoft.com/office/powerpoint/2010/main" val="363402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9E76-6773-4E11-98C9-1C30A423A3A1}"/>
              </a:ext>
            </a:extLst>
          </p:cNvPr>
          <p:cNvSpPr>
            <a:spLocks noGrp="1"/>
          </p:cNvSpPr>
          <p:nvPr>
            <p:ph type="title"/>
          </p:nvPr>
        </p:nvSpPr>
        <p:spPr>
          <a:xfrm>
            <a:off x="838200" y="108743"/>
            <a:ext cx="10515600" cy="1009651"/>
          </a:xfrm>
        </p:spPr>
        <p:txBody>
          <a:bodyPr/>
          <a:lstStyle/>
          <a:p>
            <a:pPr algn="ctr"/>
            <a:r>
              <a:rPr lang="en-US" b="1" u="sng" dirty="0">
                <a:latin typeface="Times New Roman" pitchFamily="18" charset="0"/>
                <a:cs typeface="Times New Roman" pitchFamily="18" charset="0"/>
              </a:rPr>
              <a:t>One to One Relationship</a:t>
            </a:r>
          </a:p>
        </p:txBody>
      </p:sp>
      <p:sp>
        <p:nvSpPr>
          <p:cNvPr id="3" name="Content Placeholder 2">
            <a:extLst>
              <a:ext uri="{FF2B5EF4-FFF2-40B4-BE49-F238E27FC236}">
                <a16:creationId xmlns:a16="http://schemas.microsoft.com/office/drawing/2014/main" id="{1C7DD53C-D323-40AA-B621-8C5B4B9E3FF9}"/>
              </a:ext>
            </a:extLst>
          </p:cNvPr>
          <p:cNvSpPr>
            <a:spLocks noGrp="1"/>
          </p:cNvSpPr>
          <p:nvPr>
            <p:ph idx="1"/>
          </p:nvPr>
        </p:nvSpPr>
        <p:spPr>
          <a:xfrm>
            <a:off x="838200" y="1253331"/>
            <a:ext cx="10515600" cy="5286806"/>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related_name</a:t>
            </a:r>
            <a:r>
              <a:rPr lang="en-US" sz="2000" dirty="0">
                <a:latin typeface="Times New Roman" panose="02020603050405020304" pitchFamily="18" charset="0"/>
                <a:cs typeface="Times New Roman" panose="02020603050405020304" pitchFamily="18" charset="0"/>
              </a:rPr>
              <a:t> - The name to use for the relation from the related object back to this one. It’s also the default value for </a:t>
            </a:r>
            <a:r>
              <a:rPr lang="en-US" sz="2000" dirty="0" err="1">
                <a:latin typeface="Times New Roman" panose="02020603050405020304" pitchFamily="18" charset="0"/>
                <a:cs typeface="Times New Roman" panose="02020603050405020304" pitchFamily="18" charset="0"/>
              </a:rPr>
              <a:t>related_query_name</a:t>
            </a:r>
            <a:r>
              <a:rPr lang="en-US" sz="2000" dirty="0">
                <a:latin typeface="Times New Roman" panose="02020603050405020304" pitchFamily="18" charset="0"/>
                <a:cs typeface="Times New Roman" panose="02020603050405020304" pitchFamily="18" charset="0"/>
              </a:rPr>
              <a:t> (the name to use for the reverse filter name from the target model). </a:t>
            </a:r>
          </a:p>
          <a:p>
            <a:pPr marL="0" indent="0">
              <a:buNone/>
            </a:pPr>
            <a:r>
              <a:rPr lang="en-US" sz="2000" dirty="0">
                <a:latin typeface="Times New Roman" panose="02020603050405020304" pitchFamily="18" charset="0"/>
                <a:cs typeface="Times New Roman" panose="02020603050405020304" pitchFamily="18" charset="0"/>
              </a:rPr>
              <a:t>If you’d prefer Django not to create a backwards relation, set </a:t>
            </a:r>
            <a:r>
              <a:rPr lang="en-US" sz="2000" dirty="0" err="1">
                <a:latin typeface="Times New Roman" panose="02020603050405020304" pitchFamily="18" charset="0"/>
                <a:cs typeface="Times New Roman" panose="02020603050405020304" pitchFamily="18" charset="0"/>
              </a:rPr>
              <a:t>related_name</a:t>
            </a:r>
            <a:r>
              <a:rPr lang="en-US" sz="2000" dirty="0">
                <a:latin typeface="Times New Roman" panose="02020603050405020304" pitchFamily="18" charset="0"/>
                <a:cs typeface="Times New Roman" panose="02020603050405020304" pitchFamily="18" charset="0"/>
              </a:rPr>
              <a:t> to '+' or end it with '+'. </a:t>
            </a:r>
          </a:p>
          <a:p>
            <a:pPr marL="0" indent="0">
              <a:buNone/>
            </a:pPr>
            <a:r>
              <a:rPr lang="en-US" sz="2000" dirty="0" err="1">
                <a:latin typeface="Times New Roman" panose="02020603050405020304" pitchFamily="18" charset="0"/>
                <a:cs typeface="Times New Roman" panose="02020603050405020304" pitchFamily="18" charset="0"/>
              </a:rPr>
              <a:t>related_query_name</a:t>
            </a:r>
            <a:r>
              <a:rPr lang="en-US" sz="2000" dirty="0">
                <a:latin typeface="Times New Roman" panose="02020603050405020304" pitchFamily="18" charset="0"/>
                <a:cs typeface="Times New Roman" panose="02020603050405020304" pitchFamily="18" charset="0"/>
              </a:rPr>
              <a:t> - The name to use for the reverse filter name from the target model. It defaults to the value of </a:t>
            </a:r>
            <a:r>
              <a:rPr lang="en-US" sz="2000" dirty="0" err="1">
                <a:latin typeface="Times New Roman" panose="02020603050405020304" pitchFamily="18" charset="0"/>
                <a:cs typeface="Times New Roman" panose="02020603050405020304" pitchFamily="18" charset="0"/>
              </a:rPr>
              <a:t>related_name</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default_related_name</a:t>
            </a:r>
            <a:r>
              <a:rPr lang="en-US" sz="2000" dirty="0">
                <a:latin typeface="Times New Roman" panose="02020603050405020304" pitchFamily="18" charset="0"/>
                <a:cs typeface="Times New Roman" panose="02020603050405020304" pitchFamily="18" charset="0"/>
              </a:rPr>
              <a:t> if set, otherwise it defaults to the name of the model.</a:t>
            </a:r>
          </a:p>
          <a:p>
            <a:pPr marL="0" indent="0">
              <a:buNone/>
            </a:pPr>
            <a:r>
              <a:rPr lang="en-US" sz="2000" dirty="0" err="1">
                <a:latin typeface="Times New Roman" panose="02020603050405020304" pitchFamily="18" charset="0"/>
                <a:cs typeface="Times New Roman" panose="02020603050405020304" pitchFamily="18" charset="0"/>
              </a:rPr>
              <a:t>to_field</a:t>
            </a:r>
            <a:r>
              <a:rPr lang="en-US" sz="2000" dirty="0">
                <a:latin typeface="Times New Roman" panose="02020603050405020304" pitchFamily="18" charset="0"/>
                <a:cs typeface="Times New Roman" panose="02020603050405020304" pitchFamily="18" charset="0"/>
              </a:rPr>
              <a:t> - The field on the related object that the relation is to. By default, Django uses the primary key of the related object. If you reference a different field, that field must have unique=True.</a:t>
            </a:r>
          </a:p>
          <a:p>
            <a:pPr marL="0" indent="0">
              <a:buNone/>
            </a:pPr>
            <a:r>
              <a:rPr lang="en-US" sz="2000" dirty="0">
                <a:latin typeface="Times New Roman" panose="02020603050405020304" pitchFamily="18" charset="0"/>
                <a:cs typeface="Times New Roman" panose="02020603050405020304" pitchFamily="18" charset="0"/>
              </a:rPr>
              <a:t>swappable - Controls the migration framework’s reaction if this </a:t>
            </a:r>
            <a:r>
              <a:rPr lang="en-US" sz="2000" dirty="0" err="1">
                <a:latin typeface="Times New Roman" panose="02020603050405020304" pitchFamily="18" charset="0"/>
                <a:cs typeface="Times New Roman" panose="02020603050405020304" pitchFamily="18" charset="0"/>
              </a:rPr>
              <a:t>ForeignKey</a:t>
            </a:r>
            <a:r>
              <a:rPr lang="en-US" sz="2000" dirty="0">
                <a:latin typeface="Times New Roman" panose="02020603050405020304" pitchFamily="18" charset="0"/>
                <a:cs typeface="Times New Roman" panose="02020603050405020304" pitchFamily="18" charset="0"/>
              </a:rPr>
              <a:t> is pointing at a swappable model. If it is True - the default - then if the </a:t>
            </a:r>
            <a:r>
              <a:rPr lang="en-US" sz="2000" dirty="0" err="1">
                <a:latin typeface="Times New Roman" panose="02020603050405020304" pitchFamily="18" charset="0"/>
                <a:cs typeface="Times New Roman" panose="02020603050405020304" pitchFamily="18" charset="0"/>
              </a:rPr>
              <a:t>ForeignKey</a:t>
            </a:r>
            <a:r>
              <a:rPr lang="en-US" sz="2000" dirty="0">
                <a:latin typeface="Times New Roman" panose="02020603050405020304" pitchFamily="18" charset="0"/>
                <a:cs typeface="Times New Roman" panose="02020603050405020304" pitchFamily="18" charset="0"/>
              </a:rPr>
              <a:t> is pointing at a model which matches the current value of </a:t>
            </a:r>
            <a:r>
              <a:rPr lang="en-US" sz="2000" dirty="0" err="1">
                <a:latin typeface="Times New Roman" panose="02020603050405020304" pitchFamily="18" charset="0"/>
                <a:cs typeface="Times New Roman" panose="02020603050405020304" pitchFamily="18" charset="0"/>
              </a:rPr>
              <a:t>settings.AUTH_USER_MODEL</a:t>
            </a:r>
            <a:r>
              <a:rPr lang="en-US" sz="2000" dirty="0">
                <a:latin typeface="Times New Roman" panose="02020603050405020304" pitchFamily="18" charset="0"/>
                <a:cs typeface="Times New Roman" panose="02020603050405020304" pitchFamily="18" charset="0"/>
              </a:rPr>
              <a:t> (or another swappable model setting) the relationship will be stored in the migration using a reference to the setting, not to the model directly.</a:t>
            </a:r>
          </a:p>
        </p:txBody>
      </p:sp>
    </p:spTree>
    <p:extLst>
      <p:ext uri="{BB962C8B-B14F-4D97-AF65-F5344CB8AC3E}">
        <p14:creationId xmlns:p14="http://schemas.microsoft.com/office/powerpoint/2010/main" val="78455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9E76-6773-4E11-98C9-1C30A423A3A1}"/>
              </a:ext>
            </a:extLst>
          </p:cNvPr>
          <p:cNvSpPr>
            <a:spLocks noGrp="1"/>
          </p:cNvSpPr>
          <p:nvPr>
            <p:ph type="title"/>
          </p:nvPr>
        </p:nvSpPr>
        <p:spPr>
          <a:xfrm>
            <a:off x="838200" y="108743"/>
            <a:ext cx="10515600" cy="1009651"/>
          </a:xfrm>
        </p:spPr>
        <p:txBody>
          <a:bodyPr/>
          <a:lstStyle/>
          <a:p>
            <a:pPr algn="ctr"/>
            <a:r>
              <a:rPr lang="en-US" b="1" u="sng" dirty="0">
                <a:latin typeface="Times New Roman" pitchFamily="18" charset="0"/>
                <a:cs typeface="Times New Roman" pitchFamily="18" charset="0"/>
              </a:rPr>
              <a:t>One to One Relationship</a:t>
            </a:r>
          </a:p>
        </p:txBody>
      </p:sp>
      <p:sp>
        <p:nvSpPr>
          <p:cNvPr id="3" name="Content Placeholder 2">
            <a:extLst>
              <a:ext uri="{FF2B5EF4-FFF2-40B4-BE49-F238E27FC236}">
                <a16:creationId xmlns:a16="http://schemas.microsoft.com/office/drawing/2014/main" id="{1C7DD53C-D323-40AA-B621-8C5B4B9E3FF9}"/>
              </a:ext>
            </a:extLst>
          </p:cNvPr>
          <p:cNvSpPr>
            <a:spLocks noGrp="1"/>
          </p:cNvSpPr>
          <p:nvPr>
            <p:ph idx="1"/>
          </p:nvPr>
        </p:nvSpPr>
        <p:spPr>
          <a:xfrm>
            <a:off x="838200" y="1253331"/>
            <a:ext cx="10515600" cy="5286806"/>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db_constraint</a:t>
            </a:r>
            <a:r>
              <a:rPr lang="en-US" sz="2000" dirty="0">
                <a:latin typeface="Times New Roman" panose="02020603050405020304" pitchFamily="18" charset="0"/>
                <a:cs typeface="Times New Roman" panose="02020603050405020304" pitchFamily="18" charset="0"/>
              </a:rPr>
              <a:t> - Controls whether or not a constraint should be created in the database for this foreign key. The default is True, and that’s almost certainly what you want; setting this to False can be very bad for data integrity. That said, here are some scenarios where you might want to do this:</a:t>
            </a:r>
          </a:p>
          <a:p>
            <a:pPr marL="0" indent="0">
              <a:buNone/>
            </a:pPr>
            <a:r>
              <a:rPr lang="en-US" sz="2000" dirty="0">
                <a:latin typeface="Times New Roman" panose="02020603050405020304" pitchFamily="18" charset="0"/>
                <a:cs typeface="Times New Roman" panose="02020603050405020304" pitchFamily="18" charset="0"/>
              </a:rPr>
              <a:t>You have legacy data that is not valid.</a:t>
            </a:r>
          </a:p>
          <a:p>
            <a:pPr marL="0" indent="0">
              <a:buNone/>
            </a:pPr>
            <a:r>
              <a:rPr lang="en-US" sz="2000" dirty="0">
                <a:latin typeface="Times New Roman" panose="02020603050405020304" pitchFamily="18" charset="0"/>
                <a:cs typeface="Times New Roman" panose="02020603050405020304" pitchFamily="18" charset="0"/>
              </a:rPr>
              <a:t>You’re </a:t>
            </a:r>
            <a:r>
              <a:rPr lang="en-US" sz="2000" dirty="0" err="1">
                <a:latin typeface="Times New Roman" panose="02020603050405020304" pitchFamily="18" charset="0"/>
                <a:cs typeface="Times New Roman" panose="02020603050405020304" pitchFamily="18" charset="0"/>
              </a:rPr>
              <a:t>sharding</a:t>
            </a:r>
            <a:r>
              <a:rPr lang="en-US" sz="2000" dirty="0">
                <a:latin typeface="Times New Roman" panose="02020603050405020304" pitchFamily="18" charset="0"/>
                <a:cs typeface="Times New Roman" panose="02020603050405020304" pitchFamily="18" charset="0"/>
              </a:rPr>
              <a:t> your database.</a:t>
            </a:r>
          </a:p>
          <a:p>
            <a:pPr marL="0" indent="0">
              <a:buNone/>
            </a:pPr>
            <a:r>
              <a:rPr lang="en-US" sz="2000" dirty="0">
                <a:latin typeface="Times New Roman" panose="02020603050405020304" pitchFamily="18" charset="0"/>
                <a:cs typeface="Times New Roman" panose="02020603050405020304" pitchFamily="18" charset="0"/>
              </a:rPr>
              <a:t>If this is set to False, accessing a related object that doesn’t exist will raise its </a:t>
            </a:r>
            <a:r>
              <a:rPr lang="en-US" sz="2000" dirty="0" err="1">
                <a:latin typeface="Times New Roman" panose="02020603050405020304" pitchFamily="18" charset="0"/>
                <a:cs typeface="Times New Roman" panose="02020603050405020304" pitchFamily="18" charset="0"/>
              </a:rPr>
              <a:t>DoesNotExist</a:t>
            </a:r>
            <a:r>
              <a:rPr lang="en-US" sz="2000" dirty="0">
                <a:latin typeface="Times New Roman" panose="02020603050405020304" pitchFamily="18" charset="0"/>
                <a:cs typeface="Times New Roman" panose="02020603050405020304" pitchFamily="18" charset="0"/>
              </a:rPr>
              <a:t> exception.</a:t>
            </a:r>
          </a:p>
        </p:txBody>
      </p:sp>
    </p:spTree>
    <p:extLst>
      <p:ext uri="{BB962C8B-B14F-4D97-AF65-F5344CB8AC3E}">
        <p14:creationId xmlns:p14="http://schemas.microsoft.com/office/powerpoint/2010/main" val="403562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9E76-6773-4E11-98C9-1C30A423A3A1}"/>
              </a:ext>
            </a:extLst>
          </p:cNvPr>
          <p:cNvSpPr>
            <a:spLocks noGrp="1"/>
          </p:cNvSpPr>
          <p:nvPr>
            <p:ph type="title"/>
          </p:nvPr>
        </p:nvSpPr>
        <p:spPr>
          <a:xfrm>
            <a:off x="838200" y="108743"/>
            <a:ext cx="10515600" cy="1009651"/>
          </a:xfrm>
        </p:spPr>
        <p:txBody>
          <a:bodyPr/>
          <a:lstStyle/>
          <a:p>
            <a:pPr algn="ctr"/>
            <a:r>
              <a:rPr lang="en-US" b="1" dirty="0" err="1">
                <a:latin typeface="Times New Roman" panose="02020603050405020304" pitchFamily="18" charset="0"/>
                <a:cs typeface="Times New Roman" panose="02020603050405020304" pitchFamily="18" charset="0"/>
              </a:rPr>
              <a:t>on_delete</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7DD53C-D323-40AA-B621-8C5B4B9E3FF9}"/>
              </a:ext>
            </a:extLst>
          </p:cNvPr>
          <p:cNvSpPr>
            <a:spLocks noGrp="1"/>
          </p:cNvSpPr>
          <p:nvPr>
            <p:ph idx="1"/>
          </p:nvPr>
        </p:nvSpPr>
        <p:spPr>
          <a:xfrm>
            <a:off x="838200" y="1253331"/>
            <a:ext cx="10515600" cy="5286806"/>
          </a:xfrm>
        </p:spPr>
        <p:txBody>
          <a:bodyPr>
            <a:normAutofit/>
          </a:bodyPr>
          <a:lstStyle/>
          <a:p>
            <a:pPr marL="0" indent="0">
              <a:buNone/>
            </a:pPr>
            <a:r>
              <a:rPr lang="en-US" sz="1800" dirty="0" err="1">
                <a:latin typeface="Times New Roman" panose="02020603050405020304" pitchFamily="18" charset="0"/>
                <a:cs typeface="Times New Roman" panose="02020603050405020304" pitchFamily="18" charset="0"/>
              </a:rPr>
              <a:t>on_delete</a:t>
            </a:r>
            <a:r>
              <a:rPr lang="en-US" sz="1800" dirty="0">
                <a:latin typeface="Times New Roman" panose="02020603050405020304" pitchFamily="18" charset="0"/>
                <a:cs typeface="Times New Roman" panose="02020603050405020304" pitchFamily="18" charset="0"/>
              </a:rPr>
              <a:t> - When an object referenced by a </a:t>
            </a:r>
            <a:r>
              <a:rPr lang="en-US" sz="1800" dirty="0" err="1">
                <a:latin typeface="Times New Roman" panose="02020603050405020304" pitchFamily="18" charset="0"/>
                <a:cs typeface="Times New Roman" panose="02020603050405020304" pitchFamily="18" charset="0"/>
              </a:rPr>
              <a:t>ForeignKey</a:t>
            </a:r>
            <a:r>
              <a:rPr lang="en-US" sz="1800" dirty="0">
                <a:latin typeface="Times New Roman" panose="02020603050405020304" pitchFamily="18" charset="0"/>
                <a:cs typeface="Times New Roman" panose="02020603050405020304" pitchFamily="18" charset="0"/>
              </a:rPr>
              <a:t> is deleted, Django will emulate the behavior of the SQL constraint specified by the </a:t>
            </a:r>
            <a:r>
              <a:rPr lang="en-US" sz="1800" dirty="0" err="1">
                <a:latin typeface="Times New Roman" panose="02020603050405020304" pitchFamily="18" charset="0"/>
                <a:cs typeface="Times New Roman" panose="02020603050405020304" pitchFamily="18" charset="0"/>
              </a:rPr>
              <a:t>on_delete</a:t>
            </a:r>
            <a:r>
              <a:rPr lang="en-US" sz="1800" dirty="0">
                <a:latin typeface="Times New Roman" panose="02020603050405020304" pitchFamily="18" charset="0"/>
                <a:cs typeface="Times New Roman" panose="02020603050405020304" pitchFamily="18" charset="0"/>
              </a:rPr>
              <a:t> argument. </a:t>
            </a:r>
            <a:r>
              <a:rPr lang="en-US" sz="1800" dirty="0" err="1">
                <a:latin typeface="Times New Roman" panose="02020603050405020304" pitchFamily="18" charset="0"/>
                <a:cs typeface="Times New Roman" panose="02020603050405020304" pitchFamily="18" charset="0"/>
              </a:rPr>
              <a:t>on_delete</a:t>
            </a:r>
            <a:r>
              <a:rPr lang="en-US" sz="1800" dirty="0">
                <a:latin typeface="Times New Roman" panose="02020603050405020304" pitchFamily="18" charset="0"/>
                <a:cs typeface="Times New Roman" panose="02020603050405020304" pitchFamily="18" charset="0"/>
              </a:rPr>
              <a:t> doesn’t create an SQL constraint in the database.</a:t>
            </a:r>
          </a:p>
          <a:p>
            <a:pPr marL="0" indent="0">
              <a:buNone/>
            </a:pPr>
            <a:r>
              <a:rPr lang="en-US" sz="1800" dirty="0">
                <a:latin typeface="Times New Roman" panose="02020603050405020304" pitchFamily="18" charset="0"/>
                <a:cs typeface="Times New Roman" panose="02020603050405020304" pitchFamily="18" charset="0"/>
              </a:rPr>
              <a:t>The possible values for </a:t>
            </a:r>
            <a:r>
              <a:rPr lang="en-US" sz="1800" dirty="0" err="1">
                <a:latin typeface="Times New Roman" panose="02020603050405020304" pitchFamily="18" charset="0"/>
                <a:cs typeface="Times New Roman" panose="02020603050405020304" pitchFamily="18" charset="0"/>
              </a:rPr>
              <a:t>on_delete</a:t>
            </a:r>
            <a:r>
              <a:rPr lang="en-US" sz="1800" dirty="0">
                <a:latin typeface="Times New Roman" panose="02020603050405020304" pitchFamily="18" charset="0"/>
                <a:cs typeface="Times New Roman" panose="02020603050405020304" pitchFamily="18" charset="0"/>
              </a:rPr>
              <a:t> are found in </a:t>
            </a:r>
            <a:r>
              <a:rPr lang="en-US" sz="1800" dirty="0" err="1">
                <a:latin typeface="Times New Roman" panose="02020603050405020304" pitchFamily="18" charset="0"/>
                <a:cs typeface="Times New Roman" panose="02020603050405020304" pitchFamily="18" charset="0"/>
              </a:rPr>
              <a:t>django.db.models</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CASCADE - Cascade deletes. Django emulates the behavior of the SQL constraint ON DELETE CASCADE and also deletes the object containing the </a:t>
            </a:r>
            <a:r>
              <a:rPr lang="en-US" sz="1800" dirty="0" err="1">
                <a:latin typeface="Times New Roman" panose="02020603050405020304" pitchFamily="18" charset="0"/>
                <a:cs typeface="Times New Roman" panose="02020603050405020304" pitchFamily="18" charset="0"/>
              </a:rPr>
              <a:t>ForeignKey</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PROTECT - Prevent deletion of the referenced object by raising </a:t>
            </a:r>
            <a:r>
              <a:rPr lang="en-US" sz="1800" dirty="0" err="1">
                <a:latin typeface="Times New Roman" panose="02020603050405020304" pitchFamily="18" charset="0"/>
                <a:cs typeface="Times New Roman" panose="02020603050405020304" pitchFamily="18" charset="0"/>
              </a:rPr>
              <a:t>ProtectedError</a:t>
            </a:r>
            <a:r>
              <a:rPr lang="en-US" sz="1800" dirty="0">
                <a:latin typeface="Times New Roman" panose="02020603050405020304" pitchFamily="18" charset="0"/>
                <a:cs typeface="Times New Roman" panose="02020603050405020304" pitchFamily="18" charset="0"/>
              </a:rPr>
              <a:t>, a subclass of </a:t>
            </a:r>
            <a:r>
              <a:rPr lang="en-US" sz="1800" dirty="0" err="1">
                <a:latin typeface="Times New Roman" panose="02020603050405020304" pitchFamily="18" charset="0"/>
                <a:cs typeface="Times New Roman" panose="02020603050405020304" pitchFamily="18" charset="0"/>
              </a:rPr>
              <a:t>django.db.IntegrityError</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SET_NULL - Set the </a:t>
            </a:r>
            <a:r>
              <a:rPr lang="en-US" sz="1800" dirty="0" err="1">
                <a:latin typeface="Times New Roman" panose="02020603050405020304" pitchFamily="18" charset="0"/>
                <a:cs typeface="Times New Roman" panose="02020603050405020304" pitchFamily="18" charset="0"/>
              </a:rPr>
              <a:t>ForeignKey</a:t>
            </a:r>
            <a:r>
              <a:rPr lang="en-US" sz="1800" dirty="0">
                <a:latin typeface="Times New Roman" panose="02020603050405020304" pitchFamily="18" charset="0"/>
                <a:cs typeface="Times New Roman" panose="02020603050405020304" pitchFamily="18" charset="0"/>
              </a:rPr>
              <a:t> null; this is only possible if null is True.</a:t>
            </a:r>
          </a:p>
          <a:p>
            <a:r>
              <a:rPr lang="en-US" sz="1800" dirty="0">
                <a:latin typeface="Times New Roman" panose="02020603050405020304" pitchFamily="18" charset="0"/>
                <a:cs typeface="Times New Roman" panose="02020603050405020304" pitchFamily="18" charset="0"/>
              </a:rPr>
              <a:t>SET_DEFAULT - Set the </a:t>
            </a:r>
            <a:r>
              <a:rPr lang="en-US" sz="1800" dirty="0" err="1">
                <a:latin typeface="Times New Roman" panose="02020603050405020304" pitchFamily="18" charset="0"/>
                <a:cs typeface="Times New Roman" panose="02020603050405020304" pitchFamily="18" charset="0"/>
              </a:rPr>
              <a:t>ForeignKey</a:t>
            </a:r>
            <a:r>
              <a:rPr lang="en-US" sz="1800" dirty="0">
                <a:latin typeface="Times New Roman" panose="02020603050405020304" pitchFamily="18" charset="0"/>
                <a:cs typeface="Times New Roman" panose="02020603050405020304" pitchFamily="18" charset="0"/>
              </a:rPr>
              <a:t> to its default value; a default for the </a:t>
            </a:r>
            <a:r>
              <a:rPr lang="en-US" sz="1800" dirty="0" err="1">
                <a:latin typeface="Times New Roman" panose="02020603050405020304" pitchFamily="18" charset="0"/>
                <a:cs typeface="Times New Roman" panose="02020603050405020304" pitchFamily="18" charset="0"/>
              </a:rPr>
              <a:t>ForeignKey</a:t>
            </a:r>
            <a:r>
              <a:rPr lang="en-US" sz="1800" dirty="0">
                <a:latin typeface="Times New Roman" panose="02020603050405020304" pitchFamily="18" charset="0"/>
                <a:cs typeface="Times New Roman" panose="02020603050405020304" pitchFamily="18" charset="0"/>
              </a:rPr>
              <a:t> must be set.</a:t>
            </a:r>
          </a:p>
          <a:p>
            <a:r>
              <a:rPr lang="en-US" sz="1800" dirty="0">
                <a:latin typeface="Times New Roman" panose="02020603050405020304" pitchFamily="18" charset="0"/>
                <a:cs typeface="Times New Roman" panose="02020603050405020304" pitchFamily="18" charset="0"/>
              </a:rPr>
              <a:t>SET() - Set the </a:t>
            </a:r>
            <a:r>
              <a:rPr lang="en-US" sz="1800" dirty="0" err="1">
                <a:latin typeface="Times New Roman" panose="02020603050405020304" pitchFamily="18" charset="0"/>
                <a:cs typeface="Times New Roman" panose="02020603050405020304" pitchFamily="18" charset="0"/>
              </a:rPr>
              <a:t>ForeignKey</a:t>
            </a:r>
            <a:r>
              <a:rPr lang="en-US" sz="1800" dirty="0">
                <a:latin typeface="Times New Roman" panose="02020603050405020304" pitchFamily="18" charset="0"/>
                <a:cs typeface="Times New Roman" panose="02020603050405020304" pitchFamily="18" charset="0"/>
              </a:rPr>
              <a:t> to the value passed to SET(), or if a callable is passed in, the result of calling it.</a:t>
            </a:r>
          </a:p>
          <a:p>
            <a:r>
              <a:rPr lang="en-US" sz="1800" dirty="0">
                <a:latin typeface="Times New Roman" panose="02020603050405020304" pitchFamily="18" charset="0"/>
                <a:cs typeface="Times New Roman" panose="02020603050405020304" pitchFamily="18" charset="0"/>
              </a:rPr>
              <a:t>DO_NOTHING - Take no action. If your database backend enforces referential integrity, this will cause an </a:t>
            </a:r>
            <a:r>
              <a:rPr lang="en-US" sz="1800" dirty="0" err="1">
                <a:latin typeface="Times New Roman" panose="02020603050405020304" pitchFamily="18" charset="0"/>
                <a:cs typeface="Times New Roman" panose="02020603050405020304" pitchFamily="18" charset="0"/>
              </a:rPr>
              <a:t>IntegrityError</a:t>
            </a:r>
            <a:r>
              <a:rPr lang="en-US" sz="1800" dirty="0">
                <a:latin typeface="Times New Roman" panose="02020603050405020304" pitchFamily="18" charset="0"/>
                <a:cs typeface="Times New Roman" panose="02020603050405020304" pitchFamily="18" charset="0"/>
              </a:rPr>
              <a:t> unless you manually add an SQL ON DELETE constraint to the database field.</a:t>
            </a:r>
          </a:p>
        </p:txBody>
      </p:sp>
    </p:spTree>
    <p:extLst>
      <p:ext uri="{BB962C8B-B14F-4D97-AF65-F5344CB8AC3E}">
        <p14:creationId xmlns:p14="http://schemas.microsoft.com/office/powerpoint/2010/main" val="233217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9E76-6773-4E11-98C9-1C30A423A3A1}"/>
              </a:ext>
            </a:extLst>
          </p:cNvPr>
          <p:cNvSpPr>
            <a:spLocks noGrp="1"/>
          </p:cNvSpPr>
          <p:nvPr>
            <p:ph type="title"/>
          </p:nvPr>
        </p:nvSpPr>
        <p:spPr>
          <a:xfrm>
            <a:off x="838200" y="108743"/>
            <a:ext cx="10515600" cy="1009651"/>
          </a:xfrm>
        </p:spPr>
        <p:txBody>
          <a:bodyPr/>
          <a:lstStyle/>
          <a:p>
            <a:pPr algn="ctr"/>
            <a:r>
              <a:rPr lang="en-US" b="1" u="sng" dirty="0">
                <a:latin typeface="Times New Roman" pitchFamily="18" charset="0"/>
                <a:cs typeface="Times New Roman" pitchFamily="18" charset="0"/>
              </a:rPr>
              <a:t>One to One Relationship</a:t>
            </a:r>
          </a:p>
        </p:txBody>
      </p:sp>
      <p:sp>
        <p:nvSpPr>
          <p:cNvPr id="3" name="Content Placeholder 2">
            <a:extLst>
              <a:ext uri="{FF2B5EF4-FFF2-40B4-BE49-F238E27FC236}">
                <a16:creationId xmlns:a16="http://schemas.microsoft.com/office/drawing/2014/main" id="{1C7DD53C-D323-40AA-B621-8C5B4B9E3FF9}"/>
              </a:ext>
            </a:extLst>
          </p:cNvPr>
          <p:cNvSpPr>
            <a:spLocks noGrp="1"/>
          </p:cNvSpPr>
          <p:nvPr>
            <p:ph idx="1"/>
          </p:nvPr>
        </p:nvSpPr>
        <p:spPr>
          <a:xfrm>
            <a:off x="838200" y="1253331"/>
            <a:ext cx="10515600" cy="528680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class User(</a:t>
            </a:r>
            <a:r>
              <a:rPr lang="en-US" sz="2000" dirty="0" err="1">
                <a:latin typeface="Times New Roman" panose="02020603050405020304" pitchFamily="18" charset="0"/>
                <a:cs typeface="Times New Roman" panose="02020603050405020304" pitchFamily="18" charset="0"/>
              </a:rPr>
              <a:t>models.Model</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user_name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models.CharField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max_length</a:t>
            </a:r>
            <a:r>
              <a:rPr lang="en-US" sz="2000" dirty="0">
                <a:latin typeface="Times New Roman" panose="02020603050405020304" pitchFamily="18" charset="0"/>
                <a:cs typeface="Times New Roman" panose="02020603050405020304" pitchFamily="18" charset="0"/>
              </a:rPr>
              <a:t>=70)</a:t>
            </a:r>
          </a:p>
          <a:p>
            <a:pPr marL="0" indent="0">
              <a:buNone/>
            </a:pPr>
            <a:r>
              <a:rPr lang="en-US" sz="2000" dirty="0">
                <a:latin typeface="Times New Roman" panose="02020603050405020304" pitchFamily="18" charset="0"/>
                <a:cs typeface="Times New Roman" panose="02020603050405020304" pitchFamily="18" charset="0"/>
              </a:rPr>
              <a:t> password = </a:t>
            </a:r>
            <a:r>
              <a:rPr lang="en-US" sz="2000" dirty="0" err="1">
                <a:latin typeface="Times New Roman" panose="02020603050405020304" pitchFamily="18" charset="0"/>
                <a:cs typeface="Times New Roman" panose="02020603050405020304" pitchFamily="18" charset="0"/>
              </a:rPr>
              <a:t>models.CharField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max_length</a:t>
            </a:r>
            <a:r>
              <a:rPr lang="en-US" sz="2000" dirty="0">
                <a:latin typeface="Times New Roman" panose="02020603050405020304" pitchFamily="18" charset="0"/>
                <a:cs typeface="Times New Roman" panose="02020603050405020304" pitchFamily="18" charset="0"/>
              </a:rPr>
              <a:t>=70)</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class Page(</a:t>
            </a:r>
            <a:r>
              <a:rPr lang="en-US" sz="2000" dirty="0" err="1">
                <a:latin typeface="Times New Roman" panose="02020603050405020304" pitchFamily="18" charset="0"/>
                <a:cs typeface="Times New Roman" panose="02020603050405020304" pitchFamily="18" charset="0"/>
              </a:rPr>
              <a:t>models.Model</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user = </a:t>
            </a:r>
            <a:r>
              <a:rPr lang="en-US" sz="2000" dirty="0" err="1">
                <a:latin typeface="Times New Roman" panose="02020603050405020304" pitchFamily="18" charset="0"/>
                <a:cs typeface="Times New Roman" panose="02020603050405020304" pitchFamily="18" charset="0"/>
              </a:rPr>
              <a:t>models.OneToOneField</a:t>
            </a:r>
            <a:r>
              <a:rPr lang="en-US" sz="2000" dirty="0">
                <a:latin typeface="Times New Roman" panose="02020603050405020304" pitchFamily="18" charset="0"/>
                <a:cs typeface="Times New Roman" panose="02020603050405020304" pitchFamily="18" charset="0"/>
              </a:rPr>
              <a:t>(User, </a:t>
            </a:r>
            <a:r>
              <a:rPr lang="en-US" sz="2000" dirty="0" err="1">
                <a:latin typeface="Times New Roman" panose="02020603050405020304" pitchFamily="18" charset="0"/>
                <a:cs typeface="Times New Roman" panose="02020603050405020304" pitchFamily="18" charset="0"/>
              </a:rPr>
              <a:t>on_delete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models.CASCADE</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page_name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models.CharField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max_length</a:t>
            </a:r>
            <a:r>
              <a:rPr lang="en-US" sz="2000" dirty="0">
                <a:latin typeface="Times New Roman" panose="02020603050405020304" pitchFamily="18" charset="0"/>
                <a:cs typeface="Times New Roman" panose="02020603050405020304" pitchFamily="18" charset="0"/>
              </a:rPr>
              <a:t>=70)</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page_cat</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models.CharField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max_length</a:t>
            </a:r>
            <a:r>
              <a:rPr lang="en-US" sz="2000" dirty="0">
                <a:latin typeface="Times New Roman" panose="02020603050405020304" pitchFamily="18" charset="0"/>
                <a:cs typeface="Times New Roman" panose="02020603050405020304" pitchFamily="18" charset="0"/>
              </a:rPr>
              <a:t>=70)</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page_publish_date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models.DateField</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1066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49992"/>
            <a:ext cx="10515600" cy="996063"/>
          </a:xfrm>
        </p:spPr>
        <p:txBody>
          <a:bodyPr>
            <a:normAutofit/>
          </a:bodyPr>
          <a:lstStyle/>
          <a:p>
            <a:pPr algn="ctr"/>
            <a:r>
              <a:rPr lang="en-US" b="1" u="sng" dirty="0">
                <a:latin typeface="Times New Roman" pitchFamily="18" charset="0"/>
                <a:cs typeface="Times New Roman" pitchFamily="18" charset="0"/>
              </a:rPr>
              <a:t>Many to One Relationship</a:t>
            </a:r>
          </a:p>
        </p:txBody>
      </p:sp>
      <p:sp>
        <p:nvSpPr>
          <p:cNvPr id="2" name="Content Placeholder 1">
            <a:extLst>
              <a:ext uri="{FF2B5EF4-FFF2-40B4-BE49-F238E27FC236}">
                <a16:creationId xmlns:a16="http://schemas.microsoft.com/office/drawing/2014/main" id="{450864F3-E220-4A98-8E71-537A0EDBE964}"/>
              </a:ext>
            </a:extLst>
          </p:cNvPr>
          <p:cNvSpPr>
            <a:spLocks noGrp="1"/>
          </p:cNvSpPr>
          <p:nvPr>
            <p:ph idx="1"/>
          </p:nvPr>
        </p:nvSpPr>
        <p:spPr>
          <a:xfrm>
            <a:off x="838200" y="1046055"/>
            <a:ext cx="10515600" cy="947972"/>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When one or more row of table B can be linked to one row of table A.</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41143"/>
          <a:stretch/>
        </p:blipFill>
        <p:spPr>
          <a:xfrm flipH="1">
            <a:off x="6935903" y="1481499"/>
            <a:ext cx="2092960" cy="4445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509778" y="1810408"/>
            <a:ext cx="815024" cy="189359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711039" y="4651971"/>
            <a:ext cx="829945" cy="1508991"/>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57167" y="3166306"/>
            <a:ext cx="795867" cy="1625600"/>
          </a:xfrm>
          <a:prstGeom prst="rect">
            <a:avLst/>
          </a:prstGeom>
        </p:spPr>
      </p:pic>
    </p:spTree>
    <p:extLst>
      <p:ext uri="{BB962C8B-B14F-4D97-AF65-F5344CB8AC3E}">
        <p14:creationId xmlns:p14="http://schemas.microsoft.com/office/powerpoint/2010/main" val="400306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1846</TotalTime>
  <Words>2705</Words>
  <Application>Microsoft Office PowerPoint</Application>
  <PresentationFormat>Widescreen</PresentationFormat>
  <Paragraphs>229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Model Relationship</vt:lpstr>
      <vt:lpstr>One to One Relationship</vt:lpstr>
      <vt:lpstr>One to One</vt:lpstr>
      <vt:lpstr>One to One Relationship</vt:lpstr>
      <vt:lpstr>One to One Relationship</vt:lpstr>
      <vt:lpstr>One to One Relationship</vt:lpstr>
      <vt:lpstr>on_delete</vt:lpstr>
      <vt:lpstr>One to One Relationship</vt:lpstr>
      <vt:lpstr>Many to One Relationship</vt:lpstr>
      <vt:lpstr>Many to One Relationship</vt:lpstr>
      <vt:lpstr>Many to One Relationship</vt:lpstr>
      <vt:lpstr>Many to One Relationship</vt:lpstr>
      <vt:lpstr>Many to One Relationship</vt:lpstr>
      <vt:lpstr>on_delete</vt:lpstr>
      <vt:lpstr>Many to One Relationship</vt:lpstr>
      <vt:lpstr>Many to Many Relationship</vt:lpstr>
      <vt:lpstr>Many to Many Relationship</vt:lpstr>
      <vt:lpstr>Many to Many Relationship</vt:lpstr>
      <vt:lpstr>Many to Many Relationship</vt:lpstr>
      <vt:lpstr>Many to Many Relationship</vt:lpstr>
      <vt:lpstr>Many to Many Relationship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Relationship</dc:title>
  <dc:creator>RK</dc:creator>
  <cp:lastModifiedBy>RK</cp:lastModifiedBy>
  <cp:revision>75</cp:revision>
  <dcterms:created xsi:type="dcterms:W3CDTF">2020-05-27T03:08:07Z</dcterms:created>
  <dcterms:modified xsi:type="dcterms:W3CDTF">2020-06-08T17:45:18Z</dcterms:modified>
</cp:coreProperties>
</file>