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0" r:id="rId2"/>
    <p:sldId id="310" r:id="rId3"/>
    <p:sldId id="317" r:id="rId4"/>
    <p:sldId id="313" r:id="rId5"/>
    <p:sldId id="316" r:id="rId6"/>
    <p:sldId id="314" r:id="rId7"/>
    <p:sldId id="312" r:id="rId8"/>
    <p:sldId id="311" r:id="rId9"/>
    <p:sldId id="366" r:id="rId10"/>
    <p:sldId id="292" r:id="rId11"/>
    <p:sldId id="319" r:id="rId12"/>
    <p:sldId id="320" r:id="rId13"/>
    <p:sldId id="321" r:id="rId14"/>
    <p:sldId id="318" r:id="rId15"/>
    <p:sldId id="293" r:id="rId16"/>
    <p:sldId id="323" r:id="rId17"/>
    <p:sldId id="322" r:id="rId18"/>
    <p:sldId id="324" r:id="rId19"/>
    <p:sldId id="325" r:id="rId20"/>
    <p:sldId id="367" r:id="rId21"/>
    <p:sldId id="32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0E963-974E-43AD-A5DB-95451E7608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419121-FA52-4A8D-83C4-805418AAD8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663326-A649-4CC9-B060-23985596C1A6}"/>
              </a:ext>
            </a:extLst>
          </p:cNvPr>
          <p:cNvSpPr>
            <a:spLocks noGrp="1"/>
          </p:cNvSpPr>
          <p:nvPr>
            <p:ph type="dt" sz="half" idx="10"/>
          </p:nvPr>
        </p:nvSpPr>
        <p:spPr/>
        <p:txBody>
          <a:bodyPr/>
          <a:lstStyle/>
          <a:p>
            <a:fld id="{80791933-12D1-4C35-BF47-4AA340FD68AD}" type="datetimeFigureOut">
              <a:rPr lang="en-US" smtClean="0"/>
              <a:t>8/11/2020</a:t>
            </a:fld>
            <a:endParaRPr lang="en-US"/>
          </a:p>
        </p:txBody>
      </p:sp>
      <p:sp>
        <p:nvSpPr>
          <p:cNvPr id="5" name="Footer Placeholder 4">
            <a:extLst>
              <a:ext uri="{FF2B5EF4-FFF2-40B4-BE49-F238E27FC236}">
                <a16:creationId xmlns:a16="http://schemas.microsoft.com/office/drawing/2014/main" id="{85DE7FC7-7976-4D38-8AC8-E0EDDFAD19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20996D-1670-4EE8-BDBD-EFAEAE7F6E6C}"/>
              </a:ext>
            </a:extLst>
          </p:cNvPr>
          <p:cNvSpPr>
            <a:spLocks noGrp="1"/>
          </p:cNvSpPr>
          <p:nvPr>
            <p:ph type="sldNum" sz="quarter" idx="12"/>
          </p:nvPr>
        </p:nvSpPr>
        <p:spPr/>
        <p:txBody>
          <a:bodyPr/>
          <a:lstStyle/>
          <a:p>
            <a:fld id="{C43FD1B3-EE5F-4F67-8279-FBC8683C3421}" type="slidenum">
              <a:rPr lang="en-US" smtClean="0"/>
              <a:t>‹#›</a:t>
            </a:fld>
            <a:endParaRPr lang="en-US"/>
          </a:p>
        </p:txBody>
      </p:sp>
    </p:spTree>
    <p:extLst>
      <p:ext uri="{BB962C8B-B14F-4D97-AF65-F5344CB8AC3E}">
        <p14:creationId xmlns:p14="http://schemas.microsoft.com/office/powerpoint/2010/main" val="218566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1E252-D25C-4592-8588-7FE3443A8D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5D7818-3445-4A14-AA38-B5B6A98CDE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44F67F-E746-4A6A-9304-19D67381A9AB}"/>
              </a:ext>
            </a:extLst>
          </p:cNvPr>
          <p:cNvSpPr>
            <a:spLocks noGrp="1"/>
          </p:cNvSpPr>
          <p:nvPr>
            <p:ph type="dt" sz="half" idx="10"/>
          </p:nvPr>
        </p:nvSpPr>
        <p:spPr/>
        <p:txBody>
          <a:bodyPr/>
          <a:lstStyle/>
          <a:p>
            <a:fld id="{80791933-12D1-4C35-BF47-4AA340FD68AD}" type="datetimeFigureOut">
              <a:rPr lang="en-US" smtClean="0"/>
              <a:t>8/11/2020</a:t>
            </a:fld>
            <a:endParaRPr lang="en-US"/>
          </a:p>
        </p:txBody>
      </p:sp>
      <p:sp>
        <p:nvSpPr>
          <p:cNvPr id="5" name="Footer Placeholder 4">
            <a:extLst>
              <a:ext uri="{FF2B5EF4-FFF2-40B4-BE49-F238E27FC236}">
                <a16:creationId xmlns:a16="http://schemas.microsoft.com/office/drawing/2014/main" id="{3C659E86-4F49-42E5-9606-E212DE06C6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4B0C5A-71FA-4375-A68A-24AF6A9DED3A}"/>
              </a:ext>
            </a:extLst>
          </p:cNvPr>
          <p:cNvSpPr>
            <a:spLocks noGrp="1"/>
          </p:cNvSpPr>
          <p:nvPr>
            <p:ph type="sldNum" sz="quarter" idx="12"/>
          </p:nvPr>
        </p:nvSpPr>
        <p:spPr/>
        <p:txBody>
          <a:bodyPr/>
          <a:lstStyle/>
          <a:p>
            <a:fld id="{C43FD1B3-EE5F-4F67-8279-FBC8683C3421}" type="slidenum">
              <a:rPr lang="en-US" smtClean="0"/>
              <a:t>‹#›</a:t>
            </a:fld>
            <a:endParaRPr lang="en-US"/>
          </a:p>
        </p:txBody>
      </p:sp>
    </p:spTree>
    <p:extLst>
      <p:ext uri="{BB962C8B-B14F-4D97-AF65-F5344CB8AC3E}">
        <p14:creationId xmlns:p14="http://schemas.microsoft.com/office/powerpoint/2010/main" val="873427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5932EA-1436-44E8-8E58-7BEA5840A9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CAFEF9-386C-408C-9C66-3D3D654118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CED942-563B-45A7-B339-312A33977A6F}"/>
              </a:ext>
            </a:extLst>
          </p:cNvPr>
          <p:cNvSpPr>
            <a:spLocks noGrp="1"/>
          </p:cNvSpPr>
          <p:nvPr>
            <p:ph type="dt" sz="half" idx="10"/>
          </p:nvPr>
        </p:nvSpPr>
        <p:spPr/>
        <p:txBody>
          <a:bodyPr/>
          <a:lstStyle/>
          <a:p>
            <a:fld id="{80791933-12D1-4C35-BF47-4AA340FD68AD}" type="datetimeFigureOut">
              <a:rPr lang="en-US" smtClean="0"/>
              <a:t>8/11/2020</a:t>
            </a:fld>
            <a:endParaRPr lang="en-US"/>
          </a:p>
        </p:txBody>
      </p:sp>
      <p:sp>
        <p:nvSpPr>
          <p:cNvPr id="5" name="Footer Placeholder 4">
            <a:extLst>
              <a:ext uri="{FF2B5EF4-FFF2-40B4-BE49-F238E27FC236}">
                <a16:creationId xmlns:a16="http://schemas.microsoft.com/office/drawing/2014/main" id="{368135D2-B15E-4D6C-8B8B-D72B876690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7291AD-FB46-40E9-8B31-ACE6AF5A036B}"/>
              </a:ext>
            </a:extLst>
          </p:cNvPr>
          <p:cNvSpPr>
            <a:spLocks noGrp="1"/>
          </p:cNvSpPr>
          <p:nvPr>
            <p:ph type="sldNum" sz="quarter" idx="12"/>
          </p:nvPr>
        </p:nvSpPr>
        <p:spPr/>
        <p:txBody>
          <a:bodyPr/>
          <a:lstStyle/>
          <a:p>
            <a:fld id="{C43FD1B3-EE5F-4F67-8279-FBC8683C3421}" type="slidenum">
              <a:rPr lang="en-US" smtClean="0"/>
              <a:t>‹#›</a:t>
            </a:fld>
            <a:endParaRPr lang="en-US"/>
          </a:p>
        </p:txBody>
      </p:sp>
    </p:spTree>
    <p:extLst>
      <p:ext uri="{BB962C8B-B14F-4D97-AF65-F5344CB8AC3E}">
        <p14:creationId xmlns:p14="http://schemas.microsoft.com/office/powerpoint/2010/main" val="3392236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9227-2DFF-49ED-BD21-8ADB201F2C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B714A-B1EA-476A-B453-3D47E14196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08529B-2993-4412-8190-A1B4D7A80F30}"/>
              </a:ext>
            </a:extLst>
          </p:cNvPr>
          <p:cNvSpPr>
            <a:spLocks noGrp="1"/>
          </p:cNvSpPr>
          <p:nvPr>
            <p:ph type="dt" sz="half" idx="10"/>
          </p:nvPr>
        </p:nvSpPr>
        <p:spPr/>
        <p:txBody>
          <a:bodyPr/>
          <a:lstStyle/>
          <a:p>
            <a:fld id="{80791933-12D1-4C35-BF47-4AA340FD68AD}" type="datetimeFigureOut">
              <a:rPr lang="en-US" smtClean="0"/>
              <a:t>8/11/2020</a:t>
            </a:fld>
            <a:endParaRPr lang="en-US"/>
          </a:p>
        </p:txBody>
      </p:sp>
      <p:sp>
        <p:nvSpPr>
          <p:cNvPr id="5" name="Footer Placeholder 4">
            <a:extLst>
              <a:ext uri="{FF2B5EF4-FFF2-40B4-BE49-F238E27FC236}">
                <a16:creationId xmlns:a16="http://schemas.microsoft.com/office/drawing/2014/main" id="{584A8846-A8FD-4CAA-9F33-7CC3C24E9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53A304-8784-485A-9714-D6D8D774D112}"/>
              </a:ext>
            </a:extLst>
          </p:cNvPr>
          <p:cNvSpPr>
            <a:spLocks noGrp="1"/>
          </p:cNvSpPr>
          <p:nvPr>
            <p:ph type="sldNum" sz="quarter" idx="12"/>
          </p:nvPr>
        </p:nvSpPr>
        <p:spPr/>
        <p:txBody>
          <a:bodyPr/>
          <a:lstStyle/>
          <a:p>
            <a:fld id="{C43FD1B3-EE5F-4F67-8279-FBC8683C3421}" type="slidenum">
              <a:rPr lang="en-US" smtClean="0"/>
              <a:t>‹#›</a:t>
            </a:fld>
            <a:endParaRPr lang="en-US"/>
          </a:p>
        </p:txBody>
      </p:sp>
    </p:spTree>
    <p:extLst>
      <p:ext uri="{BB962C8B-B14F-4D97-AF65-F5344CB8AC3E}">
        <p14:creationId xmlns:p14="http://schemas.microsoft.com/office/powerpoint/2010/main" val="172532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68AD9-B92E-4772-87FE-9B418D3190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C858AE-976C-4574-AE5D-384488AACE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E0F1F9-9B58-4F5B-8158-8E5D3E5A7694}"/>
              </a:ext>
            </a:extLst>
          </p:cNvPr>
          <p:cNvSpPr>
            <a:spLocks noGrp="1"/>
          </p:cNvSpPr>
          <p:nvPr>
            <p:ph type="dt" sz="half" idx="10"/>
          </p:nvPr>
        </p:nvSpPr>
        <p:spPr/>
        <p:txBody>
          <a:bodyPr/>
          <a:lstStyle/>
          <a:p>
            <a:fld id="{80791933-12D1-4C35-BF47-4AA340FD68AD}" type="datetimeFigureOut">
              <a:rPr lang="en-US" smtClean="0"/>
              <a:t>8/11/2020</a:t>
            </a:fld>
            <a:endParaRPr lang="en-US"/>
          </a:p>
        </p:txBody>
      </p:sp>
      <p:sp>
        <p:nvSpPr>
          <p:cNvPr id="5" name="Footer Placeholder 4">
            <a:extLst>
              <a:ext uri="{FF2B5EF4-FFF2-40B4-BE49-F238E27FC236}">
                <a16:creationId xmlns:a16="http://schemas.microsoft.com/office/drawing/2014/main" id="{45E69260-8690-4EA9-9303-E66A91581E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7031C6-A673-4061-954C-06E8808F54E4}"/>
              </a:ext>
            </a:extLst>
          </p:cNvPr>
          <p:cNvSpPr>
            <a:spLocks noGrp="1"/>
          </p:cNvSpPr>
          <p:nvPr>
            <p:ph type="sldNum" sz="quarter" idx="12"/>
          </p:nvPr>
        </p:nvSpPr>
        <p:spPr/>
        <p:txBody>
          <a:bodyPr/>
          <a:lstStyle/>
          <a:p>
            <a:fld id="{C43FD1B3-EE5F-4F67-8279-FBC8683C3421}" type="slidenum">
              <a:rPr lang="en-US" smtClean="0"/>
              <a:t>‹#›</a:t>
            </a:fld>
            <a:endParaRPr lang="en-US"/>
          </a:p>
        </p:txBody>
      </p:sp>
    </p:spTree>
    <p:extLst>
      <p:ext uri="{BB962C8B-B14F-4D97-AF65-F5344CB8AC3E}">
        <p14:creationId xmlns:p14="http://schemas.microsoft.com/office/powerpoint/2010/main" val="2675421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EF0E2-8AB2-4F6A-8D5C-04CC460E49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51D907-4D17-4435-810A-684D940BBD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E17C5A-5CB4-4E45-B9A5-C3A7D91ECD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62EF04-7919-4F25-A516-8CA4E167191D}"/>
              </a:ext>
            </a:extLst>
          </p:cNvPr>
          <p:cNvSpPr>
            <a:spLocks noGrp="1"/>
          </p:cNvSpPr>
          <p:nvPr>
            <p:ph type="dt" sz="half" idx="10"/>
          </p:nvPr>
        </p:nvSpPr>
        <p:spPr/>
        <p:txBody>
          <a:bodyPr/>
          <a:lstStyle/>
          <a:p>
            <a:fld id="{80791933-12D1-4C35-BF47-4AA340FD68AD}" type="datetimeFigureOut">
              <a:rPr lang="en-US" smtClean="0"/>
              <a:t>8/11/2020</a:t>
            </a:fld>
            <a:endParaRPr lang="en-US"/>
          </a:p>
        </p:txBody>
      </p:sp>
      <p:sp>
        <p:nvSpPr>
          <p:cNvPr id="6" name="Footer Placeholder 5">
            <a:extLst>
              <a:ext uri="{FF2B5EF4-FFF2-40B4-BE49-F238E27FC236}">
                <a16:creationId xmlns:a16="http://schemas.microsoft.com/office/drawing/2014/main" id="{E1BA4D5C-66BB-40A0-9274-B98A248325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BFCA1-3A89-4939-AA5E-BD19072A273E}"/>
              </a:ext>
            </a:extLst>
          </p:cNvPr>
          <p:cNvSpPr>
            <a:spLocks noGrp="1"/>
          </p:cNvSpPr>
          <p:nvPr>
            <p:ph type="sldNum" sz="quarter" idx="12"/>
          </p:nvPr>
        </p:nvSpPr>
        <p:spPr/>
        <p:txBody>
          <a:bodyPr/>
          <a:lstStyle/>
          <a:p>
            <a:fld id="{C43FD1B3-EE5F-4F67-8279-FBC8683C3421}" type="slidenum">
              <a:rPr lang="en-US" smtClean="0"/>
              <a:t>‹#›</a:t>
            </a:fld>
            <a:endParaRPr lang="en-US"/>
          </a:p>
        </p:txBody>
      </p:sp>
    </p:spTree>
    <p:extLst>
      <p:ext uri="{BB962C8B-B14F-4D97-AF65-F5344CB8AC3E}">
        <p14:creationId xmlns:p14="http://schemas.microsoft.com/office/powerpoint/2010/main" val="1521097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1F582-BB4C-4954-B86A-59924D0693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2C4662-4FC4-496D-A10B-4FD893CF46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E10F89-406E-4640-B6C6-08C00C8D08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90DD84-689C-47B5-ABE8-6ADB35506F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0E6BA-2C55-44D5-86E4-FADF2EF90E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79117-1AC5-4C2C-B050-746616A3A143}"/>
              </a:ext>
            </a:extLst>
          </p:cNvPr>
          <p:cNvSpPr>
            <a:spLocks noGrp="1"/>
          </p:cNvSpPr>
          <p:nvPr>
            <p:ph type="dt" sz="half" idx="10"/>
          </p:nvPr>
        </p:nvSpPr>
        <p:spPr/>
        <p:txBody>
          <a:bodyPr/>
          <a:lstStyle/>
          <a:p>
            <a:fld id="{80791933-12D1-4C35-BF47-4AA340FD68AD}" type="datetimeFigureOut">
              <a:rPr lang="en-US" smtClean="0"/>
              <a:t>8/11/2020</a:t>
            </a:fld>
            <a:endParaRPr lang="en-US"/>
          </a:p>
        </p:txBody>
      </p:sp>
      <p:sp>
        <p:nvSpPr>
          <p:cNvPr id="8" name="Footer Placeholder 7">
            <a:extLst>
              <a:ext uri="{FF2B5EF4-FFF2-40B4-BE49-F238E27FC236}">
                <a16:creationId xmlns:a16="http://schemas.microsoft.com/office/drawing/2014/main" id="{B8EE8B96-0A74-43CD-A75B-07A310433E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1F4F35-AE26-447F-8538-8F4272097924}"/>
              </a:ext>
            </a:extLst>
          </p:cNvPr>
          <p:cNvSpPr>
            <a:spLocks noGrp="1"/>
          </p:cNvSpPr>
          <p:nvPr>
            <p:ph type="sldNum" sz="quarter" idx="12"/>
          </p:nvPr>
        </p:nvSpPr>
        <p:spPr/>
        <p:txBody>
          <a:bodyPr/>
          <a:lstStyle/>
          <a:p>
            <a:fld id="{C43FD1B3-EE5F-4F67-8279-FBC8683C3421}" type="slidenum">
              <a:rPr lang="en-US" smtClean="0"/>
              <a:t>‹#›</a:t>
            </a:fld>
            <a:endParaRPr lang="en-US"/>
          </a:p>
        </p:txBody>
      </p:sp>
    </p:spTree>
    <p:extLst>
      <p:ext uri="{BB962C8B-B14F-4D97-AF65-F5344CB8AC3E}">
        <p14:creationId xmlns:p14="http://schemas.microsoft.com/office/powerpoint/2010/main" val="1380840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D12F2-7603-4B1C-9790-0B9EC1BC8C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9AB310-974E-40FF-AC78-9A38E8A402D0}"/>
              </a:ext>
            </a:extLst>
          </p:cNvPr>
          <p:cNvSpPr>
            <a:spLocks noGrp="1"/>
          </p:cNvSpPr>
          <p:nvPr>
            <p:ph type="dt" sz="half" idx="10"/>
          </p:nvPr>
        </p:nvSpPr>
        <p:spPr/>
        <p:txBody>
          <a:bodyPr/>
          <a:lstStyle/>
          <a:p>
            <a:fld id="{80791933-12D1-4C35-BF47-4AA340FD68AD}" type="datetimeFigureOut">
              <a:rPr lang="en-US" smtClean="0"/>
              <a:t>8/11/2020</a:t>
            </a:fld>
            <a:endParaRPr lang="en-US"/>
          </a:p>
        </p:txBody>
      </p:sp>
      <p:sp>
        <p:nvSpPr>
          <p:cNvPr id="4" name="Footer Placeholder 3">
            <a:extLst>
              <a:ext uri="{FF2B5EF4-FFF2-40B4-BE49-F238E27FC236}">
                <a16:creationId xmlns:a16="http://schemas.microsoft.com/office/drawing/2014/main" id="{0D28F7E2-FE55-43D5-BC83-EF9D7798AA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2158C7-3BDB-4658-A628-60D04442D4E1}"/>
              </a:ext>
            </a:extLst>
          </p:cNvPr>
          <p:cNvSpPr>
            <a:spLocks noGrp="1"/>
          </p:cNvSpPr>
          <p:nvPr>
            <p:ph type="sldNum" sz="quarter" idx="12"/>
          </p:nvPr>
        </p:nvSpPr>
        <p:spPr/>
        <p:txBody>
          <a:bodyPr/>
          <a:lstStyle/>
          <a:p>
            <a:fld id="{C43FD1B3-EE5F-4F67-8279-FBC8683C3421}" type="slidenum">
              <a:rPr lang="en-US" smtClean="0"/>
              <a:t>‹#›</a:t>
            </a:fld>
            <a:endParaRPr lang="en-US"/>
          </a:p>
        </p:txBody>
      </p:sp>
    </p:spTree>
    <p:extLst>
      <p:ext uri="{BB962C8B-B14F-4D97-AF65-F5344CB8AC3E}">
        <p14:creationId xmlns:p14="http://schemas.microsoft.com/office/powerpoint/2010/main" val="863117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8B9D4D-8671-44EE-B942-AFD11FF7C2F0}"/>
              </a:ext>
            </a:extLst>
          </p:cNvPr>
          <p:cNvSpPr>
            <a:spLocks noGrp="1"/>
          </p:cNvSpPr>
          <p:nvPr>
            <p:ph type="dt" sz="half" idx="10"/>
          </p:nvPr>
        </p:nvSpPr>
        <p:spPr/>
        <p:txBody>
          <a:bodyPr/>
          <a:lstStyle/>
          <a:p>
            <a:fld id="{80791933-12D1-4C35-BF47-4AA340FD68AD}" type="datetimeFigureOut">
              <a:rPr lang="en-US" smtClean="0"/>
              <a:t>8/11/2020</a:t>
            </a:fld>
            <a:endParaRPr lang="en-US"/>
          </a:p>
        </p:txBody>
      </p:sp>
      <p:sp>
        <p:nvSpPr>
          <p:cNvPr id="3" name="Footer Placeholder 2">
            <a:extLst>
              <a:ext uri="{FF2B5EF4-FFF2-40B4-BE49-F238E27FC236}">
                <a16:creationId xmlns:a16="http://schemas.microsoft.com/office/drawing/2014/main" id="{F1A03DBA-F9AD-44CD-85D6-68C6CDE5F1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983E91-3A06-4A02-8993-D5B1808BA974}"/>
              </a:ext>
            </a:extLst>
          </p:cNvPr>
          <p:cNvSpPr>
            <a:spLocks noGrp="1"/>
          </p:cNvSpPr>
          <p:nvPr>
            <p:ph type="sldNum" sz="quarter" idx="12"/>
          </p:nvPr>
        </p:nvSpPr>
        <p:spPr/>
        <p:txBody>
          <a:bodyPr/>
          <a:lstStyle/>
          <a:p>
            <a:fld id="{C43FD1B3-EE5F-4F67-8279-FBC8683C3421}" type="slidenum">
              <a:rPr lang="en-US" smtClean="0"/>
              <a:t>‹#›</a:t>
            </a:fld>
            <a:endParaRPr lang="en-US"/>
          </a:p>
        </p:txBody>
      </p:sp>
    </p:spTree>
    <p:extLst>
      <p:ext uri="{BB962C8B-B14F-4D97-AF65-F5344CB8AC3E}">
        <p14:creationId xmlns:p14="http://schemas.microsoft.com/office/powerpoint/2010/main" val="109037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F073-EAA6-414D-9568-D1D89C21FF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654963-21A3-4D13-A76B-8E1CD64C02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35E473-5F21-4AAF-84DB-7205D7B358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CCBECC-EADF-47C6-AAE7-188C77420270}"/>
              </a:ext>
            </a:extLst>
          </p:cNvPr>
          <p:cNvSpPr>
            <a:spLocks noGrp="1"/>
          </p:cNvSpPr>
          <p:nvPr>
            <p:ph type="dt" sz="half" idx="10"/>
          </p:nvPr>
        </p:nvSpPr>
        <p:spPr/>
        <p:txBody>
          <a:bodyPr/>
          <a:lstStyle/>
          <a:p>
            <a:fld id="{80791933-12D1-4C35-BF47-4AA340FD68AD}" type="datetimeFigureOut">
              <a:rPr lang="en-US" smtClean="0"/>
              <a:t>8/11/2020</a:t>
            </a:fld>
            <a:endParaRPr lang="en-US"/>
          </a:p>
        </p:txBody>
      </p:sp>
      <p:sp>
        <p:nvSpPr>
          <p:cNvPr id="6" name="Footer Placeholder 5">
            <a:extLst>
              <a:ext uri="{FF2B5EF4-FFF2-40B4-BE49-F238E27FC236}">
                <a16:creationId xmlns:a16="http://schemas.microsoft.com/office/drawing/2014/main" id="{5B31C5E3-A467-4552-BE0A-1F5F5F65F6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9AF9C4-68E5-464E-B18B-9C015F614A2B}"/>
              </a:ext>
            </a:extLst>
          </p:cNvPr>
          <p:cNvSpPr>
            <a:spLocks noGrp="1"/>
          </p:cNvSpPr>
          <p:nvPr>
            <p:ph type="sldNum" sz="quarter" idx="12"/>
          </p:nvPr>
        </p:nvSpPr>
        <p:spPr/>
        <p:txBody>
          <a:bodyPr/>
          <a:lstStyle/>
          <a:p>
            <a:fld id="{C43FD1B3-EE5F-4F67-8279-FBC8683C3421}" type="slidenum">
              <a:rPr lang="en-US" smtClean="0"/>
              <a:t>‹#›</a:t>
            </a:fld>
            <a:endParaRPr lang="en-US"/>
          </a:p>
        </p:txBody>
      </p:sp>
    </p:spTree>
    <p:extLst>
      <p:ext uri="{BB962C8B-B14F-4D97-AF65-F5344CB8AC3E}">
        <p14:creationId xmlns:p14="http://schemas.microsoft.com/office/powerpoint/2010/main" val="1031604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06AB0-F3EA-4977-8BFD-615A310ACE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82F3A8-5652-4104-98B1-85C33C9AAA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0E490F-C029-41E7-BF1E-B52B3FC63B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9F647A-0886-4DB5-872E-B390D5528575}"/>
              </a:ext>
            </a:extLst>
          </p:cNvPr>
          <p:cNvSpPr>
            <a:spLocks noGrp="1"/>
          </p:cNvSpPr>
          <p:nvPr>
            <p:ph type="dt" sz="half" idx="10"/>
          </p:nvPr>
        </p:nvSpPr>
        <p:spPr/>
        <p:txBody>
          <a:bodyPr/>
          <a:lstStyle/>
          <a:p>
            <a:fld id="{80791933-12D1-4C35-BF47-4AA340FD68AD}" type="datetimeFigureOut">
              <a:rPr lang="en-US" smtClean="0"/>
              <a:t>8/11/2020</a:t>
            </a:fld>
            <a:endParaRPr lang="en-US"/>
          </a:p>
        </p:txBody>
      </p:sp>
      <p:sp>
        <p:nvSpPr>
          <p:cNvPr id="6" name="Footer Placeholder 5">
            <a:extLst>
              <a:ext uri="{FF2B5EF4-FFF2-40B4-BE49-F238E27FC236}">
                <a16:creationId xmlns:a16="http://schemas.microsoft.com/office/drawing/2014/main" id="{95D649F0-271B-4CEE-B004-6C416F4E8B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D3382C-3653-4BBB-AFDC-DF0F27568B09}"/>
              </a:ext>
            </a:extLst>
          </p:cNvPr>
          <p:cNvSpPr>
            <a:spLocks noGrp="1"/>
          </p:cNvSpPr>
          <p:nvPr>
            <p:ph type="sldNum" sz="quarter" idx="12"/>
          </p:nvPr>
        </p:nvSpPr>
        <p:spPr/>
        <p:txBody>
          <a:bodyPr/>
          <a:lstStyle/>
          <a:p>
            <a:fld id="{C43FD1B3-EE5F-4F67-8279-FBC8683C3421}" type="slidenum">
              <a:rPr lang="en-US" smtClean="0"/>
              <a:t>‹#›</a:t>
            </a:fld>
            <a:endParaRPr lang="en-US"/>
          </a:p>
        </p:txBody>
      </p:sp>
    </p:spTree>
    <p:extLst>
      <p:ext uri="{BB962C8B-B14F-4D97-AF65-F5344CB8AC3E}">
        <p14:creationId xmlns:p14="http://schemas.microsoft.com/office/powerpoint/2010/main" val="21438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F0AA07-4045-453F-82C5-EAE0B013BC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909CBC-2D96-48B1-9200-FCBA29911E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7FC4C2-3E30-450D-9A7E-04BEBD4359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791933-12D1-4C35-BF47-4AA340FD68AD}" type="datetimeFigureOut">
              <a:rPr lang="en-US" smtClean="0"/>
              <a:t>8/11/2020</a:t>
            </a:fld>
            <a:endParaRPr lang="en-US"/>
          </a:p>
        </p:txBody>
      </p:sp>
      <p:sp>
        <p:nvSpPr>
          <p:cNvPr id="5" name="Footer Placeholder 4">
            <a:extLst>
              <a:ext uri="{FF2B5EF4-FFF2-40B4-BE49-F238E27FC236}">
                <a16:creationId xmlns:a16="http://schemas.microsoft.com/office/drawing/2014/main" id="{93D01D3B-EB86-46C5-AB26-A77E138C2F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1AC274-B442-4DB3-8E9D-37E4BF1B67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3FD1B3-EE5F-4F67-8279-FBC8683C3421}" type="slidenum">
              <a:rPr lang="en-US" smtClean="0"/>
              <a:t>‹#›</a:t>
            </a:fld>
            <a:endParaRPr lang="en-US"/>
          </a:p>
        </p:txBody>
      </p:sp>
    </p:spTree>
    <p:extLst>
      <p:ext uri="{BB962C8B-B14F-4D97-AF65-F5344CB8AC3E}">
        <p14:creationId xmlns:p14="http://schemas.microsoft.com/office/powerpoint/2010/main" val="3262291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a:latin typeface="Times New Roman" panose="02020603050405020304" pitchFamily="18" charset="0"/>
                <a:cs typeface="Times New Roman" panose="02020603050405020304" pitchFamily="18" charset="0"/>
              </a:rPr>
              <a:t>Type of Views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400"/>
            <a:ext cx="10732655" cy="4978400"/>
          </a:xfrm>
        </p:spPr>
        <p:txBody>
          <a:bodyPr>
            <a:normAutofit/>
          </a:bodyPr>
          <a:lstStyle/>
          <a:p>
            <a:r>
              <a:rPr lang="en-US" dirty="0">
                <a:latin typeface="Times New Roman" panose="02020603050405020304" pitchFamily="18" charset="0"/>
                <a:cs typeface="Times New Roman" panose="02020603050405020304" pitchFamily="18" charset="0"/>
              </a:rPr>
              <a:t>Function Based View</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Class Based View</a:t>
            </a:r>
          </a:p>
        </p:txBody>
      </p:sp>
    </p:spTree>
    <p:extLst>
      <p:ext uri="{BB962C8B-B14F-4D97-AF65-F5344CB8AC3E}">
        <p14:creationId xmlns:p14="http://schemas.microsoft.com/office/powerpoint/2010/main" val="2129611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C57F-C069-4C6F-BB4C-FBA972DA5937}"/>
              </a:ext>
            </a:extLst>
          </p:cNvPr>
          <p:cNvSpPr>
            <a:spLocks noGrp="1"/>
          </p:cNvSpPr>
          <p:nvPr>
            <p:ph type="title"/>
          </p:nvPr>
        </p:nvSpPr>
        <p:spPr>
          <a:xfrm>
            <a:off x="838200" y="89910"/>
            <a:ext cx="10515600" cy="1009651"/>
          </a:xfrm>
        </p:spPr>
        <p:txBody>
          <a:bodyPr/>
          <a:lstStyle/>
          <a:p>
            <a:pPr algn="ctr"/>
            <a:r>
              <a:rPr lang="en-US" b="1" u="sng" dirty="0" err="1">
                <a:latin typeface="Times New Roman" panose="02020603050405020304" pitchFamily="18" charset="0"/>
                <a:cs typeface="Times New Roman" panose="02020603050405020304" pitchFamily="18" charset="0"/>
              </a:rPr>
              <a:t>TemplateView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E8E65E-D902-4113-B7EF-999C576A9833}"/>
              </a:ext>
            </a:extLst>
          </p:cNvPr>
          <p:cNvSpPr>
            <a:spLocks noGrp="1"/>
          </p:cNvSpPr>
          <p:nvPr>
            <p:ph idx="1"/>
          </p:nvPr>
        </p:nvSpPr>
        <p:spPr>
          <a:xfrm>
            <a:off x="838200" y="1099561"/>
            <a:ext cx="10515600" cy="5082814"/>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django.views.generic.base.TemplateView</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It renders a given template.</a:t>
            </a:r>
          </a:p>
          <a:p>
            <a:pPr marL="0" indent="0">
              <a:buNone/>
            </a:pPr>
            <a:r>
              <a:rPr lang="en-US" sz="2000" dirty="0">
                <a:latin typeface="Times New Roman" panose="02020603050405020304" pitchFamily="18" charset="0"/>
                <a:cs typeface="Times New Roman" panose="02020603050405020304" pitchFamily="18" charset="0"/>
              </a:rPr>
              <a:t>This view inherits methods and attributes from the following views:</a:t>
            </a:r>
          </a:p>
          <a:p>
            <a:r>
              <a:rPr lang="en-US" sz="2000" dirty="0" err="1">
                <a:latin typeface="Times New Roman" panose="02020603050405020304" pitchFamily="18" charset="0"/>
                <a:cs typeface="Times New Roman" panose="02020603050405020304" pitchFamily="18" charset="0"/>
              </a:rPr>
              <a:t>django.views.generic.base.TemplateResponseMixin</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django.views.generic.base.ContextMixin</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django.views.generic.base.View</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TemplateView</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TemplateResponseMixin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ContextMixin</a:t>
            </a:r>
            <a:r>
              <a:rPr lang="en-US" sz="2000" dirty="0">
                <a:latin typeface="Times New Roman" panose="02020603050405020304" pitchFamily="18" charset="0"/>
                <a:cs typeface="Times New Roman" panose="02020603050405020304" pitchFamily="18" charset="0"/>
              </a:rPr>
              <a:t>, View):</a:t>
            </a:r>
          </a:p>
        </p:txBody>
      </p:sp>
    </p:spTree>
    <p:extLst>
      <p:ext uri="{BB962C8B-B14F-4D97-AF65-F5344CB8AC3E}">
        <p14:creationId xmlns:p14="http://schemas.microsoft.com/office/powerpoint/2010/main" val="86057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C57F-C069-4C6F-BB4C-FBA972DA5937}"/>
              </a:ext>
            </a:extLst>
          </p:cNvPr>
          <p:cNvSpPr>
            <a:spLocks noGrp="1"/>
          </p:cNvSpPr>
          <p:nvPr>
            <p:ph type="title"/>
          </p:nvPr>
        </p:nvSpPr>
        <p:spPr>
          <a:xfrm>
            <a:off x="838200" y="89910"/>
            <a:ext cx="10515600" cy="1009651"/>
          </a:xfrm>
        </p:spPr>
        <p:txBody>
          <a:bodyPr/>
          <a:lstStyle/>
          <a:p>
            <a:pPr algn="ctr"/>
            <a:r>
              <a:rPr lang="en-US" b="1" u="sng" dirty="0" err="1">
                <a:latin typeface="Times New Roman" panose="02020603050405020304" pitchFamily="18" charset="0"/>
                <a:cs typeface="Times New Roman" panose="02020603050405020304" pitchFamily="18" charset="0"/>
              </a:rPr>
              <a:t>TemplateResponseMixin</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E8E65E-D902-4113-B7EF-999C576A9833}"/>
              </a:ext>
            </a:extLst>
          </p:cNvPr>
          <p:cNvSpPr>
            <a:spLocks noGrp="1"/>
          </p:cNvSpPr>
          <p:nvPr>
            <p:ph idx="1"/>
          </p:nvPr>
        </p:nvSpPr>
        <p:spPr>
          <a:xfrm>
            <a:off x="838200" y="1099561"/>
            <a:ext cx="10515600" cy="5500936"/>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It provides a mechanism to construct a </a:t>
            </a:r>
            <a:r>
              <a:rPr lang="en-US" sz="2000" dirty="0" err="1">
                <a:latin typeface="Times New Roman" panose="02020603050405020304" pitchFamily="18" charset="0"/>
                <a:cs typeface="Times New Roman" panose="02020603050405020304" pitchFamily="18" charset="0"/>
              </a:rPr>
              <a:t>TemplateResponse</a:t>
            </a:r>
            <a:r>
              <a:rPr lang="en-US" sz="2000" dirty="0">
                <a:latin typeface="Times New Roman" panose="02020603050405020304" pitchFamily="18" charset="0"/>
                <a:cs typeface="Times New Roman" panose="02020603050405020304" pitchFamily="18" charset="0"/>
              </a:rPr>
              <a:t>, given suitable context. The template to use is configurable and can be further customized by subclasses.</a:t>
            </a:r>
          </a:p>
          <a:p>
            <a:pPr marL="0" indent="0">
              <a:buNone/>
            </a:pPr>
            <a:r>
              <a:rPr lang="en-US" sz="2000" u="sng" dirty="0">
                <a:latin typeface="Times New Roman" panose="02020603050405020304" pitchFamily="18" charset="0"/>
                <a:cs typeface="Times New Roman" panose="02020603050405020304" pitchFamily="18" charset="0"/>
              </a:rPr>
              <a:t>Attributes:-</a:t>
            </a:r>
          </a:p>
          <a:p>
            <a:pPr marL="0" indent="0">
              <a:buNone/>
            </a:pP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 The full name of a template to use as defined by a string. Not defining a </a:t>
            </a: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will raise a </a:t>
            </a:r>
            <a:r>
              <a:rPr lang="en-US" sz="2000" dirty="0" err="1">
                <a:latin typeface="Times New Roman" panose="02020603050405020304" pitchFamily="18" charset="0"/>
                <a:cs typeface="Times New Roman" panose="02020603050405020304" pitchFamily="18" charset="0"/>
              </a:rPr>
              <a:t>django.core.exceptions.ImproperlyConfigured</a:t>
            </a:r>
            <a:r>
              <a:rPr lang="en-US" sz="2000" dirty="0">
                <a:latin typeface="Times New Roman" panose="02020603050405020304" pitchFamily="18" charset="0"/>
                <a:cs typeface="Times New Roman" panose="02020603050405020304" pitchFamily="18" charset="0"/>
              </a:rPr>
              <a:t> exception.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template_engine</a:t>
            </a:r>
            <a:r>
              <a:rPr lang="en-US" sz="2000" dirty="0">
                <a:latin typeface="Times New Roman" panose="02020603050405020304" pitchFamily="18" charset="0"/>
                <a:cs typeface="Times New Roman" panose="02020603050405020304" pitchFamily="18" charset="0"/>
              </a:rPr>
              <a:t> - The NAME of a template engine to use for loading the template. </a:t>
            </a:r>
            <a:r>
              <a:rPr lang="en-US" sz="2000" dirty="0" err="1">
                <a:latin typeface="Times New Roman" panose="02020603050405020304" pitchFamily="18" charset="0"/>
                <a:cs typeface="Times New Roman" panose="02020603050405020304" pitchFamily="18" charset="0"/>
              </a:rPr>
              <a:t>template_engine</a:t>
            </a:r>
            <a:r>
              <a:rPr lang="en-US" sz="2000" dirty="0">
                <a:latin typeface="Times New Roman" panose="02020603050405020304" pitchFamily="18" charset="0"/>
                <a:cs typeface="Times New Roman" panose="02020603050405020304" pitchFamily="18" charset="0"/>
              </a:rPr>
              <a:t> is passed as the using keyword argument to </a:t>
            </a:r>
            <a:r>
              <a:rPr lang="en-US" sz="2000" dirty="0" err="1">
                <a:latin typeface="Times New Roman" panose="02020603050405020304" pitchFamily="18" charset="0"/>
                <a:cs typeface="Times New Roman" panose="02020603050405020304" pitchFamily="18" charset="0"/>
              </a:rPr>
              <a:t>response_class</a:t>
            </a:r>
            <a:r>
              <a:rPr lang="en-US" sz="2000" dirty="0">
                <a:latin typeface="Times New Roman" panose="02020603050405020304" pitchFamily="18" charset="0"/>
                <a:cs typeface="Times New Roman" panose="02020603050405020304" pitchFamily="18" charset="0"/>
              </a:rPr>
              <a:t>. Default is None, which tells Django to search for the template in all configured engines.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response_class</a:t>
            </a:r>
            <a:r>
              <a:rPr lang="en-US" sz="2000" dirty="0">
                <a:latin typeface="Times New Roman" panose="02020603050405020304" pitchFamily="18" charset="0"/>
                <a:cs typeface="Times New Roman" panose="02020603050405020304" pitchFamily="18" charset="0"/>
              </a:rPr>
              <a:t> - The response class to be returned by </a:t>
            </a:r>
            <a:r>
              <a:rPr lang="en-US" sz="2000" dirty="0" err="1">
                <a:latin typeface="Times New Roman" panose="02020603050405020304" pitchFamily="18" charset="0"/>
                <a:cs typeface="Times New Roman" panose="02020603050405020304" pitchFamily="18" charset="0"/>
              </a:rPr>
              <a:t>render_to_response</a:t>
            </a:r>
            <a:r>
              <a:rPr lang="en-US" sz="2000" dirty="0">
                <a:latin typeface="Times New Roman" panose="02020603050405020304" pitchFamily="18" charset="0"/>
                <a:cs typeface="Times New Roman" panose="02020603050405020304" pitchFamily="18" charset="0"/>
              </a:rPr>
              <a:t> method. Default is </a:t>
            </a:r>
            <a:r>
              <a:rPr lang="en-US" sz="2000" dirty="0" err="1">
                <a:latin typeface="Times New Roman" panose="02020603050405020304" pitchFamily="18" charset="0"/>
                <a:cs typeface="Times New Roman" panose="02020603050405020304" pitchFamily="18" charset="0"/>
              </a:rPr>
              <a:t>TemplateResponse</a:t>
            </a:r>
            <a:r>
              <a:rPr lang="en-US" sz="2000" dirty="0">
                <a:latin typeface="Times New Roman" panose="02020603050405020304" pitchFamily="18" charset="0"/>
                <a:cs typeface="Times New Roman" panose="02020603050405020304" pitchFamily="18" charset="0"/>
              </a:rPr>
              <a:t>. The template and context of </a:t>
            </a:r>
            <a:r>
              <a:rPr lang="en-US" sz="2000" dirty="0" err="1">
                <a:latin typeface="Times New Roman" panose="02020603050405020304" pitchFamily="18" charset="0"/>
                <a:cs typeface="Times New Roman" panose="02020603050405020304" pitchFamily="18" charset="0"/>
              </a:rPr>
              <a:t>TemplateResponse</a:t>
            </a:r>
            <a:r>
              <a:rPr lang="en-US" sz="2000" dirty="0">
                <a:latin typeface="Times New Roman" panose="02020603050405020304" pitchFamily="18" charset="0"/>
                <a:cs typeface="Times New Roman" panose="02020603050405020304" pitchFamily="18" charset="0"/>
              </a:rPr>
              <a:t> instances can be altered later (e.g. in template response middleware).</a:t>
            </a:r>
          </a:p>
          <a:p>
            <a:pPr marL="0" indent="0">
              <a:buNone/>
            </a:pPr>
            <a:r>
              <a:rPr lang="en-US" sz="2000" dirty="0">
                <a:latin typeface="Times New Roman" panose="02020603050405020304" pitchFamily="18" charset="0"/>
                <a:cs typeface="Times New Roman" panose="02020603050405020304" pitchFamily="18" charset="0"/>
              </a:rPr>
              <a:t>If you need custom template loading or custom context object instantiation, create a </a:t>
            </a:r>
            <a:r>
              <a:rPr lang="en-US" sz="2000" dirty="0" err="1">
                <a:latin typeface="Times New Roman" panose="02020603050405020304" pitchFamily="18" charset="0"/>
                <a:cs typeface="Times New Roman" panose="02020603050405020304" pitchFamily="18" charset="0"/>
              </a:rPr>
              <a:t>TemplateResponse</a:t>
            </a:r>
            <a:r>
              <a:rPr lang="en-US" sz="2000" dirty="0">
                <a:latin typeface="Times New Roman" panose="02020603050405020304" pitchFamily="18" charset="0"/>
                <a:cs typeface="Times New Roman" panose="02020603050405020304" pitchFamily="18" charset="0"/>
              </a:rPr>
              <a:t> subclass and assign it to </a:t>
            </a:r>
            <a:r>
              <a:rPr lang="en-US" sz="2000" dirty="0" err="1">
                <a:latin typeface="Times New Roman" panose="02020603050405020304" pitchFamily="18" charset="0"/>
                <a:cs typeface="Times New Roman" panose="02020603050405020304" pitchFamily="18" charset="0"/>
              </a:rPr>
              <a:t>response_class</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81656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C57F-C069-4C6F-BB4C-FBA972DA5937}"/>
              </a:ext>
            </a:extLst>
          </p:cNvPr>
          <p:cNvSpPr>
            <a:spLocks noGrp="1"/>
          </p:cNvSpPr>
          <p:nvPr>
            <p:ph type="title"/>
          </p:nvPr>
        </p:nvSpPr>
        <p:spPr>
          <a:xfrm>
            <a:off x="838200" y="89910"/>
            <a:ext cx="10515600" cy="1009651"/>
          </a:xfrm>
        </p:spPr>
        <p:txBody>
          <a:bodyPr/>
          <a:lstStyle/>
          <a:p>
            <a:pPr algn="ctr"/>
            <a:r>
              <a:rPr lang="en-US" b="1" u="sng" dirty="0" err="1">
                <a:latin typeface="Times New Roman" panose="02020603050405020304" pitchFamily="18" charset="0"/>
                <a:cs typeface="Times New Roman" panose="02020603050405020304" pitchFamily="18" charset="0"/>
              </a:rPr>
              <a:t>TemplateResponseMixin</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E8E65E-D902-4113-B7EF-999C576A9833}"/>
              </a:ext>
            </a:extLst>
          </p:cNvPr>
          <p:cNvSpPr>
            <a:spLocks noGrp="1"/>
          </p:cNvSpPr>
          <p:nvPr>
            <p:ph idx="1"/>
          </p:nvPr>
        </p:nvSpPr>
        <p:spPr>
          <a:xfrm>
            <a:off x="838200" y="1099561"/>
            <a:ext cx="10515600" cy="5082814"/>
          </a:xfrm>
        </p:spPr>
        <p:txBody>
          <a:bodyPr>
            <a:normAutofit/>
          </a:bodyPr>
          <a:lstStyle/>
          <a:p>
            <a:pPr marL="0" indent="0">
              <a:buNone/>
            </a:pPr>
            <a:r>
              <a:rPr lang="en-US" sz="2000" u="sng" dirty="0">
                <a:latin typeface="Times New Roman" panose="02020603050405020304" pitchFamily="18" charset="0"/>
                <a:cs typeface="Times New Roman" panose="02020603050405020304" pitchFamily="18" charset="0"/>
              </a:rPr>
              <a:t>Attributes</a:t>
            </a:r>
            <a:r>
              <a:rPr lang="en-US" sz="2000" dirty="0">
                <a:latin typeface="Times New Roman" panose="02020603050405020304" pitchFamily="18" charset="0"/>
                <a:cs typeface="Times New Roman" panose="02020603050405020304" pitchFamily="18" charset="0"/>
              </a:rPr>
              <a:t>:-</a:t>
            </a:r>
          </a:p>
          <a:p>
            <a:pPr marL="0" indent="0">
              <a:buNone/>
            </a:pPr>
            <a:r>
              <a:rPr lang="en-US" sz="2000" dirty="0" err="1">
                <a:latin typeface="Times New Roman" panose="02020603050405020304" pitchFamily="18" charset="0"/>
                <a:cs typeface="Times New Roman" panose="02020603050405020304" pitchFamily="18" charset="0"/>
              </a:rPr>
              <a:t>content_type</a:t>
            </a:r>
            <a:r>
              <a:rPr lang="en-US" sz="2000" dirty="0">
                <a:latin typeface="Times New Roman" panose="02020603050405020304" pitchFamily="18" charset="0"/>
                <a:cs typeface="Times New Roman" panose="02020603050405020304" pitchFamily="18" charset="0"/>
              </a:rPr>
              <a:t> - The content type to use for the response. </a:t>
            </a:r>
            <a:r>
              <a:rPr lang="en-US" sz="2000" dirty="0" err="1">
                <a:latin typeface="Times New Roman" panose="02020603050405020304" pitchFamily="18" charset="0"/>
                <a:cs typeface="Times New Roman" panose="02020603050405020304" pitchFamily="18" charset="0"/>
              </a:rPr>
              <a:t>content_type</a:t>
            </a:r>
            <a:r>
              <a:rPr lang="en-US" sz="2000" dirty="0">
                <a:latin typeface="Times New Roman" panose="02020603050405020304" pitchFamily="18" charset="0"/>
                <a:cs typeface="Times New Roman" panose="02020603050405020304" pitchFamily="18" charset="0"/>
              </a:rPr>
              <a:t> is passed as a keyword argument to </a:t>
            </a:r>
            <a:r>
              <a:rPr lang="en-US" sz="2000" dirty="0" err="1">
                <a:latin typeface="Times New Roman" panose="02020603050405020304" pitchFamily="18" charset="0"/>
                <a:cs typeface="Times New Roman" panose="02020603050405020304" pitchFamily="18" charset="0"/>
              </a:rPr>
              <a:t>response_class</a:t>
            </a:r>
            <a:r>
              <a:rPr lang="en-US" sz="2000" dirty="0">
                <a:latin typeface="Times New Roman" panose="02020603050405020304" pitchFamily="18" charset="0"/>
                <a:cs typeface="Times New Roman" panose="02020603050405020304" pitchFamily="18" charset="0"/>
              </a:rPr>
              <a:t>. Default is None – meaning that Django uses 'text/html’.</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u="sng" dirty="0">
                <a:latin typeface="Times New Roman" panose="02020603050405020304" pitchFamily="18" charset="0"/>
                <a:cs typeface="Times New Roman" panose="02020603050405020304" pitchFamily="18" charset="0"/>
              </a:rPr>
              <a:t>Methods</a:t>
            </a:r>
            <a:r>
              <a:rPr lang="en-US" sz="2000" dirty="0">
                <a:latin typeface="Times New Roman" panose="02020603050405020304" pitchFamily="18" charset="0"/>
                <a:cs typeface="Times New Roman" panose="02020603050405020304" pitchFamily="18" charset="0"/>
              </a:rPr>
              <a:t>:-</a:t>
            </a:r>
          </a:p>
          <a:p>
            <a:pPr marL="0" indent="0">
              <a:buNone/>
            </a:pPr>
            <a:r>
              <a:rPr lang="en-US" sz="2000" dirty="0" err="1">
                <a:latin typeface="Times New Roman" panose="02020603050405020304" pitchFamily="18" charset="0"/>
                <a:cs typeface="Times New Roman" panose="02020603050405020304" pitchFamily="18" charset="0"/>
              </a:rPr>
              <a:t>render_to_response</a:t>
            </a:r>
            <a:r>
              <a:rPr lang="en-US" sz="2000" dirty="0">
                <a:latin typeface="Times New Roman" panose="02020603050405020304" pitchFamily="18" charset="0"/>
                <a:cs typeface="Times New Roman" panose="02020603050405020304" pitchFamily="18" charset="0"/>
              </a:rPr>
              <a:t>(context, **</a:t>
            </a:r>
            <a:r>
              <a:rPr lang="en-US" sz="2000" dirty="0" err="1">
                <a:latin typeface="Times New Roman" panose="02020603050405020304" pitchFamily="18" charset="0"/>
                <a:cs typeface="Times New Roman" panose="02020603050405020304" pitchFamily="18" charset="0"/>
              </a:rPr>
              <a:t>response_kwargs</a:t>
            </a:r>
            <a:r>
              <a:rPr lang="en-US" sz="2000" dirty="0">
                <a:latin typeface="Times New Roman" panose="02020603050405020304" pitchFamily="18" charset="0"/>
                <a:cs typeface="Times New Roman" panose="02020603050405020304" pitchFamily="18" charset="0"/>
              </a:rPr>
              <a:t>)- It returns a </a:t>
            </a:r>
            <a:r>
              <a:rPr lang="en-US" sz="2000" dirty="0" err="1">
                <a:latin typeface="Times New Roman" panose="02020603050405020304" pitchFamily="18" charset="0"/>
                <a:cs typeface="Times New Roman" panose="02020603050405020304" pitchFamily="18" charset="0"/>
              </a:rPr>
              <a:t>self.response_class</a:t>
            </a:r>
            <a:r>
              <a:rPr lang="en-US" sz="2000" dirty="0">
                <a:latin typeface="Times New Roman" panose="02020603050405020304" pitchFamily="18" charset="0"/>
                <a:cs typeface="Times New Roman" panose="02020603050405020304" pitchFamily="18" charset="0"/>
              </a:rPr>
              <a:t> instance.</a:t>
            </a:r>
          </a:p>
          <a:p>
            <a:pPr marL="0" indent="0">
              <a:buNone/>
            </a:pPr>
            <a:r>
              <a:rPr lang="en-US" sz="2000" dirty="0">
                <a:latin typeface="Times New Roman" panose="02020603050405020304" pitchFamily="18" charset="0"/>
                <a:cs typeface="Times New Roman" panose="02020603050405020304" pitchFamily="18" charset="0"/>
              </a:rPr>
              <a:t>If any keyword arguments are provided, they will be passed to the constructor of the response class.</a:t>
            </a:r>
          </a:p>
          <a:p>
            <a:pPr marL="0" indent="0">
              <a:buNone/>
            </a:pPr>
            <a:r>
              <a:rPr lang="en-US" sz="2000" dirty="0">
                <a:latin typeface="Times New Roman" panose="02020603050405020304" pitchFamily="18" charset="0"/>
                <a:cs typeface="Times New Roman" panose="02020603050405020304" pitchFamily="18" charset="0"/>
              </a:rPr>
              <a:t>Calls </a:t>
            </a:r>
            <a:r>
              <a:rPr lang="en-US" sz="2000" dirty="0" err="1">
                <a:latin typeface="Times New Roman" panose="02020603050405020304" pitchFamily="18" charset="0"/>
                <a:cs typeface="Times New Roman" panose="02020603050405020304" pitchFamily="18" charset="0"/>
              </a:rPr>
              <a:t>get_template_names</a:t>
            </a:r>
            <a:r>
              <a:rPr lang="en-US" sz="2000" dirty="0">
                <a:latin typeface="Times New Roman" panose="02020603050405020304" pitchFamily="18" charset="0"/>
                <a:cs typeface="Times New Roman" panose="02020603050405020304" pitchFamily="18" charset="0"/>
              </a:rPr>
              <a:t>() to obtain the list of template names that will be searched looking for an existent template.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get_template_names</a:t>
            </a:r>
            <a:r>
              <a:rPr lang="en-US" sz="2000" dirty="0">
                <a:latin typeface="Times New Roman" panose="02020603050405020304" pitchFamily="18" charset="0"/>
                <a:cs typeface="Times New Roman" panose="02020603050405020304" pitchFamily="18" charset="0"/>
              </a:rPr>
              <a:t>() - It returns a list of template names to search for when rendering the template. The first template that is found will be used.</a:t>
            </a:r>
          </a:p>
          <a:p>
            <a:pPr marL="0" indent="0">
              <a:buNone/>
            </a:pPr>
            <a:r>
              <a:rPr lang="en-US" sz="2000" dirty="0">
                <a:latin typeface="Times New Roman" panose="02020603050405020304" pitchFamily="18" charset="0"/>
                <a:cs typeface="Times New Roman" panose="02020603050405020304" pitchFamily="18" charset="0"/>
              </a:rPr>
              <a:t>If </a:t>
            </a: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is specified, the default implementation will return a list containing </a:t>
            </a: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(if it is specified).</a:t>
            </a:r>
          </a:p>
        </p:txBody>
      </p:sp>
    </p:spTree>
    <p:extLst>
      <p:ext uri="{BB962C8B-B14F-4D97-AF65-F5344CB8AC3E}">
        <p14:creationId xmlns:p14="http://schemas.microsoft.com/office/powerpoint/2010/main" val="260313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C57F-C069-4C6F-BB4C-FBA972DA5937}"/>
              </a:ext>
            </a:extLst>
          </p:cNvPr>
          <p:cNvSpPr>
            <a:spLocks noGrp="1"/>
          </p:cNvSpPr>
          <p:nvPr>
            <p:ph type="title"/>
          </p:nvPr>
        </p:nvSpPr>
        <p:spPr>
          <a:xfrm>
            <a:off x="838200" y="89910"/>
            <a:ext cx="10515600" cy="1009651"/>
          </a:xfrm>
        </p:spPr>
        <p:txBody>
          <a:bodyPr/>
          <a:lstStyle/>
          <a:p>
            <a:pPr algn="ctr"/>
            <a:r>
              <a:rPr lang="en-US" b="1" u="sng" dirty="0" err="1">
                <a:latin typeface="Times New Roman" panose="02020603050405020304" pitchFamily="18" charset="0"/>
                <a:cs typeface="Times New Roman" panose="02020603050405020304" pitchFamily="18" charset="0"/>
              </a:rPr>
              <a:t>ContextMixin</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E8E65E-D902-4113-B7EF-999C576A9833}"/>
              </a:ext>
            </a:extLst>
          </p:cNvPr>
          <p:cNvSpPr>
            <a:spLocks noGrp="1"/>
          </p:cNvSpPr>
          <p:nvPr>
            <p:ph idx="1"/>
          </p:nvPr>
        </p:nvSpPr>
        <p:spPr>
          <a:xfrm>
            <a:off x="838200" y="1099561"/>
            <a:ext cx="10515600" cy="5500936"/>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 default context </a:t>
            </a:r>
            <a:r>
              <a:rPr lang="en-US" sz="2000" dirty="0" err="1">
                <a:latin typeface="Times New Roman" panose="02020603050405020304" pitchFamily="18" charset="0"/>
                <a:cs typeface="Times New Roman" panose="02020603050405020304" pitchFamily="18" charset="0"/>
              </a:rPr>
              <a:t>mixin</a:t>
            </a:r>
            <a:r>
              <a:rPr lang="en-US" sz="2000" dirty="0">
                <a:latin typeface="Times New Roman" panose="02020603050405020304" pitchFamily="18" charset="0"/>
                <a:cs typeface="Times New Roman" panose="02020603050405020304" pitchFamily="18" charset="0"/>
              </a:rPr>
              <a:t> that passes the keyword arguments received by </a:t>
            </a:r>
            <a:r>
              <a:rPr lang="en-US" sz="2000" dirty="0" err="1">
                <a:latin typeface="Times New Roman" panose="02020603050405020304" pitchFamily="18" charset="0"/>
                <a:cs typeface="Times New Roman" panose="02020603050405020304" pitchFamily="18" charset="0"/>
              </a:rPr>
              <a:t>get_context_data</a:t>
            </a:r>
            <a:r>
              <a:rPr lang="en-US" sz="2000" dirty="0">
                <a:latin typeface="Times New Roman" panose="02020603050405020304" pitchFamily="18" charset="0"/>
                <a:cs typeface="Times New Roman" panose="02020603050405020304" pitchFamily="18" charset="0"/>
              </a:rPr>
              <a:t>() as the template context.</a:t>
            </a:r>
          </a:p>
          <a:p>
            <a:pPr marL="0" indent="0">
              <a:buNone/>
            </a:pPr>
            <a:r>
              <a:rPr lang="en-US" sz="2000" u="sng" dirty="0">
                <a:latin typeface="Times New Roman" panose="02020603050405020304" pitchFamily="18" charset="0"/>
                <a:cs typeface="Times New Roman" panose="02020603050405020304" pitchFamily="18" charset="0"/>
              </a:rPr>
              <a:t>Attribute</a:t>
            </a:r>
            <a:r>
              <a:rPr lang="en-US" sz="2000" dirty="0">
                <a:latin typeface="Times New Roman" panose="02020603050405020304" pitchFamily="18" charset="0"/>
                <a:cs typeface="Times New Roman" panose="02020603050405020304" pitchFamily="18" charset="0"/>
              </a:rPr>
              <a:t>:-</a:t>
            </a:r>
          </a:p>
          <a:p>
            <a:pPr marL="0" indent="0">
              <a:buNone/>
            </a:pPr>
            <a:r>
              <a:rPr lang="en-US" sz="2000" dirty="0" err="1">
                <a:latin typeface="Times New Roman" panose="02020603050405020304" pitchFamily="18" charset="0"/>
                <a:cs typeface="Times New Roman" panose="02020603050405020304" pitchFamily="18" charset="0"/>
              </a:rPr>
              <a:t>extra_context</a:t>
            </a:r>
            <a:r>
              <a:rPr lang="en-US" sz="2000" dirty="0">
                <a:latin typeface="Times New Roman" panose="02020603050405020304" pitchFamily="18" charset="0"/>
                <a:cs typeface="Times New Roman" panose="02020603050405020304" pitchFamily="18" charset="0"/>
              </a:rPr>
              <a:t> - A dictionary to include in the context. This is a convenient way of specifying some context in </a:t>
            </a:r>
            <a:r>
              <a:rPr lang="en-US" sz="2000" dirty="0" err="1">
                <a:latin typeface="Times New Roman" panose="02020603050405020304" pitchFamily="18" charset="0"/>
                <a:cs typeface="Times New Roman" panose="02020603050405020304" pitchFamily="18" charset="0"/>
              </a:rPr>
              <a:t>as_view</a:t>
            </a:r>
            <a:r>
              <a:rPr lang="en-US" sz="2000" dirty="0">
                <a:latin typeface="Times New Roman" panose="02020603050405020304" pitchFamily="18" charset="0"/>
                <a:cs typeface="Times New Roman" panose="02020603050405020304" pitchFamily="18" charset="0"/>
              </a:rPr>
              <a:t>().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u="sng" dirty="0">
                <a:latin typeface="Times New Roman" panose="02020603050405020304" pitchFamily="18" charset="0"/>
                <a:cs typeface="Times New Roman" panose="02020603050405020304" pitchFamily="18" charset="0"/>
              </a:rPr>
              <a:t>Method</a:t>
            </a:r>
            <a:r>
              <a:rPr lang="en-US" sz="2000" dirty="0">
                <a:latin typeface="Times New Roman" panose="02020603050405020304" pitchFamily="18" charset="0"/>
                <a:cs typeface="Times New Roman" panose="02020603050405020304" pitchFamily="18" charset="0"/>
              </a:rPr>
              <a:t>:-</a:t>
            </a:r>
          </a:p>
          <a:p>
            <a:pPr marL="0" indent="0">
              <a:buNone/>
            </a:pPr>
            <a:r>
              <a:rPr lang="en-US" sz="2000" dirty="0" err="1">
                <a:latin typeface="Times New Roman" panose="02020603050405020304" pitchFamily="18" charset="0"/>
                <a:cs typeface="Times New Roman" panose="02020603050405020304" pitchFamily="18" charset="0"/>
              </a:rPr>
              <a:t>get_context_data</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 It returns a dictionary representing the template context. The keyword arguments provided will make up the returned context. </a:t>
            </a:r>
          </a:p>
        </p:txBody>
      </p:sp>
    </p:spTree>
    <p:extLst>
      <p:ext uri="{BB962C8B-B14F-4D97-AF65-F5344CB8AC3E}">
        <p14:creationId xmlns:p14="http://schemas.microsoft.com/office/powerpoint/2010/main" val="3672955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C57F-C069-4C6F-BB4C-FBA972DA5937}"/>
              </a:ext>
            </a:extLst>
          </p:cNvPr>
          <p:cNvSpPr>
            <a:spLocks noGrp="1"/>
          </p:cNvSpPr>
          <p:nvPr>
            <p:ph type="title"/>
          </p:nvPr>
        </p:nvSpPr>
        <p:spPr>
          <a:xfrm>
            <a:off x="838200" y="89910"/>
            <a:ext cx="10515600" cy="1009651"/>
          </a:xfrm>
        </p:spPr>
        <p:txBody>
          <a:bodyPr/>
          <a:lstStyle/>
          <a:p>
            <a:pPr algn="ctr"/>
            <a:r>
              <a:rPr lang="en-US" b="1" u="sng" dirty="0" err="1">
                <a:latin typeface="Times New Roman" panose="02020603050405020304" pitchFamily="18" charset="0"/>
                <a:cs typeface="Times New Roman" panose="02020603050405020304" pitchFamily="18" charset="0"/>
              </a:rPr>
              <a:t>TemplateView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E8E65E-D902-4113-B7EF-999C576A9833}"/>
              </a:ext>
            </a:extLst>
          </p:cNvPr>
          <p:cNvSpPr>
            <a:spLocks noGrp="1"/>
          </p:cNvSpPr>
          <p:nvPr>
            <p:ph idx="1"/>
          </p:nvPr>
        </p:nvSpPr>
        <p:spPr>
          <a:xfrm>
            <a:off x="838200" y="1099561"/>
            <a:ext cx="10515600" cy="5082814"/>
          </a:xfrm>
        </p:spPr>
        <p:txBody>
          <a:bodyPr>
            <a:normAutofit/>
          </a:bodyPr>
          <a:lstStyle/>
          <a:p>
            <a:pPr marL="0" indent="0">
              <a:buNone/>
            </a:pPr>
            <a:r>
              <a:rPr lang="en-US" sz="2000" b="1" u="sng" dirty="0">
                <a:latin typeface="Times New Roman" panose="02020603050405020304" pitchFamily="18" charset="0"/>
                <a:cs typeface="Times New Roman" panose="02020603050405020304" pitchFamily="18" charset="0"/>
              </a:rPr>
              <a:t>views.py</a:t>
            </a:r>
          </a:p>
          <a:p>
            <a:pPr marL="0" indent="0">
              <a:buNone/>
            </a:pPr>
            <a:r>
              <a:rPr lang="en-US" sz="2000" b="1" dirty="0">
                <a:latin typeface="Times New Roman" panose="02020603050405020304" pitchFamily="18" charset="0"/>
                <a:cs typeface="Times New Roman" panose="02020603050405020304" pitchFamily="18" charset="0"/>
              </a:rPr>
              <a:t>from </a:t>
            </a:r>
            <a:r>
              <a:rPr lang="en-US" sz="2000" b="1" dirty="0" err="1">
                <a:latin typeface="Times New Roman" panose="02020603050405020304" pitchFamily="18" charset="0"/>
                <a:cs typeface="Times New Roman" panose="02020603050405020304" pitchFamily="18" charset="0"/>
              </a:rPr>
              <a:t>django.views.generic.base</a:t>
            </a:r>
            <a:r>
              <a:rPr lang="en-US" sz="2000" b="1" dirty="0">
                <a:latin typeface="Times New Roman" panose="02020603050405020304" pitchFamily="18" charset="0"/>
                <a:cs typeface="Times New Roman" panose="02020603050405020304" pitchFamily="18" charset="0"/>
              </a:rPr>
              <a:t> import </a:t>
            </a:r>
            <a:r>
              <a:rPr lang="en-US" sz="2000" b="1" dirty="0" err="1">
                <a:latin typeface="Times New Roman" panose="02020603050405020304" pitchFamily="18" charset="0"/>
                <a:cs typeface="Times New Roman" panose="02020603050405020304" pitchFamily="18" charset="0"/>
              </a:rPr>
              <a:t>TemplateView</a:t>
            </a:r>
            <a:endParaRPr lang="en-US" sz="2000" b="1"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HomeView</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TemplateView</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 'school/home.html’</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u="sng" dirty="0">
                <a:latin typeface="Times New Roman" panose="02020603050405020304" pitchFamily="18" charset="0"/>
                <a:cs typeface="Times New Roman" panose="02020603050405020304" pitchFamily="18" charset="0"/>
              </a:rPr>
              <a:t>urls.py</a:t>
            </a:r>
          </a:p>
          <a:p>
            <a:pPr marL="0" indent="0">
              <a:buNone/>
            </a:pPr>
            <a:r>
              <a:rPr lang="en-US" sz="2000" dirty="0">
                <a:latin typeface="Times New Roman" panose="02020603050405020304" pitchFamily="18" charset="0"/>
                <a:cs typeface="Times New Roman" panose="02020603050405020304" pitchFamily="18" charset="0"/>
              </a:rPr>
              <a:t>from school import views</a:t>
            </a:r>
          </a:p>
          <a:p>
            <a:pPr marL="0" indent="0">
              <a:buNone/>
            </a:pPr>
            <a:r>
              <a:rPr lang="en-US" sz="2000" dirty="0" err="1">
                <a:latin typeface="Times New Roman" panose="02020603050405020304" pitchFamily="18" charset="0"/>
                <a:cs typeface="Times New Roman" panose="02020603050405020304" pitchFamily="18" charset="0"/>
              </a:rPr>
              <a:t>urlpatterns</a:t>
            </a:r>
            <a:r>
              <a:rPr lang="en-US" sz="2000" dirty="0">
                <a:latin typeface="Times New Roman" panose="02020603050405020304" pitchFamily="18" charset="0"/>
                <a:cs typeface="Times New Roman" panose="02020603050405020304" pitchFamily="18" charset="0"/>
              </a:rPr>
              <a:t> = [</a:t>
            </a:r>
          </a:p>
          <a:p>
            <a:pPr marL="0" indent="0">
              <a:buNone/>
            </a:pPr>
            <a:r>
              <a:rPr lang="en-US" sz="2000" dirty="0">
                <a:latin typeface="Times New Roman" panose="02020603050405020304" pitchFamily="18" charset="0"/>
                <a:cs typeface="Times New Roman" panose="02020603050405020304" pitchFamily="18" charset="0"/>
              </a:rPr>
              <a:t>	path('home/', </a:t>
            </a:r>
            <a:r>
              <a:rPr lang="en-US" sz="2000" dirty="0" err="1">
                <a:latin typeface="Times New Roman" panose="02020603050405020304" pitchFamily="18" charset="0"/>
                <a:cs typeface="Times New Roman" panose="02020603050405020304" pitchFamily="18" charset="0"/>
              </a:rPr>
              <a:t>views.HomeView.as_view</a:t>
            </a:r>
            <a:r>
              <a:rPr lang="en-US" sz="2000" dirty="0">
                <a:latin typeface="Times New Roman" panose="02020603050405020304" pitchFamily="18" charset="0"/>
                <a:cs typeface="Times New Roman" panose="02020603050405020304" pitchFamily="18" charset="0"/>
              </a:rPr>
              <a:t>(), name='home’),</a:t>
            </a:r>
          </a:p>
          <a:p>
            <a:pPr marL="0" indent="0">
              <a:buNone/>
            </a:pP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9409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C57F-C069-4C6F-BB4C-FBA972DA5937}"/>
              </a:ext>
            </a:extLst>
          </p:cNvPr>
          <p:cNvSpPr>
            <a:spLocks noGrp="1"/>
          </p:cNvSpPr>
          <p:nvPr>
            <p:ph type="title"/>
          </p:nvPr>
        </p:nvSpPr>
        <p:spPr>
          <a:xfrm>
            <a:off x="838200" y="89910"/>
            <a:ext cx="10515600" cy="1009651"/>
          </a:xfrm>
        </p:spPr>
        <p:txBody>
          <a:bodyPr>
            <a:normAutofit/>
          </a:bodyPr>
          <a:lstStyle/>
          <a:p>
            <a:pPr algn="ctr"/>
            <a:r>
              <a:rPr lang="en-US" b="1" u="sng" dirty="0" err="1">
                <a:latin typeface="Times New Roman" panose="02020603050405020304" pitchFamily="18" charset="0"/>
                <a:cs typeface="Times New Roman" panose="02020603050405020304" pitchFamily="18" charset="0"/>
              </a:rPr>
              <a:t>TemplateView</a:t>
            </a:r>
            <a:r>
              <a:rPr lang="en-US" b="1" u="sng" dirty="0">
                <a:latin typeface="Times New Roman" panose="02020603050405020304" pitchFamily="18" charset="0"/>
                <a:cs typeface="Times New Roman" panose="02020603050405020304" pitchFamily="18" charset="0"/>
              </a:rPr>
              <a:t> With Context</a:t>
            </a:r>
          </a:p>
        </p:txBody>
      </p:sp>
      <p:sp>
        <p:nvSpPr>
          <p:cNvPr id="3" name="Content Placeholder 2">
            <a:extLst>
              <a:ext uri="{FF2B5EF4-FFF2-40B4-BE49-F238E27FC236}">
                <a16:creationId xmlns:a16="http://schemas.microsoft.com/office/drawing/2014/main" id="{8FE8E65E-D902-4113-B7EF-999C576A9833}"/>
              </a:ext>
            </a:extLst>
          </p:cNvPr>
          <p:cNvSpPr>
            <a:spLocks noGrp="1"/>
          </p:cNvSpPr>
          <p:nvPr>
            <p:ph idx="1"/>
          </p:nvPr>
        </p:nvSpPr>
        <p:spPr>
          <a:xfrm>
            <a:off x="838200" y="1099560"/>
            <a:ext cx="10515600" cy="5513675"/>
          </a:xfrm>
        </p:spPr>
        <p:txBody>
          <a:bodyPr>
            <a:normAutofit/>
          </a:bodyPr>
          <a:lstStyle/>
          <a:p>
            <a:pPr marL="0" indent="0">
              <a:buNone/>
            </a:pPr>
            <a:r>
              <a:rPr lang="en-US" sz="2000" b="1" u="sng" dirty="0">
                <a:latin typeface="Times New Roman" panose="02020603050405020304" pitchFamily="18" charset="0"/>
                <a:cs typeface="Times New Roman" panose="02020603050405020304" pitchFamily="18" charset="0"/>
              </a:rPr>
              <a:t>views.py</a:t>
            </a:r>
          </a:p>
          <a:p>
            <a:pPr marL="0" indent="0">
              <a:buNone/>
            </a:pPr>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django.views.generic.base</a:t>
            </a:r>
            <a:r>
              <a:rPr lang="en-US" sz="2000" dirty="0">
                <a:latin typeface="Times New Roman" panose="02020603050405020304" pitchFamily="18" charset="0"/>
                <a:cs typeface="Times New Roman" panose="02020603050405020304" pitchFamily="18" charset="0"/>
              </a:rPr>
              <a:t> import </a:t>
            </a:r>
            <a:r>
              <a:rPr lang="en-US" sz="2000" dirty="0" err="1">
                <a:latin typeface="Times New Roman" panose="02020603050405020304" pitchFamily="18" charset="0"/>
                <a:cs typeface="Times New Roman" panose="02020603050405020304" pitchFamily="18" charset="0"/>
              </a:rPr>
              <a:t>TemplateView</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HomeView</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TemplateView</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 'school/home.html'</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def </a:t>
            </a:r>
            <a:r>
              <a:rPr lang="en-US" sz="2000" dirty="0" err="1">
                <a:latin typeface="Times New Roman" panose="02020603050405020304" pitchFamily="18" charset="0"/>
                <a:cs typeface="Times New Roman" panose="02020603050405020304" pitchFamily="18" charset="0"/>
              </a:rPr>
              <a:t>get_context_data</a:t>
            </a:r>
            <a:r>
              <a:rPr lang="en-US" sz="2000" dirty="0">
                <a:latin typeface="Times New Roman" panose="02020603050405020304" pitchFamily="18" charset="0"/>
                <a:cs typeface="Times New Roman" panose="02020603050405020304" pitchFamily="18" charset="0"/>
              </a:rPr>
              <a:t>(self, **</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context = super().</a:t>
            </a:r>
            <a:r>
              <a:rPr lang="en-US" sz="2000" dirty="0" err="1">
                <a:latin typeface="Times New Roman" panose="02020603050405020304" pitchFamily="18" charset="0"/>
                <a:cs typeface="Times New Roman" panose="02020603050405020304" pitchFamily="18" charset="0"/>
              </a:rPr>
              <a:t>get_context_data</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context['name'] = 'Sonam'</a:t>
            </a:r>
          </a:p>
          <a:p>
            <a:pPr marL="0" indent="0">
              <a:buNone/>
            </a:pPr>
            <a:r>
              <a:rPr lang="en-US" sz="2000" dirty="0">
                <a:latin typeface="Times New Roman" panose="02020603050405020304" pitchFamily="18" charset="0"/>
                <a:cs typeface="Times New Roman" panose="02020603050405020304" pitchFamily="18" charset="0"/>
              </a:rPr>
              <a:t>    context['roll'] = 101</a:t>
            </a:r>
          </a:p>
          <a:p>
            <a:pPr marL="0" indent="0">
              <a:buNone/>
            </a:pPr>
            <a:r>
              <a:rPr lang="en-US" sz="2000" dirty="0">
                <a:latin typeface="Times New Roman" panose="02020603050405020304" pitchFamily="18" charset="0"/>
                <a:cs typeface="Times New Roman" panose="02020603050405020304" pitchFamily="18" charset="0"/>
              </a:rPr>
              <a:t>    return context</a:t>
            </a:r>
          </a:p>
          <a:p>
            <a:pPr marL="0" indent="0">
              <a:buNone/>
            </a:pPr>
            <a:endParaRPr lang="en-US" sz="2000" b="1" u="sng" dirty="0">
              <a:latin typeface="Times New Roman" panose="02020603050405020304" pitchFamily="18" charset="0"/>
              <a:cs typeface="Times New Roman" panose="02020603050405020304" pitchFamily="18" charset="0"/>
            </a:endParaRPr>
          </a:p>
          <a:p>
            <a:pPr marL="0" indent="0">
              <a:buNone/>
            </a:pPr>
            <a:r>
              <a:rPr lang="en-US" sz="2000" b="1" u="sng" dirty="0">
                <a:latin typeface="Times New Roman" panose="02020603050405020304" pitchFamily="18" charset="0"/>
                <a:cs typeface="Times New Roman" panose="02020603050405020304" pitchFamily="18" charset="0"/>
              </a:rPr>
              <a:t>urls.py</a:t>
            </a:r>
          </a:p>
          <a:p>
            <a:pPr marL="0" indent="0">
              <a:buNone/>
            </a:pPr>
            <a:r>
              <a:rPr lang="en-US" sz="2000" dirty="0" err="1">
                <a:latin typeface="Times New Roman" panose="02020603050405020304" pitchFamily="18" charset="0"/>
                <a:cs typeface="Times New Roman" panose="02020603050405020304" pitchFamily="18" charset="0"/>
              </a:rPr>
              <a:t>urlpatterns</a:t>
            </a:r>
            <a:r>
              <a:rPr lang="en-US" sz="2000" dirty="0">
                <a:latin typeface="Times New Roman" panose="02020603050405020304" pitchFamily="18" charset="0"/>
                <a:cs typeface="Times New Roman" panose="02020603050405020304" pitchFamily="18" charset="0"/>
              </a:rPr>
              <a:t> = [	path('home/', </a:t>
            </a:r>
            <a:r>
              <a:rPr lang="en-US" sz="2000" dirty="0" err="1">
                <a:latin typeface="Times New Roman" panose="02020603050405020304" pitchFamily="18" charset="0"/>
                <a:cs typeface="Times New Roman" panose="02020603050405020304" pitchFamily="18" charset="0"/>
              </a:rPr>
              <a:t>views.HomeView.as_view</a:t>
            </a:r>
            <a:r>
              <a:rPr lang="en-US" sz="2000" dirty="0">
                <a:latin typeface="Times New Roman" panose="02020603050405020304" pitchFamily="18" charset="0"/>
                <a:cs typeface="Times New Roman" panose="02020603050405020304" pitchFamily="18" charset="0"/>
              </a:rPr>
              <a:t>(), name='home'),   ]</a:t>
            </a:r>
          </a:p>
        </p:txBody>
      </p:sp>
    </p:spTree>
    <p:extLst>
      <p:ext uri="{BB962C8B-B14F-4D97-AF65-F5344CB8AC3E}">
        <p14:creationId xmlns:p14="http://schemas.microsoft.com/office/powerpoint/2010/main" val="2338676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C57F-C069-4C6F-BB4C-FBA972DA5937}"/>
              </a:ext>
            </a:extLst>
          </p:cNvPr>
          <p:cNvSpPr>
            <a:spLocks noGrp="1"/>
          </p:cNvSpPr>
          <p:nvPr>
            <p:ph type="title"/>
          </p:nvPr>
        </p:nvSpPr>
        <p:spPr>
          <a:xfrm>
            <a:off x="838200" y="89910"/>
            <a:ext cx="10515600" cy="1009651"/>
          </a:xfrm>
        </p:spPr>
        <p:txBody>
          <a:bodyPr>
            <a:normAutofit/>
          </a:bodyPr>
          <a:lstStyle/>
          <a:p>
            <a:pPr algn="ctr"/>
            <a:r>
              <a:rPr lang="en-US" b="1" u="sng" dirty="0" err="1">
                <a:latin typeface="Times New Roman" panose="02020603050405020304" pitchFamily="18" charset="0"/>
                <a:cs typeface="Times New Roman" panose="02020603050405020304" pitchFamily="18" charset="0"/>
              </a:rPr>
              <a:t>TemplateView</a:t>
            </a:r>
            <a:r>
              <a:rPr lang="en-US" b="1" u="sng" dirty="0">
                <a:latin typeface="Times New Roman" panose="02020603050405020304" pitchFamily="18" charset="0"/>
                <a:cs typeface="Times New Roman" panose="02020603050405020304" pitchFamily="18" charset="0"/>
              </a:rPr>
              <a:t> With Extra Context</a:t>
            </a:r>
          </a:p>
        </p:txBody>
      </p:sp>
      <p:sp>
        <p:nvSpPr>
          <p:cNvPr id="3" name="Content Placeholder 2">
            <a:extLst>
              <a:ext uri="{FF2B5EF4-FFF2-40B4-BE49-F238E27FC236}">
                <a16:creationId xmlns:a16="http://schemas.microsoft.com/office/drawing/2014/main" id="{8FE8E65E-D902-4113-B7EF-999C576A9833}"/>
              </a:ext>
            </a:extLst>
          </p:cNvPr>
          <p:cNvSpPr>
            <a:spLocks noGrp="1"/>
          </p:cNvSpPr>
          <p:nvPr>
            <p:ph idx="1"/>
          </p:nvPr>
        </p:nvSpPr>
        <p:spPr>
          <a:xfrm>
            <a:off x="838200" y="1099560"/>
            <a:ext cx="10515600" cy="5513675"/>
          </a:xfrm>
        </p:spPr>
        <p:txBody>
          <a:bodyPr>
            <a:normAutofit/>
          </a:bodyPr>
          <a:lstStyle/>
          <a:p>
            <a:pPr marL="0" indent="0">
              <a:buNone/>
            </a:pPr>
            <a:r>
              <a:rPr lang="en-US" sz="2000" b="1" u="sng" dirty="0">
                <a:latin typeface="Times New Roman" panose="02020603050405020304" pitchFamily="18" charset="0"/>
                <a:cs typeface="Times New Roman" panose="02020603050405020304" pitchFamily="18" charset="0"/>
              </a:rPr>
              <a:t>views.py</a:t>
            </a:r>
          </a:p>
          <a:p>
            <a:pPr marL="0" indent="0">
              <a:buNone/>
            </a:pPr>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django.views.generic.base</a:t>
            </a:r>
            <a:r>
              <a:rPr lang="en-US" sz="2000" dirty="0">
                <a:latin typeface="Times New Roman" panose="02020603050405020304" pitchFamily="18" charset="0"/>
                <a:cs typeface="Times New Roman" panose="02020603050405020304" pitchFamily="18" charset="0"/>
              </a:rPr>
              <a:t> import </a:t>
            </a:r>
            <a:r>
              <a:rPr lang="en-US" sz="2000" dirty="0" err="1">
                <a:latin typeface="Times New Roman" panose="02020603050405020304" pitchFamily="18" charset="0"/>
                <a:cs typeface="Times New Roman" panose="02020603050405020304" pitchFamily="18" charset="0"/>
              </a:rPr>
              <a:t>TemplateView</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HomeView</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TemplateView</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 'school/home.html'</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def </a:t>
            </a:r>
            <a:r>
              <a:rPr lang="en-US" sz="2000" dirty="0" err="1">
                <a:latin typeface="Times New Roman" panose="02020603050405020304" pitchFamily="18" charset="0"/>
                <a:cs typeface="Times New Roman" panose="02020603050405020304" pitchFamily="18" charset="0"/>
              </a:rPr>
              <a:t>get_context_data</a:t>
            </a:r>
            <a:r>
              <a:rPr lang="en-US" sz="2000" dirty="0">
                <a:latin typeface="Times New Roman" panose="02020603050405020304" pitchFamily="18" charset="0"/>
                <a:cs typeface="Times New Roman" panose="02020603050405020304" pitchFamily="18" charset="0"/>
              </a:rPr>
              <a:t>(self, **</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context = super().</a:t>
            </a:r>
            <a:r>
              <a:rPr lang="en-US" sz="2000" dirty="0" err="1">
                <a:latin typeface="Times New Roman" panose="02020603050405020304" pitchFamily="18" charset="0"/>
                <a:cs typeface="Times New Roman" panose="02020603050405020304" pitchFamily="18" charset="0"/>
              </a:rPr>
              <a:t>get_context_data</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context['name'] = 'Sonam'</a:t>
            </a:r>
          </a:p>
          <a:p>
            <a:pPr marL="0" indent="0">
              <a:buNone/>
            </a:pPr>
            <a:r>
              <a:rPr lang="en-US" sz="2000" dirty="0">
                <a:latin typeface="Times New Roman" panose="02020603050405020304" pitchFamily="18" charset="0"/>
                <a:cs typeface="Times New Roman" panose="02020603050405020304" pitchFamily="18" charset="0"/>
              </a:rPr>
              <a:t>    context['roll'] = 101</a:t>
            </a:r>
          </a:p>
          <a:p>
            <a:pPr marL="0" indent="0">
              <a:buNone/>
            </a:pPr>
            <a:r>
              <a:rPr lang="en-US" sz="2000" dirty="0">
                <a:latin typeface="Times New Roman" panose="02020603050405020304" pitchFamily="18" charset="0"/>
                <a:cs typeface="Times New Roman" panose="02020603050405020304" pitchFamily="18" charset="0"/>
              </a:rPr>
              <a:t>    return context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u="sng" dirty="0">
                <a:latin typeface="Times New Roman" panose="02020603050405020304" pitchFamily="18" charset="0"/>
                <a:cs typeface="Times New Roman" panose="02020603050405020304" pitchFamily="18" charset="0"/>
              </a:rPr>
              <a:t>urls.py</a:t>
            </a:r>
          </a:p>
          <a:p>
            <a:pPr marL="0" indent="0">
              <a:buNone/>
            </a:pPr>
            <a:r>
              <a:rPr lang="en-US" sz="1800" dirty="0" err="1">
                <a:latin typeface="Times New Roman" panose="02020603050405020304" pitchFamily="18" charset="0"/>
                <a:cs typeface="Times New Roman" panose="02020603050405020304" pitchFamily="18" charset="0"/>
              </a:rPr>
              <a:t>urlpatterns</a:t>
            </a:r>
            <a:r>
              <a:rPr lang="en-US" sz="1800" dirty="0">
                <a:latin typeface="Times New Roman" panose="02020603050405020304" pitchFamily="18" charset="0"/>
                <a:cs typeface="Times New Roman" panose="02020603050405020304" pitchFamily="18" charset="0"/>
              </a:rPr>
              <a:t> = [    path('home/', </a:t>
            </a:r>
            <a:r>
              <a:rPr lang="en-US" sz="1800" dirty="0" err="1">
                <a:latin typeface="Times New Roman" panose="02020603050405020304" pitchFamily="18" charset="0"/>
                <a:cs typeface="Times New Roman" panose="02020603050405020304" pitchFamily="18" charset="0"/>
              </a:rPr>
              <a:t>views.HomeView.as_view</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extra_context</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course':'python</a:t>
            </a:r>
            <a:r>
              <a:rPr lang="en-US" sz="1800" dirty="0">
                <a:latin typeface="Times New Roman" panose="02020603050405020304" pitchFamily="18" charset="0"/>
                <a:cs typeface="Times New Roman" panose="02020603050405020304" pitchFamily="18" charset="0"/>
              </a:rPr>
              <a:t>’}), name='home'),   ]</a:t>
            </a:r>
          </a:p>
        </p:txBody>
      </p:sp>
    </p:spTree>
    <p:extLst>
      <p:ext uri="{BB962C8B-B14F-4D97-AF65-F5344CB8AC3E}">
        <p14:creationId xmlns:p14="http://schemas.microsoft.com/office/powerpoint/2010/main" val="2784242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C57F-C069-4C6F-BB4C-FBA972DA5937}"/>
              </a:ext>
            </a:extLst>
          </p:cNvPr>
          <p:cNvSpPr>
            <a:spLocks noGrp="1"/>
          </p:cNvSpPr>
          <p:nvPr>
            <p:ph type="title"/>
          </p:nvPr>
        </p:nvSpPr>
        <p:spPr>
          <a:xfrm>
            <a:off x="838200" y="89910"/>
            <a:ext cx="10515600" cy="1009651"/>
          </a:xfrm>
        </p:spPr>
        <p:txBody>
          <a:bodyPr/>
          <a:lstStyle/>
          <a:p>
            <a:pPr algn="ctr"/>
            <a:r>
              <a:rPr lang="en-US" b="1" u="sng" dirty="0" err="1">
                <a:latin typeface="Times New Roman" panose="02020603050405020304" pitchFamily="18" charset="0"/>
                <a:cs typeface="Times New Roman" panose="02020603050405020304" pitchFamily="18" charset="0"/>
              </a:rPr>
              <a:t>RedirectView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E8E65E-D902-4113-B7EF-999C576A9833}"/>
              </a:ext>
            </a:extLst>
          </p:cNvPr>
          <p:cNvSpPr>
            <a:spLocks noGrp="1"/>
          </p:cNvSpPr>
          <p:nvPr>
            <p:ph idx="1"/>
          </p:nvPr>
        </p:nvSpPr>
        <p:spPr>
          <a:xfrm>
            <a:off x="838200" y="1099561"/>
            <a:ext cx="10515600" cy="5500936"/>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django.views.generic.base.RedirectView</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It redirects to a given URL.</a:t>
            </a:r>
          </a:p>
          <a:p>
            <a:pPr marL="0" indent="0">
              <a:buNone/>
            </a:pPr>
            <a:r>
              <a:rPr lang="en-US" sz="2000" dirty="0">
                <a:latin typeface="Times New Roman" panose="02020603050405020304" pitchFamily="18" charset="0"/>
                <a:cs typeface="Times New Roman" panose="02020603050405020304" pitchFamily="18" charset="0"/>
              </a:rPr>
              <a:t>The given URL may contain dictionary-style string formatting, which will be interpolated against the parameters captured in the URL. Because keyword interpolation is always done (even if no arguments are passed in), any "%" characters in the URL must be written as "%%" so that Python will convert them to a single percent sign on output.</a:t>
            </a:r>
          </a:p>
          <a:p>
            <a:pPr marL="0" indent="0">
              <a:buNone/>
            </a:pPr>
            <a:r>
              <a:rPr lang="en-US" sz="2000" dirty="0">
                <a:latin typeface="Times New Roman" panose="02020603050405020304" pitchFamily="18" charset="0"/>
                <a:cs typeface="Times New Roman" panose="02020603050405020304" pitchFamily="18" charset="0"/>
              </a:rPr>
              <a:t>If the given URL is None, Django will return an </a:t>
            </a:r>
            <a:r>
              <a:rPr lang="en-US" sz="2000" dirty="0" err="1">
                <a:latin typeface="Times New Roman" panose="02020603050405020304" pitchFamily="18" charset="0"/>
                <a:cs typeface="Times New Roman" panose="02020603050405020304" pitchFamily="18" charset="0"/>
              </a:rPr>
              <a:t>HttpResponseGone</a:t>
            </a:r>
            <a:r>
              <a:rPr lang="en-US" sz="2000" dirty="0">
                <a:latin typeface="Times New Roman" panose="02020603050405020304" pitchFamily="18" charset="0"/>
                <a:cs typeface="Times New Roman" panose="02020603050405020304" pitchFamily="18" charset="0"/>
              </a:rPr>
              <a:t> (410).</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This view inherits methods and attributes from the following view:</a:t>
            </a:r>
          </a:p>
          <a:p>
            <a:r>
              <a:rPr lang="en-US" sz="2000" dirty="0" err="1">
                <a:latin typeface="Times New Roman" panose="02020603050405020304" pitchFamily="18" charset="0"/>
                <a:cs typeface="Times New Roman" panose="02020603050405020304" pitchFamily="18" charset="0"/>
              </a:rPr>
              <a:t>django.views.generic.base.View</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897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C57F-C069-4C6F-BB4C-FBA972DA5937}"/>
              </a:ext>
            </a:extLst>
          </p:cNvPr>
          <p:cNvSpPr>
            <a:spLocks noGrp="1"/>
          </p:cNvSpPr>
          <p:nvPr>
            <p:ph type="title"/>
          </p:nvPr>
        </p:nvSpPr>
        <p:spPr>
          <a:xfrm>
            <a:off x="838200" y="89910"/>
            <a:ext cx="10515600" cy="1009651"/>
          </a:xfrm>
        </p:spPr>
        <p:txBody>
          <a:bodyPr/>
          <a:lstStyle/>
          <a:p>
            <a:pPr algn="ctr"/>
            <a:r>
              <a:rPr lang="en-US" b="1" u="sng" dirty="0" err="1">
                <a:latin typeface="Times New Roman" panose="02020603050405020304" pitchFamily="18" charset="0"/>
                <a:cs typeface="Times New Roman" panose="02020603050405020304" pitchFamily="18" charset="0"/>
              </a:rPr>
              <a:t>RedirectView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E8E65E-D902-4113-B7EF-999C576A9833}"/>
              </a:ext>
            </a:extLst>
          </p:cNvPr>
          <p:cNvSpPr>
            <a:spLocks noGrp="1"/>
          </p:cNvSpPr>
          <p:nvPr>
            <p:ph idx="1"/>
          </p:nvPr>
        </p:nvSpPr>
        <p:spPr>
          <a:xfrm>
            <a:off x="838200" y="1099561"/>
            <a:ext cx="10515600" cy="5500936"/>
          </a:xfrm>
        </p:spPr>
        <p:txBody>
          <a:bodyPr>
            <a:normAutofit/>
          </a:bodyPr>
          <a:lstStyle/>
          <a:p>
            <a:pPr marL="0" indent="0">
              <a:buNone/>
            </a:pPr>
            <a:r>
              <a:rPr lang="en-US" sz="2000" u="sng" dirty="0">
                <a:latin typeface="Times New Roman" panose="02020603050405020304" pitchFamily="18" charset="0"/>
                <a:cs typeface="Times New Roman" panose="02020603050405020304" pitchFamily="18" charset="0"/>
              </a:rPr>
              <a:t>Attributes</a:t>
            </a:r>
            <a:r>
              <a:rPr lang="en-US" sz="2000" dirty="0">
                <a:latin typeface="Times New Roman" panose="02020603050405020304" pitchFamily="18" charset="0"/>
                <a:cs typeface="Times New Roman" panose="02020603050405020304" pitchFamily="18" charset="0"/>
              </a:rPr>
              <a:t>:-</a:t>
            </a:r>
          </a:p>
          <a:p>
            <a:pPr marL="0" indent="0">
              <a:buNone/>
            </a:pPr>
            <a:r>
              <a:rPr lang="en-US" sz="2000" dirty="0" err="1">
                <a:latin typeface="Times New Roman" panose="02020603050405020304" pitchFamily="18" charset="0"/>
                <a:cs typeface="Times New Roman" panose="02020603050405020304" pitchFamily="18" charset="0"/>
              </a:rPr>
              <a:t>url</a:t>
            </a:r>
            <a:r>
              <a:rPr lang="en-US" sz="2000" dirty="0">
                <a:latin typeface="Times New Roman" panose="02020603050405020304" pitchFamily="18" charset="0"/>
                <a:cs typeface="Times New Roman" panose="02020603050405020304" pitchFamily="18" charset="0"/>
              </a:rPr>
              <a:t> - The URL to redirect to, as a string. Or None to raise a 410 (Gone) HTTP error.</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pattern_name</a:t>
            </a:r>
            <a:r>
              <a:rPr lang="en-US" sz="2000" dirty="0">
                <a:latin typeface="Times New Roman" panose="02020603050405020304" pitchFamily="18" charset="0"/>
                <a:cs typeface="Times New Roman" panose="02020603050405020304" pitchFamily="18" charset="0"/>
              </a:rPr>
              <a:t> - The name of the URL pattern to redirect to. Reversing will be done using the same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 as are passed in for this view.</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permanent - Whether the redirect should be permanent. The only difference here is the HTTP status code returned. If True, then the redirect will use status code 301. If False, then the redirect will use status code 302. By default, permanent is False.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query_string</a:t>
            </a:r>
            <a:r>
              <a:rPr lang="en-US" sz="2000" dirty="0">
                <a:latin typeface="Times New Roman" panose="02020603050405020304" pitchFamily="18" charset="0"/>
                <a:cs typeface="Times New Roman" panose="02020603050405020304" pitchFamily="18" charset="0"/>
              </a:rPr>
              <a:t> - Whether to pass along the GET query string to the new location. If True, then the query string is appended to the URL. If False, then the query string is discarded. By default, </a:t>
            </a:r>
            <a:r>
              <a:rPr lang="en-US" sz="2000" dirty="0" err="1">
                <a:latin typeface="Times New Roman" panose="02020603050405020304" pitchFamily="18" charset="0"/>
                <a:cs typeface="Times New Roman" panose="02020603050405020304" pitchFamily="18" charset="0"/>
              </a:rPr>
              <a:t>query_string</a:t>
            </a:r>
            <a:r>
              <a:rPr lang="en-US" sz="2000" dirty="0">
                <a:latin typeface="Times New Roman" panose="02020603050405020304" pitchFamily="18" charset="0"/>
                <a:cs typeface="Times New Roman" panose="02020603050405020304" pitchFamily="18" charset="0"/>
              </a:rPr>
              <a:t> is False.</a:t>
            </a:r>
          </a:p>
        </p:txBody>
      </p:sp>
    </p:spTree>
    <p:extLst>
      <p:ext uri="{BB962C8B-B14F-4D97-AF65-F5344CB8AC3E}">
        <p14:creationId xmlns:p14="http://schemas.microsoft.com/office/powerpoint/2010/main" val="424460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C57F-C069-4C6F-BB4C-FBA972DA5937}"/>
              </a:ext>
            </a:extLst>
          </p:cNvPr>
          <p:cNvSpPr>
            <a:spLocks noGrp="1"/>
          </p:cNvSpPr>
          <p:nvPr>
            <p:ph type="title"/>
          </p:nvPr>
        </p:nvSpPr>
        <p:spPr>
          <a:xfrm>
            <a:off x="838200" y="89910"/>
            <a:ext cx="10515600" cy="1009651"/>
          </a:xfrm>
        </p:spPr>
        <p:txBody>
          <a:bodyPr/>
          <a:lstStyle/>
          <a:p>
            <a:pPr algn="ctr"/>
            <a:r>
              <a:rPr lang="en-US" b="1" u="sng" dirty="0" err="1">
                <a:latin typeface="Times New Roman" panose="02020603050405020304" pitchFamily="18" charset="0"/>
                <a:cs typeface="Times New Roman" panose="02020603050405020304" pitchFamily="18" charset="0"/>
              </a:rPr>
              <a:t>RedirectView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E8E65E-D902-4113-B7EF-999C576A9833}"/>
              </a:ext>
            </a:extLst>
          </p:cNvPr>
          <p:cNvSpPr>
            <a:spLocks noGrp="1"/>
          </p:cNvSpPr>
          <p:nvPr>
            <p:ph idx="1"/>
          </p:nvPr>
        </p:nvSpPr>
        <p:spPr>
          <a:xfrm>
            <a:off x="838200" y="1099561"/>
            <a:ext cx="10515600" cy="5500936"/>
          </a:xfrm>
        </p:spPr>
        <p:txBody>
          <a:bodyPr>
            <a:normAutofit/>
          </a:bodyPr>
          <a:lstStyle/>
          <a:p>
            <a:pPr marL="0" indent="0">
              <a:buNone/>
            </a:pPr>
            <a:r>
              <a:rPr lang="en-US" sz="2000" u="sng" dirty="0">
                <a:latin typeface="Times New Roman" panose="02020603050405020304" pitchFamily="18" charset="0"/>
                <a:cs typeface="Times New Roman" panose="02020603050405020304" pitchFamily="18" charset="0"/>
              </a:rPr>
              <a:t>Methods</a:t>
            </a:r>
            <a:r>
              <a:rPr lang="en-US" sz="2000" dirty="0">
                <a:latin typeface="Times New Roman" panose="02020603050405020304" pitchFamily="18" charset="0"/>
                <a:cs typeface="Times New Roman" panose="02020603050405020304" pitchFamily="18" charset="0"/>
              </a:rPr>
              <a:t>:-</a:t>
            </a:r>
          </a:p>
          <a:p>
            <a:pPr marL="0" indent="0">
              <a:buNone/>
            </a:pPr>
            <a:r>
              <a:rPr lang="en-US" sz="2000" dirty="0" err="1">
                <a:latin typeface="Times New Roman" panose="02020603050405020304" pitchFamily="18" charset="0"/>
                <a:cs typeface="Times New Roman" panose="02020603050405020304" pitchFamily="18" charset="0"/>
              </a:rPr>
              <a:t>get_redirect_url</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 - It constructs the target URL for redirection.</a:t>
            </a:r>
          </a:p>
          <a:p>
            <a:pPr marL="0" indent="0">
              <a:buNone/>
            </a:pP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 arguments are positional and/or keyword arguments captured from the URL pattern, respectively.</a:t>
            </a:r>
          </a:p>
          <a:p>
            <a:pPr marL="0" indent="0">
              <a:buNone/>
            </a:pPr>
            <a:r>
              <a:rPr lang="en-US" sz="2000" dirty="0">
                <a:latin typeface="Times New Roman" panose="02020603050405020304" pitchFamily="18" charset="0"/>
                <a:cs typeface="Times New Roman" panose="02020603050405020304" pitchFamily="18" charset="0"/>
              </a:rPr>
              <a:t>The default implementation uses </a:t>
            </a:r>
            <a:r>
              <a:rPr lang="en-US" sz="2000" dirty="0" err="1">
                <a:latin typeface="Times New Roman" panose="02020603050405020304" pitchFamily="18" charset="0"/>
                <a:cs typeface="Times New Roman" panose="02020603050405020304" pitchFamily="18" charset="0"/>
              </a:rPr>
              <a:t>url</a:t>
            </a:r>
            <a:r>
              <a:rPr lang="en-US" sz="2000" dirty="0">
                <a:latin typeface="Times New Roman" panose="02020603050405020304" pitchFamily="18" charset="0"/>
                <a:cs typeface="Times New Roman" panose="02020603050405020304" pitchFamily="18" charset="0"/>
              </a:rPr>
              <a:t> as a starting string and performs expansion of % named parameters in that string using the named groups captured in the URL.</a:t>
            </a:r>
          </a:p>
          <a:p>
            <a:pPr marL="0" indent="0">
              <a:buNone/>
            </a:pPr>
            <a:r>
              <a:rPr lang="en-US" sz="2000" dirty="0">
                <a:latin typeface="Times New Roman" panose="02020603050405020304" pitchFamily="18" charset="0"/>
                <a:cs typeface="Times New Roman" panose="02020603050405020304" pitchFamily="18" charset="0"/>
              </a:rPr>
              <a:t>If </a:t>
            </a:r>
            <a:r>
              <a:rPr lang="en-US" sz="2000" dirty="0" err="1">
                <a:latin typeface="Times New Roman" panose="02020603050405020304" pitchFamily="18" charset="0"/>
                <a:cs typeface="Times New Roman" panose="02020603050405020304" pitchFamily="18" charset="0"/>
              </a:rPr>
              <a:t>url</a:t>
            </a:r>
            <a:r>
              <a:rPr lang="en-US" sz="2000" dirty="0">
                <a:latin typeface="Times New Roman" panose="02020603050405020304" pitchFamily="18" charset="0"/>
                <a:cs typeface="Times New Roman" panose="02020603050405020304" pitchFamily="18" charset="0"/>
              </a:rPr>
              <a:t> is not set, </a:t>
            </a:r>
            <a:r>
              <a:rPr lang="en-US" sz="2000" dirty="0" err="1">
                <a:latin typeface="Times New Roman" panose="02020603050405020304" pitchFamily="18" charset="0"/>
                <a:cs typeface="Times New Roman" panose="02020603050405020304" pitchFamily="18" charset="0"/>
              </a:rPr>
              <a:t>get_redirect_url</a:t>
            </a:r>
            <a:r>
              <a:rPr lang="en-US" sz="2000" dirty="0">
                <a:latin typeface="Times New Roman" panose="02020603050405020304" pitchFamily="18" charset="0"/>
                <a:cs typeface="Times New Roman" panose="02020603050405020304" pitchFamily="18" charset="0"/>
              </a:rPr>
              <a:t>() tries to reverse the </a:t>
            </a:r>
            <a:r>
              <a:rPr lang="en-US" sz="2000" dirty="0" err="1">
                <a:latin typeface="Times New Roman" panose="02020603050405020304" pitchFamily="18" charset="0"/>
                <a:cs typeface="Times New Roman" panose="02020603050405020304" pitchFamily="18" charset="0"/>
              </a:rPr>
              <a:t>pattern_name</a:t>
            </a:r>
            <a:r>
              <a:rPr lang="en-US" sz="2000" dirty="0">
                <a:latin typeface="Times New Roman" panose="02020603050405020304" pitchFamily="18" charset="0"/>
                <a:cs typeface="Times New Roman" panose="02020603050405020304" pitchFamily="18" charset="0"/>
              </a:rPr>
              <a:t> using what was captured in the URL (both named and unnamed groups are used).</a:t>
            </a:r>
          </a:p>
          <a:p>
            <a:pPr marL="0" indent="0">
              <a:buNone/>
            </a:pPr>
            <a:r>
              <a:rPr lang="en-US" sz="2000" dirty="0">
                <a:latin typeface="Times New Roman" panose="02020603050405020304" pitchFamily="18" charset="0"/>
                <a:cs typeface="Times New Roman" panose="02020603050405020304" pitchFamily="18" charset="0"/>
              </a:rPr>
              <a:t>If requested by </a:t>
            </a:r>
            <a:r>
              <a:rPr lang="en-US" sz="2000" dirty="0" err="1">
                <a:latin typeface="Times New Roman" panose="02020603050405020304" pitchFamily="18" charset="0"/>
                <a:cs typeface="Times New Roman" panose="02020603050405020304" pitchFamily="18" charset="0"/>
              </a:rPr>
              <a:t>query_string</a:t>
            </a:r>
            <a:r>
              <a:rPr lang="en-US" sz="2000" dirty="0">
                <a:latin typeface="Times New Roman" panose="02020603050405020304" pitchFamily="18" charset="0"/>
                <a:cs typeface="Times New Roman" panose="02020603050405020304" pitchFamily="18" charset="0"/>
              </a:rPr>
              <a:t>, it will also append the query string to the generated URL. Subclasses may implement any behavior they wish, as long as the method returns a redirect-ready URL string.</a:t>
            </a:r>
          </a:p>
        </p:txBody>
      </p:sp>
    </p:spTree>
    <p:extLst>
      <p:ext uri="{BB962C8B-B14F-4D97-AF65-F5344CB8AC3E}">
        <p14:creationId xmlns:p14="http://schemas.microsoft.com/office/powerpoint/2010/main" val="867267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a:latin typeface="Times New Roman" panose="02020603050405020304" pitchFamily="18" charset="0"/>
                <a:cs typeface="Times New Roman" panose="02020603050405020304" pitchFamily="18" charset="0"/>
              </a:rPr>
              <a:t>Class Based View</a:t>
            </a:r>
          </a:p>
        </p:txBody>
      </p:sp>
      <p:sp>
        <p:nvSpPr>
          <p:cNvPr id="5" name="Content Placeholder 4">
            <a:extLst>
              <a:ext uri="{FF2B5EF4-FFF2-40B4-BE49-F238E27FC236}">
                <a16:creationId xmlns:a16="http://schemas.microsoft.com/office/drawing/2014/main" id="{F486CEF5-D836-49BF-B0AD-3BB73E813C3E}"/>
              </a:ext>
            </a:extLst>
          </p:cNvPr>
          <p:cNvSpPr>
            <a:spLocks noGrp="1"/>
          </p:cNvSpPr>
          <p:nvPr>
            <p:ph idx="1"/>
          </p:nvPr>
        </p:nvSpPr>
        <p:spPr>
          <a:xfrm>
            <a:off x="838200" y="1201338"/>
            <a:ext cx="10515600" cy="5301061"/>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Class-based views provide an alternative way to implement views as Python objects instead of functions. </a:t>
            </a:r>
          </a:p>
          <a:p>
            <a:pPr marL="0" indent="0">
              <a:buNone/>
            </a:pPr>
            <a:r>
              <a:rPr lang="en-US" sz="2000" dirty="0">
                <a:latin typeface="Times New Roman" panose="02020603050405020304" pitchFamily="18" charset="0"/>
                <a:cs typeface="Times New Roman" panose="02020603050405020304" pitchFamily="18" charset="0"/>
              </a:rPr>
              <a:t>They do not replace function-based views.</a:t>
            </a:r>
          </a:p>
          <a:p>
            <a:r>
              <a:rPr lang="en-US" sz="2000" dirty="0">
                <a:latin typeface="Times New Roman" panose="02020603050405020304" pitchFamily="18" charset="0"/>
                <a:cs typeface="Times New Roman" panose="02020603050405020304" pitchFamily="18" charset="0"/>
              </a:rPr>
              <a:t>Base Class-Based Views / Base View</a:t>
            </a:r>
          </a:p>
          <a:p>
            <a:r>
              <a:rPr lang="en-US" sz="2000" dirty="0">
                <a:latin typeface="Times New Roman" panose="02020603050405020304" pitchFamily="18" charset="0"/>
                <a:cs typeface="Times New Roman" panose="02020603050405020304" pitchFamily="18" charset="0"/>
              </a:rPr>
              <a:t>Generic Class-Based Views / Generic View</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u="sng" dirty="0">
                <a:latin typeface="Times New Roman" panose="02020603050405020304" pitchFamily="18" charset="0"/>
                <a:cs typeface="Times New Roman" panose="02020603050405020304" pitchFamily="18" charset="0"/>
              </a:rPr>
              <a:t>Advantages:-</a:t>
            </a:r>
          </a:p>
          <a:p>
            <a:r>
              <a:rPr lang="en-US" sz="2000" dirty="0">
                <a:latin typeface="Times New Roman" panose="02020603050405020304" pitchFamily="18" charset="0"/>
                <a:cs typeface="Times New Roman" panose="02020603050405020304" pitchFamily="18" charset="0"/>
              </a:rPr>
              <a:t>Organization of code related to specific HTTP methods (GET, POST, etc.) can be addressed by separate methods instead of conditional branching.</a:t>
            </a:r>
          </a:p>
          <a:p>
            <a:r>
              <a:rPr lang="en-US" sz="2000" dirty="0">
                <a:latin typeface="Times New Roman" panose="02020603050405020304" pitchFamily="18" charset="0"/>
                <a:cs typeface="Times New Roman" panose="02020603050405020304" pitchFamily="18" charset="0"/>
              </a:rPr>
              <a:t>Object oriented techniques such as </a:t>
            </a:r>
            <a:r>
              <a:rPr lang="en-US" sz="2000" dirty="0" err="1">
                <a:latin typeface="Times New Roman" panose="02020603050405020304" pitchFamily="18" charset="0"/>
                <a:cs typeface="Times New Roman" panose="02020603050405020304" pitchFamily="18" charset="0"/>
              </a:rPr>
              <a:t>mixins</a:t>
            </a:r>
            <a:r>
              <a:rPr lang="en-US" sz="2000" dirty="0">
                <a:latin typeface="Times New Roman" panose="02020603050405020304" pitchFamily="18" charset="0"/>
                <a:cs typeface="Times New Roman" panose="02020603050405020304" pitchFamily="18" charset="0"/>
              </a:rPr>
              <a:t> (multiple inheritance) can be used to factor code into reusable components.</a:t>
            </a:r>
          </a:p>
        </p:txBody>
      </p:sp>
    </p:spTree>
    <p:extLst>
      <p:ext uri="{BB962C8B-B14F-4D97-AF65-F5344CB8AC3E}">
        <p14:creationId xmlns:p14="http://schemas.microsoft.com/office/powerpoint/2010/main" val="1198892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C57F-C069-4C6F-BB4C-FBA972DA5937}"/>
              </a:ext>
            </a:extLst>
          </p:cNvPr>
          <p:cNvSpPr>
            <a:spLocks noGrp="1"/>
          </p:cNvSpPr>
          <p:nvPr>
            <p:ph type="title"/>
          </p:nvPr>
        </p:nvSpPr>
        <p:spPr>
          <a:xfrm>
            <a:off x="838200" y="89910"/>
            <a:ext cx="10515600" cy="1009651"/>
          </a:xfrm>
        </p:spPr>
        <p:txBody>
          <a:bodyPr/>
          <a:lstStyle/>
          <a:p>
            <a:pPr algn="ctr"/>
            <a:r>
              <a:rPr lang="en-US" b="1" u="sng" dirty="0" err="1">
                <a:latin typeface="Times New Roman" panose="02020603050405020304" pitchFamily="18" charset="0"/>
                <a:cs typeface="Times New Roman" panose="02020603050405020304" pitchFamily="18" charset="0"/>
              </a:rPr>
              <a:t>RedirectView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E8E65E-D902-4113-B7EF-999C576A9833}"/>
              </a:ext>
            </a:extLst>
          </p:cNvPr>
          <p:cNvSpPr>
            <a:spLocks noGrp="1"/>
          </p:cNvSpPr>
          <p:nvPr>
            <p:ph idx="1"/>
          </p:nvPr>
        </p:nvSpPr>
        <p:spPr>
          <a:xfrm>
            <a:off x="838200" y="1099561"/>
            <a:ext cx="10515600" cy="5500936"/>
          </a:xfrm>
        </p:spPr>
        <p:txBody>
          <a:bodyPr>
            <a:noAutofit/>
          </a:bodyPr>
          <a:lstStyle/>
          <a:p>
            <a:pPr marL="0" indent="0">
              <a:buNone/>
            </a:pPr>
            <a:r>
              <a:rPr lang="en-US" sz="1600" b="1" u="sng" dirty="0">
                <a:latin typeface="Times New Roman" panose="02020603050405020304" pitchFamily="18" charset="0"/>
                <a:cs typeface="Times New Roman" panose="02020603050405020304" pitchFamily="18" charset="0"/>
              </a:rPr>
              <a:t>views.py</a:t>
            </a:r>
          </a:p>
          <a:p>
            <a:pPr marL="0" indent="0">
              <a:buNone/>
            </a:pPr>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django.shortcuts</a:t>
            </a:r>
            <a:r>
              <a:rPr lang="en-US" sz="1600" dirty="0">
                <a:latin typeface="Times New Roman" panose="02020603050405020304" pitchFamily="18" charset="0"/>
                <a:cs typeface="Times New Roman" panose="02020603050405020304" pitchFamily="18" charset="0"/>
              </a:rPr>
              <a:t> import render</a:t>
            </a:r>
          </a:p>
          <a:p>
            <a:pPr marL="0" indent="0">
              <a:buNone/>
            </a:pPr>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django.views.generic.base</a:t>
            </a:r>
            <a:r>
              <a:rPr lang="en-US" sz="1600" dirty="0">
                <a:latin typeface="Times New Roman" panose="02020603050405020304" pitchFamily="18" charset="0"/>
                <a:cs typeface="Times New Roman" panose="02020603050405020304" pitchFamily="18" charset="0"/>
              </a:rPr>
              <a:t> import </a:t>
            </a:r>
            <a:r>
              <a:rPr lang="en-US" sz="1600" dirty="0" err="1">
                <a:latin typeface="Times New Roman" panose="02020603050405020304" pitchFamily="18" charset="0"/>
                <a:cs typeface="Times New Roman" panose="02020603050405020304" pitchFamily="18" charset="0"/>
              </a:rPr>
              <a:t>RedirectView</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TemplateView</a:t>
            </a: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class </a:t>
            </a:r>
            <a:r>
              <a:rPr lang="en-US" sz="1600" dirty="0" err="1">
                <a:latin typeface="Times New Roman" panose="02020603050405020304" pitchFamily="18" charset="0"/>
                <a:cs typeface="Times New Roman" panose="02020603050405020304" pitchFamily="18" charset="0"/>
              </a:rPr>
              <a:t>GeekyShowsRedirectView</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RedirectView</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url</a:t>
            </a:r>
            <a:r>
              <a:rPr lang="en-US" sz="1600" dirty="0">
                <a:latin typeface="Times New Roman" panose="02020603050405020304" pitchFamily="18" charset="0"/>
                <a:cs typeface="Times New Roman" panose="02020603050405020304" pitchFamily="18" charset="0"/>
              </a:rPr>
              <a:t>='https://geekyshows.com'</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class </a:t>
            </a:r>
            <a:r>
              <a:rPr lang="en-US" sz="1600" dirty="0" err="1">
                <a:latin typeface="Times New Roman" panose="02020603050405020304" pitchFamily="18" charset="0"/>
                <a:cs typeface="Times New Roman" panose="02020603050405020304" pitchFamily="18" charset="0"/>
              </a:rPr>
              <a:t>GeekRedirectView</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RedirectView</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pattern_name</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mindex</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permanent = False</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query_string</a:t>
            </a:r>
            <a:r>
              <a:rPr lang="en-US" sz="1600" dirty="0">
                <a:latin typeface="Times New Roman" panose="02020603050405020304" pitchFamily="18" charset="0"/>
                <a:cs typeface="Times New Roman" panose="02020603050405020304" pitchFamily="18" charset="0"/>
              </a:rPr>
              <a:t> = False</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def </a:t>
            </a:r>
            <a:r>
              <a:rPr lang="en-US" sz="1600" dirty="0" err="1">
                <a:latin typeface="Times New Roman" panose="02020603050405020304" pitchFamily="18" charset="0"/>
                <a:cs typeface="Times New Roman" panose="02020603050405020304" pitchFamily="18" charset="0"/>
              </a:rPr>
              <a:t>get_redirect_url</a:t>
            </a:r>
            <a:r>
              <a:rPr lang="en-US" sz="1600" dirty="0">
                <a:latin typeface="Times New Roman" panose="02020603050405020304" pitchFamily="18" charset="0"/>
                <a:cs typeface="Times New Roman" panose="02020603050405020304" pitchFamily="18" charset="0"/>
              </a:rPr>
              <a:t>(self, *</a:t>
            </a:r>
            <a:r>
              <a:rPr lang="en-US" sz="1600" dirty="0" err="1">
                <a:latin typeface="Times New Roman" panose="02020603050405020304" pitchFamily="18" charset="0"/>
                <a:cs typeface="Times New Roman" panose="02020603050405020304" pitchFamily="18" charset="0"/>
              </a:rPr>
              <a:t>args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kwargs</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print(</a:t>
            </a:r>
            <a:r>
              <a:rPr lang="en-US" sz="1600" dirty="0" err="1">
                <a:latin typeface="Times New Roman" panose="02020603050405020304" pitchFamily="18" charset="0"/>
                <a:cs typeface="Times New Roman" panose="02020603050405020304" pitchFamily="18" charset="0"/>
              </a:rPr>
              <a:t>kwargs</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kwargs</a:t>
            </a:r>
            <a:r>
              <a:rPr lang="en-US" sz="1600" dirty="0">
                <a:latin typeface="Times New Roman" panose="02020603050405020304" pitchFamily="18" charset="0"/>
                <a:cs typeface="Times New Roman" panose="02020603050405020304" pitchFamily="18" charset="0"/>
              </a:rPr>
              <a:t>['pk'] = 16</a:t>
            </a:r>
          </a:p>
          <a:p>
            <a:pPr marL="0" indent="0">
              <a:buNone/>
            </a:pPr>
            <a:r>
              <a:rPr lang="en-US" sz="1600" dirty="0">
                <a:latin typeface="Times New Roman" panose="02020603050405020304" pitchFamily="18" charset="0"/>
                <a:cs typeface="Times New Roman" panose="02020603050405020304" pitchFamily="18" charset="0"/>
              </a:rPr>
              <a:t>  return super().</a:t>
            </a:r>
            <a:r>
              <a:rPr lang="en-US" sz="1600" dirty="0" err="1">
                <a:latin typeface="Times New Roman" panose="02020603050405020304" pitchFamily="18" charset="0"/>
                <a:cs typeface="Times New Roman" panose="02020603050405020304" pitchFamily="18" charset="0"/>
              </a:rPr>
              <a:t>get_redirect_url</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args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kwargs</a:t>
            </a:r>
            <a:r>
              <a:rPr lang="en-US"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8475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500"/>
                                        <p:tgtEl>
                                          <p:spTgt spid="3">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fade">
                                      <p:cBhvr>
                                        <p:cTn id="57" dur="500"/>
                                        <p:tgtEl>
                                          <p:spTgt spid="3">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4" end="14"/>
                                            </p:txEl>
                                          </p:spTgt>
                                        </p:tgtEl>
                                        <p:attrNameLst>
                                          <p:attrName>style.visibility</p:attrName>
                                        </p:attrNameLst>
                                      </p:cBhvr>
                                      <p:to>
                                        <p:strVal val="visible"/>
                                      </p:to>
                                    </p:set>
                                    <p:animEffect transition="in" filter="fade">
                                      <p:cBhvr>
                                        <p:cTn id="62" dur="500"/>
                                        <p:tgtEl>
                                          <p:spTgt spid="3">
                                            <p:txEl>
                                              <p:pRg st="14" end="1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animEffect transition="in" filter="fade">
                                      <p:cBhvr>
                                        <p:cTn id="67"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C57F-C069-4C6F-BB4C-FBA972DA5937}"/>
              </a:ext>
            </a:extLst>
          </p:cNvPr>
          <p:cNvSpPr>
            <a:spLocks noGrp="1"/>
          </p:cNvSpPr>
          <p:nvPr>
            <p:ph type="title"/>
          </p:nvPr>
        </p:nvSpPr>
        <p:spPr>
          <a:xfrm>
            <a:off x="838200" y="89910"/>
            <a:ext cx="10515600" cy="1009651"/>
          </a:xfrm>
        </p:spPr>
        <p:txBody>
          <a:bodyPr/>
          <a:lstStyle/>
          <a:p>
            <a:pPr algn="ctr"/>
            <a:r>
              <a:rPr lang="en-US" b="1" u="sng" dirty="0" err="1">
                <a:latin typeface="Times New Roman" panose="02020603050405020304" pitchFamily="18" charset="0"/>
                <a:cs typeface="Times New Roman" panose="02020603050405020304" pitchFamily="18" charset="0"/>
              </a:rPr>
              <a:t>RedirectView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E8E65E-D902-4113-B7EF-999C576A9833}"/>
              </a:ext>
            </a:extLst>
          </p:cNvPr>
          <p:cNvSpPr>
            <a:spLocks noGrp="1"/>
          </p:cNvSpPr>
          <p:nvPr>
            <p:ph idx="1"/>
          </p:nvPr>
        </p:nvSpPr>
        <p:spPr>
          <a:xfrm>
            <a:off x="838200" y="1099561"/>
            <a:ext cx="10515600" cy="5500936"/>
          </a:xfrm>
        </p:spPr>
        <p:txBody>
          <a:bodyPr>
            <a:normAutofit fontScale="92500" lnSpcReduction="20000"/>
          </a:bodyPr>
          <a:lstStyle/>
          <a:p>
            <a:pPr marL="0" indent="0">
              <a:buNone/>
            </a:pPr>
            <a:r>
              <a:rPr lang="en-US" sz="2000" b="1" u="sng" dirty="0">
                <a:latin typeface="Times New Roman" panose="02020603050405020304" pitchFamily="18" charset="0"/>
                <a:cs typeface="Times New Roman" panose="02020603050405020304" pitchFamily="18" charset="0"/>
              </a:rPr>
              <a:t>urls.py</a:t>
            </a:r>
          </a:p>
          <a:p>
            <a:pPr marL="0" indent="0">
              <a:buNone/>
            </a:pPr>
            <a:r>
              <a:rPr lang="en-US" sz="2100" dirty="0">
                <a:latin typeface="Times New Roman" panose="02020603050405020304" pitchFamily="18" charset="0"/>
                <a:cs typeface="Times New Roman" panose="02020603050405020304" pitchFamily="18" charset="0"/>
              </a:rPr>
              <a:t>from </a:t>
            </a:r>
            <a:r>
              <a:rPr lang="en-US" sz="2100" dirty="0" err="1">
                <a:latin typeface="Times New Roman" panose="02020603050405020304" pitchFamily="18" charset="0"/>
                <a:cs typeface="Times New Roman" panose="02020603050405020304" pitchFamily="18" charset="0"/>
              </a:rPr>
              <a:t>django.urls</a:t>
            </a:r>
            <a:r>
              <a:rPr lang="en-US" sz="2100" dirty="0">
                <a:latin typeface="Times New Roman" panose="02020603050405020304" pitchFamily="18" charset="0"/>
                <a:cs typeface="Times New Roman" panose="02020603050405020304" pitchFamily="18" charset="0"/>
              </a:rPr>
              <a:t> import path</a:t>
            </a:r>
          </a:p>
          <a:p>
            <a:pPr marL="0" indent="0">
              <a:buNone/>
            </a:pPr>
            <a:r>
              <a:rPr lang="en-US" sz="2100" dirty="0">
                <a:latin typeface="Times New Roman" panose="02020603050405020304" pitchFamily="18" charset="0"/>
                <a:cs typeface="Times New Roman" panose="02020603050405020304" pitchFamily="18" charset="0"/>
              </a:rPr>
              <a:t>from </a:t>
            </a:r>
            <a:r>
              <a:rPr lang="en-US" sz="2100" dirty="0" err="1">
                <a:latin typeface="Times New Roman" panose="02020603050405020304" pitchFamily="18" charset="0"/>
                <a:cs typeface="Times New Roman" panose="02020603050405020304" pitchFamily="18" charset="0"/>
              </a:rPr>
              <a:t>django.views.generic.base</a:t>
            </a:r>
            <a:r>
              <a:rPr lang="en-US" sz="2100" dirty="0">
                <a:latin typeface="Times New Roman" panose="02020603050405020304" pitchFamily="18" charset="0"/>
                <a:cs typeface="Times New Roman" panose="02020603050405020304" pitchFamily="18" charset="0"/>
              </a:rPr>
              <a:t> import </a:t>
            </a:r>
            <a:r>
              <a:rPr lang="en-US" sz="2100" dirty="0" err="1">
                <a:latin typeface="Times New Roman" panose="02020603050405020304" pitchFamily="18" charset="0"/>
                <a:cs typeface="Times New Roman" panose="02020603050405020304" pitchFamily="18" charset="0"/>
              </a:rPr>
              <a:t>RedirectView</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TemplateView</a:t>
            </a:r>
            <a:endParaRPr lang="en-US" sz="2100" dirty="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from school import views</a:t>
            </a:r>
          </a:p>
          <a:p>
            <a:pPr marL="0" indent="0">
              <a:buNone/>
            </a:pPr>
            <a:r>
              <a:rPr lang="en-US" sz="2100" dirty="0" err="1">
                <a:latin typeface="Times New Roman" panose="02020603050405020304" pitchFamily="18" charset="0"/>
                <a:cs typeface="Times New Roman" panose="02020603050405020304" pitchFamily="18" charset="0"/>
              </a:rPr>
              <a:t>urlpatterns</a:t>
            </a:r>
            <a:r>
              <a:rPr lang="en-US" sz="2100" dirty="0">
                <a:latin typeface="Times New Roman" panose="02020603050405020304" pitchFamily="18" charset="0"/>
                <a:cs typeface="Times New Roman" panose="02020603050405020304" pitchFamily="18" charset="0"/>
              </a:rPr>
              <a:t> = [</a:t>
            </a:r>
          </a:p>
          <a:p>
            <a:pPr marL="0" indent="0">
              <a:buNone/>
            </a:pPr>
            <a:r>
              <a:rPr lang="en-US" sz="2100" dirty="0">
                <a:latin typeface="Times New Roman" panose="02020603050405020304" pitchFamily="18" charset="0"/>
                <a:cs typeface="Times New Roman" panose="02020603050405020304" pitchFamily="18" charset="0"/>
              </a:rPr>
              <a:t>    path('admin/', </a:t>
            </a:r>
            <a:r>
              <a:rPr lang="en-US" sz="2100" dirty="0" err="1">
                <a:latin typeface="Times New Roman" panose="02020603050405020304" pitchFamily="18" charset="0"/>
                <a:cs typeface="Times New Roman" panose="02020603050405020304" pitchFamily="18" charset="0"/>
              </a:rPr>
              <a:t>admin.site.urls</a:t>
            </a:r>
            <a:r>
              <a:rPr lang="en-US" sz="2100" dirty="0">
                <a:latin typeface="Times New Roman" panose="02020603050405020304" pitchFamily="18" charset="0"/>
                <a:cs typeface="Times New Roman" panose="02020603050405020304" pitchFamily="18" charset="0"/>
              </a:rPr>
              <a:t>),</a:t>
            </a:r>
          </a:p>
          <a:p>
            <a:pPr marL="0" indent="0">
              <a:buNone/>
            </a:pPr>
            <a:r>
              <a:rPr lang="en-US" sz="2100" dirty="0">
                <a:latin typeface="Times New Roman" panose="02020603050405020304" pitchFamily="18" charset="0"/>
                <a:cs typeface="Times New Roman" panose="02020603050405020304" pitchFamily="18" charset="0"/>
              </a:rPr>
              <a:t>    path('', </a:t>
            </a:r>
            <a:r>
              <a:rPr lang="en-US" sz="2100" dirty="0" err="1">
                <a:latin typeface="Times New Roman" panose="02020603050405020304" pitchFamily="18" charset="0"/>
                <a:cs typeface="Times New Roman" panose="02020603050405020304" pitchFamily="18" charset="0"/>
              </a:rPr>
              <a:t>views.TemplateView.as_view</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template_name</a:t>
            </a:r>
            <a:r>
              <a:rPr lang="en-US" sz="2100" dirty="0">
                <a:latin typeface="Times New Roman" panose="02020603050405020304" pitchFamily="18" charset="0"/>
                <a:cs typeface="Times New Roman" panose="02020603050405020304" pitchFamily="18" charset="0"/>
              </a:rPr>
              <a:t>='school/home.html'), name='</a:t>
            </a:r>
            <a:r>
              <a:rPr lang="en-US" sz="2100" dirty="0" err="1">
                <a:latin typeface="Times New Roman" panose="02020603050405020304" pitchFamily="18" charset="0"/>
                <a:cs typeface="Times New Roman" panose="02020603050405020304" pitchFamily="18" charset="0"/>
              </a:rPr>
              <a:t>blankindex</a:t>
            </a:r>
            <a:r>
              <a:rPr lang="en-US" sz="2100" dirty="0">
                <a:latin typeface="Times New Roman" panose="02020603050405020304" pitchFamily="18" charset="0"/>
                <a:cs typeface="Times New Roman" panose="02020603050405020304" pitchFamily="18" charset="0"/>
              </a:rPr>
              <a:t>'),</a:t>
            </a:r>
          </a:p>
          <a:p>
            <a:pPr marL="0" indent="0">
              <a:buNone/>
            </a:pPr>
            <a:r>
              <a:rPr lang="en-US" sz="2100" dirty="0">
                <a:latin typeface="Times New Roman" panose="02020603050405020304" pitchFamily="18" charset="0"/>
                <a:cs typeface="Times New Roman" panose="02020603050405020304" pitchFamily="18" charset="0"/>
              </a:rPr>
              <a:t>    path('home/', </a:t>
            </a:r>
            <a:r>
              <a:rPr lang="en-US" sz="2100" dirty="0" err="1">
                <a:latin typeface="Times New Roman" panose="02020603050405020304" pitchFamily="18" charset="0"/>
                <a:cs typeface="Times New Roman" panose="02020603050405020304" pitchFamily="18" charset="0"/>
              </a:rPr>
              <a:t>views.RedirectView.as_view</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url</a:t>
            </a:r>
            <a:r>
              <a:rPr lang="en-US" sz="2100" dirty="0">
                <a:latin typeface="Times New Roman" panose="02020603050405020304" pitchFamily="18" charset="0"/>
                <a:cs typeface="Times New Roman" panose="02020603050405020304" pitchFamily="18" charset="0"/>
              </a:rPr>
              <a:t>='/'), name='home'),</a:t>
            </a:r>
          </a:p>
          <a:p>
            <a:pPr marL="0" indent="0">
              <a:buNone/>
            </a:pPr>
            <a:r>
              <a:rPr lang="en-US" sz="2100" dirty="0">
                <a:latin typeface="Times New Roman" panose="02020603050405020304" pitchFamily="18" charset="0"/>
                <a:cs typeface="Times New Roman" panose="02020603050405020304" pitchFamily="18" charset="0"/>
              </a:rPr>
              <a:t>    path('index/', </a:t>
            </a:r>
            <a:r>
              <a:rPr lang="en-US" sz="2100" dirty="0" err="1">
                <a:latin typeface="Times New Roman" panose="02020603050405020304" pitchFamily="18" charset="0"/>
                <a:cs typeface="Times New Roman" panose="02020603050405020304" pitchFamily="18" charset="0"/>
              </a:rPr>
              <a:t>views.RedirectView.as_view</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pattern_name</a:t>
            </a:r>
            <a:r>
              <a:rPr lang="en-US" sz="2100" dirty="0">
                <a:latin typeface="Times New Roman" panose="02020603050405020304" pitchFamily="18" charset="0"/>
                <a:cs typeface="Times New Roman" panose="02020603050405020304" pitchFamily="18" charset="0"/>
              </a:rPr>
              <a:t>='home'), name='index'),</a:t>
            </a:r>
          </a:p>
          <a:p>
            <a:pPr marL="0" indent="0">
              <a:buNone/>
            </a:pPr>
            <a:r>
              <a:rPr lang="en-US" sz="2100" dirty="0">
                <a:latin typeface="Times New Roman" panose="02020603050405020304" pitchFamily="18" charset="0"/>
                <a:cs typeface="Times New Roman" panose="02020603050405020304" pitchFamily="18" charset="0"/>
              </a:rPr>
              <a:t>    path('</a:t>
            </a:r>
            <a:r>
              <a:rPr lang="en-US" sz="2100" dirty="0" err="1">
                <a:latin typeface="Times New Roman" panose="02020603050405020304" pitchFamily="18" charset="0"/>
                <a:cs typeface="Times New Roman" panose="02020603050405020304" pitchFamily="18" charset="0"/>
              </a:rPr>
              <a:t>geekyshows</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views.RedirectView.as_view</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url</a:t>
            </a:r>
            <a:r>
              <a:rPr lang="en-US" sz="2100" dirty="0">
                <a:latin typeface="Times New Roman" panose="02020603050405020304" pitchFamily="18" charset="0"/>
                <a:cs typeface="Times New Roman" panose="02020603050405020304" pitchFamily="18" charset="0"/>
              </a:rPr>
              <a:t>='https://geekyshows.com'), name='go-to-</a:t>
            </a:r>
            <a:r>
              <a:rPr lang="en-US" sz="2100" dirty="0" err="1">
                <a:latin typeface="Times New Roman" panose="02020603050405020304" pitchFamily="18" charset="0"/>
                <a:cs typeface="Times New Roman" panose="02020603050405020304" pitchFamily="18" charset="0"/>
              </a:rPr>
              <a:t>geekyshows</a:t>
            </a:r>
            <a:r>
              <a:rPr lang="en-US" sz="2100" dirty="0">
                <a:latin typeface="Times New Roman" panose="02020603050405020304" pitchFamily="18" charset="0"/>
                <a:cs typeface="Times New Roman" panose="02020603050405020304" pitchFamily="18" charset="0"/>
              </a:rPr>
              <a:t>'),</a:t>
            </a:r>
          </a:p>
          <a:p>
            <a:pPr marL="0" indent="0">
              <a:buNone/>
            </a:pPr>
            <a:r>
              <a:rPr lang="en-US" sz="2100" dirty="0">
                <a:latin typeface="Times New Roman" panose="02020603050405020304" pitchFamily="18" charset="0"/>
                <a:cs typeface="Times New Roman" panose="02020603050405020304" pitchFamily="18" charset="0"/>
              </a:rPr>
              <a:t>    path('</a:t>
            </a:r>
            <a:r>
              <a:rPr lang="en-US" sz="2100" dirty="0" err="1">
                <a:latin typeface="Times New Roman" panose="02020603050405020304" pitchFamily="18" charset="0"/>
                <a:cs typeface="Times New Roman" panose="02020603050405020304" pitchFamily="18" charset="0"/>
              </a:rPr>
              <a:t>geekyshows</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views.GeekyShowsRedirectView.as_view</a:t>
            </a:r>
            <a:r>
              <a:rPr lang="en-US" sz="2100" dirty="0">
                <a:latin typeface="Times New Roman" panose="02020603050405020304" pitchFamily="18" charset="0"/>
                <a:cs typeface="Times New Roman" panose="02020603050405020304" pitchFamily="18" charset="0"/>
              </a:rPr>
              <a:t>(), name='go-to-</a:t>
            </a:r>
            <a:r>
              <a:rPr lang="en-US" sz="2100" dirty="0" err="1">
                <a:latin typeface="Times New Roman" panose="02020603050405020304" pitchFamily="18" charset="0"/>
                <a:cs typeface="Times New Roman" panose="02020603050405020304" pitchFamily="18" charset="0"/>
              </a:rPr>
              <a:t>geekyshows</a:t>
            </a:r>
            <a:r>
              <a:rPr lang="en-US" sz="2100" dirty="0">
                <a:latin typeface="Times New Roman" panose="02020603050405020304" pitchFamily="18" charset="0"/>
                <a:cs typeface="Times New Roman" panose="02020603050405020304" pitchFamily="18" charset="0"/>
              </a:rPr>
              <a:t>'),</a:t>
            </a:r>
          </a:p>
          <a:p>
            <a:pPr marL="0" indent="0">
              <a:buNone/>
            </a:pPr>
            <a:r>
              <a:rPr lang="en-US" sz="2100" dirty="0">
                <a:latin typeface="Times New Roman" panose="02020603050405020304" pitchFamily="18" charset="0"/>
                <a:cs typeface="Times New Roman" panose="02020603050405020304" pitchFamily="18" charset="0"/>
              </a:rPr>
              <a:t>    path('home/&lt;</a:t>
            </a:r>
            <a:r>
              <a:rPr lang="en-US" sz="2100" dirty="0" err="1">
                <a:latin typeface="Times New Roman" panose="02020603050405020304" pitchFamily="18" charset="0"/>
                <a:cs typeface="Times New Roman" panose="02020603050405020304" pitchFamily="18" charset="0"/>
              </a:rPr>
              <a:t>int:pk</a:t>
            </a:r>
            <a:r>
              <a:rPr lang="en-US" sz="2100" dirty="0">
                <a:latin typeface="Times New Roman" panose="02020603050405020304" pitchFamily="18" charset="0"/>
                <a:cs typeface="Times New Roman" panose="02020603050405020304" pitchFamily="18" charset="0"/>
              </a:rPr>
              <a:t>&gt;/', </a:t>
            </a:r>
            <a:r>
              <a:rPr lang="en-US" sz="2100" dirty="0" err="1">
                <a:latin typeface="Times New Roman" panose="02020603050405020304" pitchFamily="18" charset="0"/>
                <a:cs typeface="Times New Roman" panose="02020603050405020304" pitchFamily="18" charset="0"/>
              </a:rPr>
              <a:t>views.GeekRedirectView.as_view</a:t>
            </a:r>
            <a:r>
              <a:rPr lang="en-US" sz="2100" dirty="0">
                <a:latin typeface="Times New Roman" panose="02020603050405020304" pitchFamily="18" charset="0"/>
                <a:cs typeface="Times New Roman" panose="02020603050405020304" pitchFamily="18" charset="0"/>
              </a:rPr>
              <a:t>(), name='geek'),</a:t>
            </a:r>
          </a:p>
          <a:p>
            <a:pPr marL="0" indent="0">
              <a:buNone/>
            </a:pPr>
            <a:r>
              <a:rPr lang="en-US" sz="2100" dirty="0">
                <a:latin typeface="Times New Roman" panose="02020603050405020304" pitchFamily="18" charset="0"/>
                <a:cs typeface="Times New Roman" panose="02020603050405020304" pitchFamily="18" charset="0"/>
              </a:rPr>
              <a:t>    path('&lt;</a:t>
            </a:r>
            <a:r>
              <a:rPr lang="en-US" sz="2100" dirty="0" err="1">
                <a:latin typeface="Times New Roman" panose="02020603050405020304" pitchFamily="18" charset="0"/>
                <a:cs typeface="Times New Roman" panose="02020603050405020304" pitchFamily="18" charset="0"/>
              </a:rPr>
              <a:t>int:pk</a:t>
            </a:r>
            <a:r>
              <a:rPr lang="en-US" sz="2100" dirty="0">
                <a:latin typeface="Times New Roman" panose="02020603050405020304" pitchFamily="18" charset="0"/>
                <a:cs typeface="Times New Roman" panose="02020603050405020304" pitchFamily="18" charset="0"/>
              </a:rPr>
              <a:t>&gt;/', </a:t>
            </a:r>
            <a:r>
              <a:rPr lang="en-US" sz="2100" dirty="0" err="1">
                <a:latin typeface="Times New Roman" panose="02020603050405020304" pitchFamily="18" charset="0"/>
                <a:cs typeface="Times New Roman" panose="02020603050405020304" pitchFamily="18" charset="0"/>
              </a:rPr>
              <a:t>views.TemplateView.as_view</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template_name</a:t>
            </a:r>
            <a:r>
              <a:rPr lang="en-US" sz="2100" dirty="0">
                <a:latin typeface="Times New Roman" panose="02020603050405020304" pitchFamily="18" charset="0"/>
                <a:cs typeface="Times New Roman" panose="02020603050405020304" pitchFamily="18" charset="0"/>
              </a:rPr>
              <a:t>='school/home.html'), name='</a:t>
            </a:r>
            <a:r>
              <a:rPr lang="en-US" sz="2100" dirty="0" err="1">
                <a:latin typeface="Times New Roman" panose="02020603050405020304" pitchFamily="18" charset="0"/>
                <a:cs typeface="Times New Roman" panose="02020603050405020304" pitchFamily="18" charset="0"/>
              </a:rPr>
              <a:t>mindex</a:t>
            </a:r>
            <a:r>
              <a:rPr lang="en-US" sz="2100" dirty="0">
                <a:latin typeface="Times New Roman" panose="02020603050405020304" pitchFamily="18" charset="0"/>
                <a:cs typeface="Times New Roman" panose="02020603050405020304" pitchFamily="18" charset="0"/>
              </a:rPr>
              <a:t>'),</a:t>
            </a:r>
          </a:p>
          <a:p>
            <a:pPr marL="0" indent="0">
              <a:buNone/>
            </a:pPr>
            <a:r>
              <a:rPr lang="en-US" sz="2100" dirty="0">
                <a:latin typeface="Times New Roman" panose="02020603050405020304" pitchFamily="18" charset="0"/>
                <a:cs typeface="Times New Roman" panose="02020603050405020304" pitchFamily="18" charset="0"/>
              </a:rPr>
              <a:t>    # path('home/&lt;</a:t>
            </a:r>
            <a:r>
              <a:rPr lang="en-US" sz="2100" dirty="0" err="1">
                <a:latin typeface="Times New Roman" panose="02020603050405020304" pitchFamily="18" charset="0"/>
                <a:cs typeface="Times New Roman" panose="02020603050405020304" pitchFamily="18" charset="0"/>
              </a:rPr>
              <a:t>slug:post</a:t>
            </a:r>
            <a:r>
              <a:rPr lang="en-US" sz="2100" dirty="0">
                <a:latin typeface="Times New Roman" panose="02020603050405020304" pitchFamily="18" charset="0"/>
                <a:cs typeface="Times New Roman" panose="02020603050405020304" pitchFamily="18" charset="0"/>
              </a:rPr>
              <a:t>&gt;/', </a:t>
            </a:r>
            <a:r>
              <a:rPr lang="en-US" sz="2100" dirty="0" err="1">
                <a:latin typeface="Times New Roman" panose="02020603050405020304" pitchFamily="18" charset="0"/>
                <a:cs typeface="Times New Roman" panose="02020603050405020304" pitchFamily="18" charset="0"/>
              </a:rPr>
              <a:t>views.GeekRedirectView.as_view</a:t>
            </a:r>
            <a:r>
              <a:rPr lang="en-US" sz="2100" dirty="0">
                <a:latin typeface="Times New Roman" panose="02020603050405020304" pitchFamily="18" charset="0"/>
                <a:cs typeface="Times New Roman" panose="02020603050405020304" pitchFamily="18" charset="0"/>
              </a:rPr>
              <a:t>(), name='geek'),</a:t>
            </a:r>
          </a:p>
          <a:p>
            <a:pPr marL="0" indent="0">
              <a:buNone/>
            </a:pPr>
            <a:r>
              <a:rPr lang="en-US" sz="2100" dirty="0">
                <a:latin typeface="Times New Roman" panose="02020603050405020304" pitchFamily="18" charset="0"/>
                <a:cs typeface="Times New Roman" panose="02020603050405020304" pitchFamily="18" charset="0"/>
              </a:rPr>
              <a:t>    # path('&lt;</a:t>
            </a:r>
            <a:r>
              <a:rPr lang="en-US" sz="2100" dirty="0" err="1">
                <a:latin typeface="Times New Roman" panose="02020603050405020304" pitchFamily="18" charset="0"/>
                <a:cs typeface="Times New Roman" panose="02020603050405020304" pitchFamily="18" charset="0"/>
              </a:rPr>
              <a:t>slug:post</a:t>
            </a:r>
            <a:r>
              <a:rPr lang="en-US" sz="2100" dirty="0">
                <a:latin typeface="Times New Roman" panose="02020603050405020304" pitchFamily="18" charset="0"/>
                <a:cs typeface="Times New Roman" panose="02020603050405020304" pitchFamily="18" charset="0"/>
              </a:rPr>
              <a:t>&gt;/', </a:t>
            </a:r>
            <a:r>
              <a:rPr lang="en-US" sz="2100" dirty="0" err="1">
                <a:latin typeface="Times New Roman" panose="02020603050405020304" pitchFamily="18" charset="0"/>
                <a:cs typeface="Times New Roman" panose="02020603050405020304" pitchFamily="18" charset="0"/>
              </a:rPr>
              <a:t>views.TemplateView.as_view</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template_name</a:t>
            </a:r>
            <a:r>
              <a:rPr lang="en-US" sz="2100" dirty="0">
                <a:latin typeface="Times New Roman" panose="02020603050405020304" pitchFamily="18" charset="0"/>
                <a:cs typeface="Times New Roman" panose="02020603050405020304" pitchFamily="18" charset="0"/>
              </a:rPr>
              <a:t>='school/home.html'), name='index'),</a:t>
            </a:r>
          </a:p>
          <a:p>
            <a:pPr marL="0" indent="0">
              <a:buNone/>
            </a:pPr>
            <a:r>
              <a:rPr lang="en-US" sz="21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86372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a:latin typeface="Times New Roman" panose="02020603050405020304" pitchFamily="18" charset="0"/>
                <a:cs typeface="Times New Roman" panose="02020603050405020304" pitchFamily="18" charset="0"/>
              </a:rPr>
              <a:t>Base Class-Based View</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400"/>
            <a:ext cx="10732655" cy="497840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Base class-based views can be thought of as parent views, which can be used by themselves or inherited from. They may not provide all the capabilities required for projects, in which case there are </a:t>
            </a:r>
            <a:r>
              <a:rPr lang="en-US" sz="2000" dirty="0" err="1">
                <a:latin typeface="Times New Roman" panose="02020603050405020304" pitchFamily="18" charset="0"/>
                <a:cs typeface="Times New Roman" panose="02020603050405020304" pitchFamily="18" charset="0"/>
              </a:rPr>
              <a:t>Mixins</a:t>
            </a:r>
            <a:r>
              <a:rPr lang="en-US" sz="2000" dirty="0">
                <a:latin typeface="Times New Roman" panose="02020603050405020304" pitchFamily="18" charset="0"/>
                <a:cs typeface="Times New Roman" panose="02020603050405020304" pitchFamily="18" charset="0"/>
              </a:rPr>
              <a:t> which extend what base views can do.</a:t>
            </a:r>
          </a:p>
          <a:p>
            <a:r>
              <a:rPr lang="en-US" sz="2000" dirty="0">
                <a:latin typeface="Times New Roman" panose="02020603050405020304" pitchFamily="18" charset="0"/>
                <a:cs typeface="Times New Roman" panose="02020603050405020304" pitchFamily="18" charset="0"/>
              </a:rPr>
              <a:t>View</a:t>
            </a:r>
          </a:p>
          <a:p>
            <a:r>
              <a:rPr lang="en-US" sz="2000" dirty="0" err="1">
                <a:latin typeface="Times New Roman" panose="02020603050405020304" pitchFamily="18" charset="0"/>
                <a:cs typeface="Times New Roman" panose="02020603050405020304" pitchFamily="18" charset="0"/>
              </a:rPr>
              <a:t>TemplateView</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RedirectView</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329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a:latin typeface="Times New Roman" panose="02020603050405020304" pitchFamily="18" charset="0"/>
                <a:cs typeface="Times New Roman" panose="02020603050405020304" pitchFamily="18" charset="0"/>
              </a:rPr>
              <a:t>View</a:t>
            </a:r>
          </a:p>
        </p:txBody>
      </p:sp>
      <p:sp>
        <p:nvSpPr>
          <p:cNvPr id="5" name="Content Placeholder 4">
            <a:extLst>
              <a:ext uri="{FF2B5EF4-FFF2-40B4-BE49-F238E27FC236}">
                <a16:creationId xmlns:a16="http://schemas.microsoft.com/office/drawing/2014/main" id="{F486CEF5-D836-49BF-B0AD-3BB73E813C3E}"/>
              </a:ext>
            </a:extLst>
          </p:cNvPr>
          <p:cNvSpPr>
            <a:spLocks noGrp="1"/>
          </p:cNvSpPr>
          <p:nvPr>
            <p:ph idx="1"/>
          </p:nvPr>
        </p:nvSpPr>
        <p:spPr>
          <a:xfrm>
            <a:off x="838200" y="1201338"/>
            <a:ext cx="10515600" cy="5301061"/>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django.views.generic.base.View</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The master class-based base view. All other class-based views inherit from this base class. It isn’t strictly a generic view and thus can also be imported from </a:t>
            </a:r>
            <a:r>
              <a:rPr lang="en-US" sz="2000" dirty="0" err="1">
                <a:latin typeface="Times New Roman" panose="02020603050405020304" pitchFamily="18" charset="0"/>
                <a:cs typeface="Times New Roman" panose="02020603050405020304" pitchFamily="18" charset="0"/>
              </a:rPr>
              <a:t>django.views</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C:\Users\GS\AppData\Local\Programs\Python\Python38-32\Lib\site-packages\django\views\generic</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u="sng" dirty="0">
                <a:latin typeface="Times New Roman" panose="02020603050405020304" pitchFamily="18" charset="0"/>
                <a:cs typeface="Times New Roman" panose="02020603050405020304" pitchFamily="18" charset="0"/>
              </a:rPr>
              <a:t>Attribute:-</a:t>
            </a:r>
          </a:p>
          <a:p>
            <a:pPr marL="0" indent="0">
              <a:buNone/>
            </a:pPr>
            <a:r>
              <a:rPr lang="en-US" sz="2000" dirty="0" err="1">
                <a:latin typeface="Times New Roman" panose="02020603050405020304" pitchFamily="18" charset="0"/>
                <a:cs typeface="Times New Roman" panose="02020603050405020304" pitchFamily="18" charset="0"/>
              </a:rPr>
              <a:t>http_method_names</a:t>
            </a:r>
            <a:r>
              <a:rPr lang="en-US" sz="2000" dirty="0">
                <a:latin typeface="Times New Roman" panose="02020603050405020304" pitchFamily="18" charset="0"/>
                <a:cs typeface="Times New Roman" panose="02020603050405020304" pitchFamily="18" charset="0"/>
              </a:rPr>
              <a:t> = ['get', 'post', 'put', 'patch', 'delete', 'head', 'options', 'trace’]</a:t>
            </a:r>
          </a:p>
          <a:p>
            <a:pPr marL="0" indent="0">
              <a:buNone/>
            </a:pPr>
            <a:r>
              <a:rPr lang="en-US" sz="2000" dirty="0">
                <a:latin typeface="Times New Roman" panose="02020603050405020304" pitchFamily="18" charset="0"/>
                <a:cs typeface="Times New Roman" panose="02020603050405020304" pitchFamily="18" charset="0"/>
              </a:rPr>
              <a:t>The list of HTTP method names that this view will accept.</a:t>
            </a:r>
          </a:p>
        </p:txBody>
      </p:sp>
    </p:spTree>
    <p:extLst>
      <p:ext uri="{BB962C8B-B14F-4D97-AF65-F5344CB8AC3E}">
        <p14:creationId xmlns:p14="http://schemas.microsoft.com/office/powerpoint/2010/main" val="259308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a:latin typeface="Times New Roman" panose="02020603050405020304" pitchFamily="18" charset="0"/>
                <a:cs typeface="Times New Roman" panose="02020603050405020304" pitchFamily="18" charset="0"/>
              </a:rPr>
              <a:t>View</a:t>
            </a:r>
          </a:p>
        </p:txBody>
      </p:sp>
      <p:sp>
        <p:nvSpPr>
          <p:cNvPr id="5" name="Content Placeholder 4">
            <a:extLst>
              <a:ext uri="{FF2B5EF4-FFF2-40B4-BE49-F238E27FC236}">
                <a16:creationId xmlns:a16="http://schemas.microsoft.com/office/drawing/2014/main" id="{F486CEF5-D836-49BF-B0AD-3BB73E813C3E}"/>
              </a:ext>
            </a:extLst>
          </p:cNvPr>
          <p:cNvSpPr>
            <a:spLocks noGrp="1"/>
          </p:cNvSpPr>
          <p:nvPr>
            <p:ph idx="1"/>
          </p:nvPr>
        </p:nvSpPr>
        <p:spPr>
          <a:xfrm>
            <a:off x="838200" y="1201338"/>
            <a:ext cx="10515600" cy="5301061"/>
          </a:xfrm>
        </p:spPr>
        <p:txBody>
          <a:bodyPr>
            <a:normAutofit/>
          </a:bodyPr>
          <a:lstStyle/>
          <a:p>
            <a:pPr marL="0" indent="0">
              <a:buNone/>
            </a:pPr>
            <a:r>
              <a:rPr lang="en-US" sz="2000" u="sng" dirty="0">
                <a:latin typeface="Times New Roman" panose="02020603050405020304" pitchFamily="18" charset="0"/>
                <a:cs typeface="Times New Roman" panose="02020603050405020304" pitchFamily="18" charset="0"/>
              </a:rPr>
              <a:t>Methods:-</a:t>
            </a:r>
          </a:p>
          <a:p>
            <a:pPr marL="0" indent="0">
              <a:buNone/>
            </a:pPr>
            <a:r>
              <a:rPr lang="en-US" sz="2000" dirty="0">
                <a:latin typeface="Times New Roman" panose="02020603050405020304" pitchFamily="18" charset="0"/>
                <a:cs typeface="Times New Roman" panose="02020603050405020304" pitchFamily="18" charset="0"/>
              </a:rPr>
              <a:t>setup(self, request,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 -  It initializes view instance attributes: </a:t>
            </a:r>
            <a:r>
              <a:rPr lang="en-US" sz="2000" dirty="0" err="1">
                <a:latin typeface="Times New Roman" panose="02020603050405020304" pitchFamily="18" charset="0"/>
                <a:cs typeface="Times New Roman" panose="02020603050405020304" pitchFamily="18" charset="0"/>
              </a:rPr>
              <a:t>self.request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self.args</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self.kwargs</a:t>
            </a:r>
            <a:r>
              <a:rPr lang="en-US" sz="2000" dirty="0">
                <a:latin typeface="Times New Roman" panose="02020603050405020304" pitchFamily="18" charset="0"/>
                <a:cs typeface="Times New Roman" panose="02020603050405020304" pitchFamily="18" charset="0"/>
              </a:rPr>
              <a:t> prior to dispatch()</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dispatch(self, request,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 -  The view part of the view – the method that accepts a request argument plus arguments, and returns a HTTP response.</a:t>
            </a:r>
          </a:p>
          <a:p>
            <a:pPr marL="0" indent="0">
              <a:buNone/>
            </a:pPr>
            <a:r>
              <a:rPr lang="en-US" sz="2000" dirty="0">
                <a:latin typeface="Times New Roman" panose="02020603050405020304" pitchFamily="18" charset="0"/>
                <a:cs typeface="Times New Roman" panose="02020603050405020304" pitchFamily="18" charset="0"/>
              </a:rPr>
              <a:t>The default implementation will inspect the HTTP method and attempt to delegate to a method that matches the HTTP method; a GET will be delegated to get(), a POST to post(), and so on.</a:t>
            </a:r>
          </a:p>
          <a:p>
            <a:pPr marL="0" indent="0">
              <a:buNone/>
            </a:pPr>
            <a:r>
              <a:rPr lang="en-US" sz="2000" dirty="0">
                <a:latin typeface="Times New Roman" panose="02020603050405020304" pitchFamily="18" charset="0"/>
                <a:cs typeface="Times New Roman" panose="02020603050405020304" pitchFamily="18" charset="0"/>
              </a:rPr>
              <a:t>By default, a HEAD request will be delegated to get(). If you need to handle HEAD requests in a different way than GET, you can override the head() method.</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http_method_not_allowed</a:t>
            </a:r>
            <a:r>
              <a:rPr lang="en-US" sz="2000" dirty="0">
                <a:latin typeface="Times New Roman" panose="02020603050405020304" pitchFamily="18" charset="0"/>
                <a:cs typeface="Times New Roman" panose="02020603050405020304" pitchFamily="18" charset="0"/>
              </a:rPr>
              <a:t>(self, request,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 - If the view was called with a HTTP method it doesn’t support, this method is called instead.</a:t>
            </a:r>
          </a:p>
          <a:p>
            <a:pPr marL="0" indent="0">
              <a:buNone/>
            </a:pPr>
            <a:r>
              <a:rPr lang="en-US" sz="2000" dirty="0">
                <a:latin typeface="Times New Roman" panose="02020603050405020304" pitchFamily="18" charset="0"/>
                <a:cs typeface="Times New Roman" panose="02020603050405020304" pitchFamily="18" charset="0"/>
              </a:rPr>
              <a:t>The default implementation returns </a:t>
            </a:r>
            <a:r>
              <a:rPr lang="en-US" sz="2000" dirty="0" err="1">
                <a:latin typeface="Times New Roman" panose="02020603050405020304" pitchFamily="18" charset="0"/>
                <a:cs typeface="Times New Roman" panose="02020603050405020304" pitchFamily="18" charset="0"/>
              </a:rPr>
              <a:t>HttpResponseNotAllowed</a:t>
            </a:r>
            <a:r>
              <a:rPr lang="en-US" sz="2000" dirty="0">
                <a:latin typeface="Times New Roman" panose="02020603050405020304" pitchFamily="18" charset="0"/>
                <a:cs typeface="Times New Roman" panose="02020603050405020304" pitchFamily="18" charset="0"/>
              </a:rPr>
              <a:t> with a list of allowed methods in plain text.</a:t>
            </a:r>
          </a:p>
        </p:txBody>
      </p:sp>
    </p:spTree>
    <p:extLst>
      <p:ext uri="{BB962C8B-B14F-4D97-AF65-F5344CB8AC3E}">
        <p14:creationId xmlns:p14="http://schemas.microsoft.com/office/powerpoint/2010/main" val="367322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fade">
                                      <p:cBhvr>
                                        <p:cTn id="3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a:latin typeface="Times New Roman" panose="02020603050405020304" pitchFamily="18" charset="0"/>
                <a:cs typeface="Times New Roman" panose="02020603050405020304" pitchFamily="18" charset="0"/>
              </a:rPr>
              <a:t>View</a:t>
            </a:r>
          </a:p>
        </p:txBody>
      </p:sp>
      <p:sp>
        <p:nvSpPr>
          <p:cNvPr id="5" name="Content Placeholder 4">
            <a:extLst>
              <a:ext uri="{FF2B5EF4-FFF2-40B4-BE49-F238E27FC236}">
                <a16:creationId xmlns:a16="http://schemas.microsoft.com/office/drawing/2014/main" id="{F486CEF5-D836-49BF-B0AD-3BB73E813C3E}"/>
              </a:ext>
            </a:extLst>
          </p:cNvPr>
          <p:cNvSpPr>
            <a:spLocks noGrp="1"/>
          </p:cNvSpPr>
          <p:nvPr>
            <p:ph idx="1"/>
          </p:nvPr>
        </p:nvSpPr>
        <p:spPr>
          <a:xfrm>
            <a:off x="838200" y="1201338"/>
            <a:ext cx="10515600" cy="5301061"/>
          </a:xfrm>
        </p:spPr>
        <p:txBody>
          <a:bodyPr>
            <a:normAutofit/>
          </a:bodyPr>
          <a:lstStyle/>
          <a:p>
            <a:pPr marL="0" indent="0">
              <a:buNone/>
            </a:pPr>
            <a:r>
              <a:rPr lang="en-US" sz="2000" u="sng" dirty="0">
                <a:latin typeface="Times New Roman" panose="02020603050405020304" pitchFamily="18" charset="0"/>
                <a:cs typeface="Times New Roman" panose="02020603050405020304" pitchFamily="18" charset="0"/>
              </a:rPr>
              <a:t>Methods:-</a:t>
            </a:r>
          </a:p>
          <a:p>
            <a:pPr marL="0" indent="0">
              <a:buNone/>
            </a:pPr>
            <a:r>
              <a:rPr lang="en-US" sz="2000" dirty="0">
                <a:latin typeface="Times New Roman" panose="02020603050405020304" pitchFamily="18" charset="0"/>
                <a:cs typeface="Times New Roman" panose="02020603050405020304" pitchFamily="18" charset="0"/>
              </a:rPr>
              <a:t>options(self, request,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 – It handles responding to requests for the OPTIONS HTTP verb. Returns a response with the Allow header containing a list of the view’s allowed HTTP method names.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as_view</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cls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initkwargs</a:t>
            </a:r>
            <a:r>
              <a:rPr lang="en-US" sz="2000" dirty="0">
                <a:latin typeface="Times New Roman" panose="02020603050405020304" pitchFamily="18" charset="0"/>
                <a:cs typeface="Times New Roman" panose="02020603050405020304" pitchFamily="18" charset="0"/>
              </a:rPr>
              <a:t>) -  It returns a callable view that takes a request and returns a response.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_</a:t>
            </a:r>
            <a:r>
              <a:rPr lang="en-US" sz="2000" dirty="0" err="1">
                <a:latin typeface="Times New Roman" panose="02020603050405020304" pitchFamily="18" charset="0"/>
                <a:cs typeface="Times New Roman" panose="02020603050405020304" pitchFamily="18" charset="0"/>
              </a:rPr>
              <a:t>allowed_methods</a:t>
            </a:r>
            <a:r>
              <a:rPr lang="en-US" sz="2000" dirty="0">
                <a:latin typeface="Times New Roman" panose="02020603050405020304" pitchFamily="18" charset="0"/>
                <a:cs typeface="Times New Roman" panose="02020603050405020304" pitchFamily="18" charset="0"/>
              </a:rPr>
              <a:t>(self)</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695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C57F-C069-4C6F-BB4C-FBA972DA5937}"/>
              </a:ext>
            </a:extLst>
          </p:cNvPr>
          <p:cNvSpPr>
            <a:spLocks noGrp="1"/>
          </p:cNvSpPr>
          <p:nvPr>
            <p:ph type="title"/>
          </p:nvPr>
        </p:nvSpPr>
        <p:spPr>
          <a:xfrm>
            <a:off x="838200" y="89910"/>
            <a:ext cx="10515600" cy="1009651"/>
          </a:xfrm>
        </p:spPr>
        <p:txBody>
          <a:bodyPr/>
          <a:lstStyle/>
          <a:p>
            <a:pPr algn="ctr"/>
            <a:r>
              <a:rPr lang="en-US" b="1" u="sng" dirty="0">
                <a:latin typeface="Times New Roman" panose="02020603050405020304" pitchFamily="18" charset="0"/>
                <a:cs typeface="Times New Roman" panose="02020603050405020304" pitchFamily="18" charset="0"/>
              </a:rPr>
              <a:t>View</a:t>
            </a:r>
          </a:p>
        </p:txBody>
      </p:sp>
      <p:sp>
        <p:nvSpPr>
          <p:cNvPr id="3" name="Content Placeholder 2">
            <a:extLst>
              <a:ext uri="{FF2B5EF4-FFF2-40B4-BE49-F238E27FC236}">
                <a16:creationId xmlns:a16="http://schemas.microsoft.com/office/drawing/2014/main" id="{8FE8E65E-D902-4113-B7EF-999C576A9833}"/>
              </a:ext>
            </a:extLst>
          </p:cNvPr>
          <p:cNvSpPr>
            <a:spLocks noGrp="1"/>
          </p:cNvSpPr>
          <p:nvPr>
            <p:ph idx="1"/>
          </p:nvPr>
        </p:nvSpPr>
        <p:spPr>
          <a:xfrm>
            <a:off x="838200" y="1099561"/>
            <a:ext cx="10515600" cy="5082814"/>
          </a:xfrm>
        </p:spPr>
        <p:txBody>
          <a:bodyPr>
            <a:normAutofit/>
          </a:bodyPr>
          <a:lstStyle/>
          <a:p>
            <a:pPr marL="0" indent="0">
              <a:buNone/>
            </a:pPr>
            <a:r>
              <a:rPr lang="en-US" sz="2400" b="1" u="sng" dirty="0">
                <a:latin typeface="Times New Roman" panose="02020603050405020304" pitchFamily="18" charset="0"/>
                <a:cs typeface="Times New Roman" panose="02020603050405020304" pitchFamily="18" charset="0"/>
              </a:rPr>
              <a:t>views.py</a:t>
            </a:r>
          </a:p>
          <a:p>
            <a:pPr marL="0" indent="0">
              <a:buNone/>
            </a:pPr>
            <a:r>
              <a:rPr lang="en-US" sz="2000" u="sng" dirty="0">
                <a:latin typeface="Times New Roman" panose="02020603050405020304" pitchFamily="18" charset="0"/>
                <a:cs typeface="Times New Roman" panose="02020603050405020304" pitchFamily="18" charset="0"/>
              </a:rPr>
              <a:t>Function Based View:-</a:t>
            </a:r>
          </a:p>
          <a:p>
            <a:pPr marL="0" indent="0">
              <a:buNone/>
            </a:pPr>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django.http</a:t>
            </a:r>
            <a:r>
              <a:rPr lang="en-US" sz="2000" dirty="0">
                <a:latin typeface="Times New Roman" panose="02020603050405020304" pitchFamily="18" charset="0"/>
                <a:cs typeface="Times New Roman" panose="02020603050405020304" pitchFamily="18" charset="0"/>
              </a:rPr>
              <a:t> import </a:t>
            </a:r>
            <a:r>
              <a:rPr lang="en-US" sz="2000" dirty="0" err="1">
                <a:latin typeface="Times New Roman" panose="02020603050405020304" pitchFamily="18" charset="0"/>
                <a:cs typeface="Times New Roman" panose="02020603050405020304" pitchFamily="18" charset="0"/>
              </a:rPr>
              <a:t>HttpResponse</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def </a:t>
            </a:r>
            <a:r>
              <a:rPr lang="en-US" sz="2000" dirty="0" err="1">
                <a:latin typeface="Times New Roman" panose="02020603050405020304" pitchFamily="18" charset="0"/>
                <a:cs typeface="Times New Roman" panose="02020603050405020304" pitchFamily="18" charset="0"/>
              </a:rPr>
              <a:t>myview</a:t>
            </a:r>
            <a:r>
              <a:rPr lang="en-US" sz="2000" dirty="0">
                <a:latin typeface="Times New Roman" panose="02020603050405020304" pitchFamily="18" charset="0"/>
                <a:cs typeface="Times New Roman" panose="02020603050405020304" pitchFamily="18" charset="0"/>
              </a:rPr>
              <a:t>(request):</a:t>
            </a:r>
          </a:p>
          <a:p>
            <a:pPr marL="0" indent="0">
              <a:buNone/>
            </a:pPr>
            <a:r>
              <a:rPr lang="en-US" sz="2000" dirty="0">
                <a:latin typeface="Times New Roman" panose="02020603050405020304" pitchFamily="18" charset="0"/>
                <a:cs typeface="Times New Roman" panose="02020603050405020304" pitchFamily="18" charset="0"/>
              </a:rPr>
              <a:t> return </a:t>
            </a:r>
            <a:r>
              <a:rPr lang="en-US" sz="2000" dirty="0" err="1">
                <a:latin typeface="Times New Roman" panose="02020603050405020304" pitchFamily="18" charset="0"/>
                <a:cs typeface="Times New Roman" panose="02020603050405020304" pitchFamily="18" charset="0"/>
              </a:rPr>
              <a:t>HttpResponse</a:t>
            </a:r>
            <a:r>
              <a:rPr lang="en-US" sz="2000" dirty="0">
                <a:latin typeface="Times New Roman" panose="02020603050405020304" pitchFamily="18" charset="0"/>
                <a:cs typeface="Times New Roman" panose="02020603050405020304" pitchFamily="18" charset="0"/>
              </a:rPr>
              <a:t>('&lt;h1&gt;Function Based View&lt;/h1&gt;’)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u="sng" dirty="0">
                <a:latin typeface="Times New Roman" panose="02020603050405020304" pitchFamily="18" charset="0"/>
                <a:cs typeface="Times New Roman" panose="02020603050405020304" pitchFamily="18" charset="0"/>
              </a:rPr>
              <a:t>Class Based View:-</a:t>
            </a:r>
          </a:p>
          <a:p>
            <a:pPr marL="0" indent="0">
              <a:buNone/>
            </a:pPr>
            <a:r>
              <a:rPr lang="en-US" sz="2000" b="1" dirty="0">
                <a:latin typeface="Times New Roman" panose="02020603050405020304" pitchFamily="18" charset="0"/>
                <a:cs typeface="Times New Roman" panose="02020603050405020304" pitchFamily="18" charset="0"/>
              </a:rPr>
              <a:t>from </a:t>
            </a:r>
            <a:r>
              <a:rPr lang="en-US" sz="2000" b="1" dirty="0" err="1">
                <a:latin typeface="Times New Roman" panose="02020603050405020304" pitchFamily="18" charset="0"/>
                <a:cs typeface="Times New Roman" panose="02020603050405020304" pitchFamily="18" charset="0"/>
              </a:rPr>
              <a:t>django.views</a:t>
            </a:r>
            <a:r>
              <a:rPr lang="en-US" sz="2000" b="1" dirty="0">
                <a:latin typeface="Times New Roman" panose="02020603050405020304" pitchFamily="18" charset="0"/>
                <a:cs typeface="Times New Roman" panose="02020603050405020304" pitchFamily="18" charset="0"/>
              </a:rPr>
              <a:t> import View</a:t>
            </a:r>
          </a:p>
          <a:p>
            <a:pPr marL="0" indent="0">
              <a:buNone/>
            </a:pP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MyView</a:t>
            </a:r>
            <a:r>
              <a:rPr lang="en-US" sz="2000" dirty="0">
                <a:latin typeface="Times New Roman" panose="02020603050405020304" pitchFamily="18" charset="0"/>
                <a:cs typeface="Times New Roman" panose="02020603050405020304" pitchFamily="18" charset="0"/>
              </a:rPr>
              <a:t>(View):</a:t>
            </a:r>
          </a:p>
          <a:p>
            <a:pPr marL="0" indent="0">
              <a:buNone/>
            </a:pPr>
            <a:r>
              <a:rPr lang="en-US" sz="2000" dirty="0">
                <a:latin typeface="Times New Roman" panose="02020603050405020304" pitchFamily="18" charset="0"/>
                <a:cs typeface="Times New Roman" panose="02020603050405020304" pitchFamily="18" charset="0"/>
              </a:rPr>
              <a:t> def get(self, request):</a:t>
            </a:r>
          </a:p>
          <a:p>
            <a:pPr marL="0" indent="0">
              <a:buNone/>
            </a:pPr>
            <a:r>
              <a:rPr lang="en-US" sz="2000" dirty="0">
                <a:latin typeface="Times New Roman" panose="02020603050405020304" pitchFamily="18" charset="0"/>
                <a:cs typeface="Times New Roman" panose="02020603050405020304" pitchFamily="18" charset="0"/>
              </a:rPr>
              <a:t>  return </a:t>
            </a:r>
            <a:r>
              <a:rPr lang="en-US" sz="2000" dirty="0" err="1">
                <a:latin typeface="Times New Roman" panose="02020603050405020304" pitchFamily="18" charset="0"/>
                <a:cs typeface="Times New Roman" panose="02020603050405020304" pitchFamily="18" charset="0"/>
              </a:rPr>
              <a:t>HttpResponse</a:t>
            </a:r>
            <a:r>
              <a:rPr lang="en-US" sz="2000" dirty="0">
                <a:latin typeface="Times New Roman" panose="02020603050405020304" pitchFamily="18" charset="0"/>
                <a:cs typeface="Times New Roman" panose="02020603050405020304" pitchFamily="18" charset="0"/>
              </a:rPr>
              <a:t>('&lt;h1&gt;Class Based View&lt;/h1&gt;')</a:t>
            </a:r>
          </a:p>
        </p:txBody>
      </p:sp>
    </p:spTree>
    <p:extLst>
      <p:ext uri="{BB962C8B-B14F-4D97-AF65-F5344CB8AC3E}">
        <p14:creationId xmlns:p14="http://schemas.microsoft.com/office/powerpoint/2010/main" val="285097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C57F-C069-4C6F-BB4C-FBA972DA5937}"/>
              </a:ext>
            </a:extLst>
          </p:cNvPr>
          <p:cNvSpPr>
            <a:spLocks noGrp="1"/>
          </p:cNvSpPr>
          <p:nvPr>
            <p:ph type="title"/>
          </p:nvPr>
        </p:nvSpPr>
        <p:spPr>
          <a:xfrm>
            <a:off x="838200" y="89910"/>
            <a:ext cx="10515600" cy="1009651"/>
          </a:xfrm>
        </p:spPr>
        <p:txBody>
          <a:bodyPr/>
          <a:lstStyle/>
          <a:p>
            <a:pPr algn="ctr"/>
            <a:r>
              <a:rPr lang="en-US" b="1" u="sng" dirty="0">
                <a:latin typeface="Times New Roman" panose="02020603050405020304" pitchFamily="18" charset="0"/>
                <a:cs typeface="Times New Roman" panose="02020603050405020304" pitchFamily="18" charset="0"/>
              </a:rPr>
              <a:t>View</a:t>
            </a:r>
          </a:p>
        </p:txBody>
      </p:sp>
      <p:sp>
        <p:nvSpPr>
          <p:cNvPr id="3" name="Content Placeholder 2">
            <a:extLst>
              <a:ext uri="{FF2B5EF4-FFF2-40B4-BE49-F238E27FC236}">
                <a16:creationId xmlns:a16="http://schemas.microsoft.com/office/drawing/2014/main" id="{8FE8E65E-D902-4113-B7EF-999C576A9833}"/>
              </a:ext>
            </a:extLst>
          </p:cNvPr>
          <p:cNvSpPr>
            <a:spLocks noGrp="1"/>
          </p:cNvSpPr>
          <p:nvPr>
            <p:ph idx="1"/>
          </p:nvPr>
        </p:nvSpPr>
        <p:spPr>
          <a:xfrm>
            <a:off x="838200" y="1099560"/>
            <a:ext cx="10515600" cy="5668529"/>
          </a:xfrm>
        </p:spPr>
        <p:txBody>
          <a:bodyPr>
            <a:normAutofit/>
          </a:bodyPr>
          <a:lstStyle/>
          <a:p>
            <a:pPr marL="0" indent="0">
              <a:buNone/>
            </a:pPr>
            <a:r>
              <a:rPr lang="en-US" sz="2400" b="1" u="sng" dirty="0">
                <a:latin typeface="Times New Roman" panose="02020603050405020304" pitchFamily="18" charset="0"/>
                <a:cs typeface="Times New Roman" panose="02020603050405020304" pitchFamily="18" charset="0"/>
              </a:rPr>
              <a:t>urls.py</a:t>
            </a:r>
          </a:p>
          <a:p>
            <a:pPr marL="0" indent="0">
              <a:buNone/>
            </a:pPr>
            <a:r>
              <a:rPr lang="en-US" sz="2000" u="sng" dirty="0">
                <a:latin typeface="Times New Roman" panose="02020603050405020304" pitchFamily="18" charset="0"/>
                <a:cs typeface="Times New Roman" panose="02020603050405020304" pitchFamily="18" charset="0"/>
              </a:rPr>
              <a:t>Function Based View:-</a:t>
            </a:r>
          </a:p>
          <a:p>
            <a:pPr marL="0" indent="0">
              <a:buNone/>
            </a:pPr>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django.urls</a:t>
            </a:r>
            <a:r>
              <a:rPr lang="en-US" sz="2000" dirty="0">
                <a:latin typeface="Times New Roman" panose="02020603050405020304" pitchFamily="18" charset="0"/>
                <a:cs typeface="Times New Roman" panose="02020603050405020304" pitchFamily="18" charset="0"/>
              </a:rPr>
              <a:t> import path</a:t>
            </a:r>
          </a:p>
          <a:p>
            <a:pPr marL="0" indent="0">
              <a:buNone/>
            </a:pPr>
            <a:r>
              <a:rPr lang="en-US" sz="2000" dirty="0">
                <a:latin typeface="Times New Roman" panose="02020603050405020304" pitchFamily="18" charset="0"/>
                <a:cs typeface="Times New Roman" panose="02020603050405020304" pitchFamily="18" charset="0"/>
              </a:rPr>
              <a:t>from school import views</a:t>
            </a:r>
          </a:p>
          <a:p>
            <a:pPr marL="0" indent="0">
              <a:buNone/>
            </a:pPr>
            <a:r>
              <a:rPr lang="en-US" sz="2000" dirty="0" err="1">
                <a:latin typeface="Times New Roman" panose="02020603050405020304" pitchFamily="18" charset="0"/>
                <a:cs typeface="Times New Roman" panose="02020603050405020304" pitchFamily="18" charset="0"/>
              </a:rPr>
              <a:t>urlpatterns</a:t>
            </a:r>
            <a:r>
              <a:rPr lang="en-US" sz="2000" dirty="0">
                <a:latin typeface="Times New Roman" panose="02020603050405020304" pitchFamily="18" charset="0"/>
                <a:cs typeface="Times New Roman" panose="02020603050405020304" pitchFamily="18" charset="0"/>
              </a:rPr>
              <a:t> = [	path('</a:t>
            </a:r>
            <a:r>
              <a:rPr lang="en-US" sz="2000" dirty="0" err="1">
                <a:latin typeface="Times New Roman" panose="02020603050405020304" pitchFamily="18" charset="0"/>
                <a:cs typeface="Times New Roman" panose="02020603050405020304" pitchFamily="18" charset="0"/>
              </a:rPr>
              <a:t>func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views.myview</a:t>
            </a:r>
            <a:r>
              <a:rPr lang="en-US" sz="2000" dirty="0">
                <a:latin typeface="Times New Roman" panose="02020603050405020304" pitchFamily="18" charset="0"/>
                <a:cs typeface="Times New Roman" panose="02020603050405020304" pitchFamily="18" charset="0"/>
              </a:rPr>
              <a:t>, name='</a:t>
            </a:r>
            <a:r>
              <a:rPr lang="en-US" sz="2000" dirty="0" err="1">
                <a:latin typeface="Times New Roman" panose="02020603050405020304" pitchFamily="18" charset="0"/>
                <a:cs typeface="Times New Roman" panose="02020603050405020304" pitchFamily="18" charset="0"/>
              </a:rPr>
              <a:t>func</a:t>
            </a:r>
            <a:r>
              <a:rPr lang="en-US" sz="2000" dirty="0">
                <a:latin typeface="Times New Roman" panose="02020603050405020304" pitchFamily="18" charset="0"/>
                <a:cs typeface="Times New Roman" panose="02020603050405020304" pitchFamily="18" charset="0"/>
              </a:rPr>
              <a:t>’),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u="sng" dirty="0">
                <a:latin typeface="Times New Roman" panose="02020603050405020304" pitchFamily="18" charset="0"/>
                <a:cs typeface="Times New Roman" panose="02020603050405020304" pitchFamily="18" charset="0"/>
              </a:rPr>
              <a:t>Class Based View:- </a:t>
            </a:r>
          </a:p>
          <a:p>
            <a:pPr marL="0" indent="0">
              <a:buNone/>
            </a:pPr>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django.urls</a:t>
            </a:r>
            <a:r>
              <a:rPr lang="en-US" sz="2000" dirty="0">
                <a:latin typeface="Times New Roman" panose="02020603050405020304" pitchFamily="18" charset="0"/>
                <a:cs typeface="Times New Roman" panose="02020603050405020304" pitchFamily="18" charset="0"/>
              </a:rPr>
              <a:t> import path</a:t>
            </a:r>
          </a:p>
          <a:p>
            <a:pPr marL="0" indent="0">
              <a:buNone/>
            </a:pPr>
            <a:r>
              <a:rPr lang="en-US" sz="2000" dirty="0">
                <a:latin typeface="Times New Roman" panose="02020603050405020304" pitchFamily="18" charset="0"/>
                <a:cs typeface="Times New Roman" panose="02020603050405020304" pitchFamily="18" charset="0"/>
              </a:rPr>
              <a:t>from school import views</a:t>
            </a:r>
          </a:p>
          <a:p>
            <a:pPr marL="0" indent="0">
              <a:buNone/>
            </a:pPr>
            <a:r>
              <a:rPr lang="en-US" sz="2000" dirty="0" err="1">
                <a:latin typeface="Times New Roman" panose="02020603050405020304" pitchFamily="18" charset="0"/>
                <a:cs typeface="Times New Roman" panose="02020603050405020304" pitchFamily="18" charset="0"/>
              </a:rPr>
              <a:t>urlpatterns</a:t>
            </a:r>
            <a:r>
              <a:rPr lang="en-US" sz="2000" dirty="0">
                <a:latin typeface="Times New Roman" panose="02020603050405020304" pitchFamily="18" charset="0"/>
                <a:cs typeface="Times New Roman" panose="02020603050405020304" pitchFamily="18" charset="0"/>
              </a:rPr>
              <a:t> = [</a:t>
            </a:r>
          </a:p>
          <a:p>
            <a:pPr marL="0" indent="0">
              <a:buNone/>
            </a:pPr>
            <a:r>
              <a:rPr lang="en-US" sz="2000" dirty="0">
                <a:latin typeface="Times New Roman" panose="02020603050405020304" pitchFamily="18" charset="0"/>
                <a:cs typeface="Times New Roman" panose="02020603050405020304" pitchFamily="18" charset="0"/>
              </a:rPr>
              <a:t>	path('cl/', </a:t>
            </a:r>
            <a:r>
              <a:rPr lang="en-US" sz="2000" dirty="0" err="1">
                <a:latin typeface="Times New Roman" panose="02020603050405020304" pitchFamily="18" charset="0"/>
                <a:cs typeface="Times New Roman" panose="02020603050405020304" pitchFamily="18" charset="0"/>
              </a:rPr>
              <a:t>views.MyView.as_view</a:t>
            </a:r>
            <a:r>
              <a:rPr lang="en-US" sz="2000" dirty="0">
                <a:latin typeface="Times New Roman" panose="02020603050405020304" pitchFamily="18" charset="0"/>
                <a:cs typeface="Times New Roman" panose="02020603050405020304" pitchFamily="18" charset="0"/>
              </a:rPr>
              <a:t>(), name='cl'),</a:t>
            </a:r>
          </a:p>
          <a:p>
            <a:pPr marL="0" indent="0">
              <a:buNone/>
            </a:pP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73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C57F-C069-4C6F-BB4C-FBA972DA5937}"/>
              </a:ext>
            </a:extLst>
          </p:cNvPr>
          <p:cNvSpPr>
            <a:spLocks noGrp="1"/>
          </p:cNvSpPr>
          <p:nvPr>
            <p:ph type="title"/>
          </p:nvPr>
        </p:nvSpPr>
        <p:spPr>
          <a:xfrm>
            <a:off x="838200" y="89910"/>
            <a:ext cx="10515600" cy="1009651"/>
          </a:xfrm>
        </p:spPr>
        <p:txBody>
          <a:bodyPr/>
          <a:lstStyle/>
          <a:p>
            <a:pPr algn="ctr"/>
            <a:r>
              <a:rPr lang="en-US" b="1" u="sng" dirty="0">
                <a:latin typeface="Times New Roman" panose="02020603050405020304" pitchFamily="18" charset="0"/>
                <a:cs typeface="Times New Roman" panose="02020603050405020304" pitchFamily="18" charset="0"/>
              </a:rPr>
              <a:t>View</a:t>
            </a:r>
          </a:p>
        </p:txBody>
      </p:sp>
      <p:sp>
        <p:nvSpPr>
          <p:cNvPr id="3" name="Content Placeholder 2">
            <a:extLst>
              <a:ext uri="{FF2B5EF4-FFF2-40B4-BE49-F238E27FC236}">
                <a16:creationId xmlns:a16="http://schemas.microsoft.com/office/drawing/2014/main" id="{8FE8E65E-D902-4113-B7EF-999C576A9833}"/>
              </a:ext>
            </a:extLst>
          </p:cNvPr>
          <p:cNvSpPr>
            <a:spLocks noGrp="1"/>
          </p:cNvSpPr>
          <p:nvPr>
            <p:ph idx="1"/>
          </p:nvPr>
        </p:nvSpPr>
        <p:spPr>
          <a:xfrm>
            <a:off x="838200" y="1099560"/>
            <a:ext cx="10515600" cy="5668529"/>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Django’s URL resolver expects to send the request and associated arguments to a callable function, not a class, class-based views have an </a:t>
            </a:r>
            <a:r>
              <a:rPr lang="en-US" sz="2000" dirty="0" err="1">
                <a:latin typeface="Times New Roman" panose="02020603050405020304" pitchFamily="18" charset="0"/>
                <a:cs typeface="Times New Roman" panose="02020603050405020304" pitchFamily="18" charset="0"/>
              </a:rPr>
              <a:t>as_view</a:t>
            </a:r>
            <a:r>
              <a:rPr lang="en-US" sz="2000" dirty="0">
                <a:latin typeface="Times New Roman" panose="02020603050405020304" pitchFamily="18" charset="0"/>
                <a:cs typeface="Times New Roman" panose="02020603050405020304" pitchFamily="18" charset="0"/>
              </a:rPr>
              <a:t>() class method which returns a function that can be called when a request arrives for a URL matching the associated pattern.</a:t>
            </a:r>
          </a:p>
          <a:p>
            <a:pPr marL="0" indent="0">
              <a:buNone/>
            </a:pPr>
            <a:r>
              <a:rPr lang="en-US" sz="2000" dirty="0">
                <a:latin typeface="Times New Roman" panose="02020603050405020304" pitchFamily="18" charset="0"/>
                <a:cs typeface="Times New Roman" panose="02020603050405020304" pitchFamily="18" charset="0"/>
              </a:rPr>
              <a:t>The function creates an instance of the class, calls setup() to initialize its attributes, </a:t>
            </a:r>
          </a:p>
          <a:p>
            <a:pPr marL="0" indent="0">
              <a:buNone/>
            </a:pPr>
            <a:r>
              <a:rPr lang="en-US" sz="2000" dirty="0">
                <a:latin typeface="Times New Roman" panose="02020603050405020304" pitchFamily="18" charset="0"/>
                <a:cs typeface="Times New Roman" panose="02020603050405020304" pitchFamily="18" charset="0"/>
              </a:rPr>
              <a:t>and then calls its dispatch() method.</a:t>
            </a:r>
          </a:p>
          <a:p>
            <a:pPr marL="0" indent="0">
              <a:buNone/>
            </a:pPr>
            <a:r>
              <a:rPr lang="en-US" sz="2000" dirty="0">
                <a:latin typeface="Times New Roman" panose="02020603050405020304" pitchFamily="18" charset="0"/>
                <a:cs typeface="Times New Roman" panose="02020603050405020304" pitchFamily="18" charset="0"/>
              </a:rPr>
              <a:t>dispatch looks at the request to determine whether it is a GET, POST,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 and relays the request to a matching method if one is defined,</a:t>
            </a:r>
          </a:p>
          <a:p>
            <a:pPr marL="0" indent="0">
              <a:buNone/>
            </a:pPr>
            <a:r>
              <a:rPr lang="en-US" sz="2000" dirty="0">
                <a:latin typeface="Times New Roman" panose="02020603050405020304" pitchFamily="18" charset="0"/>
                <a:cs typeface="Times New Roman" panose="02020603050405020304" pitchFamily="18" charset="0"/>
              </a:rPr>
              <a:t> or raises </a:t>
            </a:r>
            <a:r>
              <a:rPr lang="en-US" sz="2000" dirty="0" err="1">
                <a:latin typeface="Times New Roman" panose="02020603050405020304" pitchFamily="18" charset="0"/>
                <a:cs typeface="Times New Roman" panose="02020603050405020304" pitchFamily="18" charset="0"/>
              </a:rPr>
              <a:t>HttpResponseNotAllowed</a:t>
            </a:r>
            <a:r>
              <a:rPr lang="en-US" sz="2000" dirty="0">
                <a:latin typeface="Times New Roman" panose="02020603050405020304" pitchFamily="18" charset="0"/>
                <a:cs typeface="Times New Roman" panose="02020603050405020304" pitchFamily="18" charset="0"/>
              </a:rPr>
              <a:t> if not</a:t>
            </a:r>
          </a:p>
        </p:txBody>
      </p:sp>
    </p:spTree>
    <p:extLst>
      <p:ext uri="{BB962C8B-B14F-4D97-AF65-F5344CB8AC3E}">
        <p14:creationId xmlns:p14="http://schemas.microsoft.com/office/powerpoint/2010/main" val="2217564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1575</TotalTime>
  <Words>2217</Words>
  <Application>Microsoft Office PowerPoint</Application>
  <PresentationFormat>Widescreen</PresentationFormat>
  <Paragraphs>208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Type of Views</vt:lpstr>
      <vt:lpstr>Class Based View</vt:lpstr>
      <vt:lpstr>Base Class-Based View</vt:lpstr>
      <vt:lpstr>View</vt:lpstr>
      <vt:lpstr>View</vt:lpstr>
      <vt:lpstr>View</vt:lpstr>
      <vt:lpstr>View</vt:lpstr>
      <vt:lpstr>View</vt:lpstr>
      <vt:lpstr>View</vt:lpstr>
      <vt:lpstr>TemplateView</vt:lpstr>
      <vt:lpstr>TemplateResponseMixin</vt:lpstr>
      <vt:lpstr>TemplateResponseMixin</vt:lpstr>
      <vt:lpstr>ContextMixin</vt:lpstr>
      <vt:lpstr>TemplateView</vt:lpstr>
      <vt:lpstr>TemplateView With Context</vt:lpstr>
      <vt:lpstr>TemplateView With Extra Context</vt:lpstr>
      <vt:lpstr>RedirectView</vt:lpstr>
      <vt:lpstr>RedirectView</vt:lpstr>
      <vt:lpstr>RedirectView</vt:lpstr>
      <vt:lpstr>RedirectView</vt:lpstr>
      <vt:lpstr>RedirectView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View</dc:title>
  <dc:creator>RK</dc:creator>
  <cp:lastModifiedBy>RK</cp:lastModifiedBy>
  <cp:revision>294</cp:revision>
  <dcterms:created xsi:type="dcterms:W3CDTF">2020-06-09T08:39:42Z</dcterms:created>
  <dcterms:modified xsi:type="dcterms:W3CDTF">2020-08-11T08:16:31Z</dcterms:modified>
</cp:coreProperties>
</file>