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310" r:id="rId3"/>
    <p:sldId id="317" r:id="rId4"/>
    <p:sldId id="327" r:id="rId5"/>
    <p:sldId id="328" r:id="rId6"/>
    <p:sldId id="329" r:id="rId7"/>
    <p:sldId id="330" r:id="rId8"/>
    <p:sldId id="332" r:id="rId9"/>
    <p:sldId id="333" r:id="rId10"/>
    <p:sldId id="334" r:id="rId11"/>
    <p:sldId id="335" r:id="rId12"/>
    <p:sldId id="336" r:id="rId13"/>
    <p:sldId id="337" r:id="rId14"/>
    <p:sldId id="338" r:id="rId15"/>
    <p:sldId id="339" r:id="rId16"/>
    <p:sldId id="295" r:id="rId17"/>
    <p:sldId id="297" r:id="rId18"/>
    <p:sldId id="340" r:id="rId19"/>
    <p:sldId id="341" r:id="rId20"/>
    <p:sldId id="344" r:id="rId21"/>
    <p:sldId id="342" r:id="rId22"/>
    <p:sldId id="345" r:id="rId23"/>
    <p:sldId id="346" r:id="rId24"/>
    <p:sldId id="347" r:id="rId25"/>
    <p:sldId id="298" r:id="rId26"/>
    <p:sldId id="299" r:id="rId27"/>
    <p:sldId id="349" r:id="rId28"/>
    <p:sldId id="350" r:id="rId29"/>
    <p:sldId id="352" r:id="rId30"/>
    <p:sldId id="351" r:id="rId31"/>
    <p:sldId id="353" r:id="rId32"/>
    <p:sldId id="354" r:id="rId33"/>
    <p:sldId id="365" r:id="rId34"/>
    <p:sldId id="348" r:id="rId35"/>
    <p:sldId id="355" r:id="rId36"/>
    <p:sldId id="356" r:id="rId37"/>
    <p:sldId id="357" r:id="rId38"/>
    <p:sldId id="358" r:id="rId39"/>
    <p:sldId id="359" r:id="rId40"/>
    <p:sldId id="303" r:id="rId41"/>
    <p:sldId id="301" r:id="rId42"/>
    <p:sldId id="302" r:id="rId43"/>
    <p:sldId id="360" r:id="rId44"/>
    <p:sldId id="361" r:id="rId45"/>
    <p:sldId id="304" r:id="rId46"/>
    <p:sldId id="305" r:id="rId47"/>
    <p:sldId id="362" r:id="rId48"/>
    <p:sldId id="363" r:id="rId49"/>
    <p:sldId id="364" r:id="rId50"/>
    <p:sldId id="306" r:id="rId51"/>
    <p:sldId id="308" r:id="rId52"/>
    <p:sldId id="307" r:id="rId53"/>
    <p:sldId id="309" r:id="rId54"/>
    <p:sldId id="294" r:id="rId55"/>
    <p:sldId id="3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B600-9623-4894-8F03-64AC6B925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7CEE0-B6E8-41EF-877B-7022820B1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162E6-547A-4D89-8F1C-587F4A4E7727}"/>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9C1324C5-A51A-4C45-8552-2806A829F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8349F-628D-4922-AA4B-194683414753}"/>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228729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B006-8968-407D-BEC6-61DD423341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67CB8-387A-4D01-A339-AF49F9438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25086-67B1-48EF-B2EA-5FB82E741551}"/>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63039903-FC1F-4B9B-8EF4-AA1B047E8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42BAB-B20D-4694-B0F2-1F812F4CC80C}"/>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74834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8B2EE0-6F94-4C2B-A7F7-CC7F6F12D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B18A5-BE75-441D-B532-24B721033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D74BB-E47C-4FCA-A944-239EFBDCDEBF}"/>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36EA39B9-CF52-40D1-A3F9-3BA5471D3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7057F-B3C5-4400-B0CB-D4DA909BF71D}"/>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41399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61C5-7CC6-4302-A51D-01534A94C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D6749-3CF1-43C7-B547-2DB6BEF28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A369D-A373-4978-979E-9B653F1CE8CC}"/>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6F41CC1E-3FB3-4D59-A3A3-1D243155F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FEB65-F90E-4758-84C5-F7A5230AFCEF}"/>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06352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6ABA-124A-4181-85FC-078577F6A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CBE9B-AF49-4852-9597-CBEF0DEAE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6323A1-4C1A-4CBF-B812-BD3EB123DB67}"/>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D547BE8F-7B54-40DD-B7B6-C30C5468B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3A5F6-97FB-4C8D-86D9-7DBFF47BE733}"/>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69789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CBBB-7BF7-45CB-8D34-B95CF2875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24A5E-43B8-47D4-AD20-1A2DA71F6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9A30A-B146-464E-B93D-5DF434B321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84113D-A119-4CA6-9CBE-0802A42827E2}"/>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6" name="Footer Placeholder 5">
            <a:extLst>
              <a:ext uri="{FF2B5EF4-FFF2-40B4-BE49-F238E27FC236}">
                <a16:creationId xmlns:a16="http://schemas.microsoft.com/office/drawing/2014/main" id="{70131E58-1498-4961-BF34-EA8787EB9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BB9C6-8E96-4278-8477-26FB62F00B52}"/>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384511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AEAE-2BBB-495D-B6CE-DE1078829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BED989-C11A-4670-BBD4-C87C1F808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1522A8-2139-4CC9-8628-968BBBB6C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6B865-16D0-4EB0-B5BF-E43489221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B3E0F-9E35-4D03-A249-E956CC7658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C34752-B4A0-4E60-8BD8-7427763ED42C}"/>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8" name="Footer Placeholder 7">
            <a:extLst>
              <a:ext uri="{FF2B5EF4-FFF2-40B4-BE49-F238E27FC236}">
                <a16:creationId xmlns:a16="http://schemas.microsoft.com/office/drawing/2014/main" id="{D7C7B30B-6369-4D78-9BCE-B7B823FE62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A46F65-58A9-4AFB-9FA1-01E06A53A1FA}"/>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33412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1E6A-EA86-45DB-BC4A-2553298218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9D071C-2F82-40F7-A9B0-20A6875384AE}"/>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4" name="Footer Placeholder 3">
            <a:extLst>
              <a:ext uri="{FF2B5EF4-FFF2-40B4-BE49-F238E27FC236}">
                <a16:creationId xmlns:a16="http://schemas.microsoft.com/office/drawing/2014/main" id="{F0225F71-E0CC-4F05-B9F9-1877DA8D9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B6BAF9-BE2D-49AD-8763-77AF04AD51A4}"/>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82767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DC5DB-09CA-43A3-B79F-6DF2130EAF3A}"/>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3" name="Footer Placeholder 2">
            <a:extLst>
              <a:ext uri="{FF2B5EF4-FFF2-40B4-BE49-F238E27FC236}">
                <a16:creationId xmlns:a16="http://schemas.microsoft.com/office/drawing/2014/main" id="{FA653480-9BE1-45D5-B975-E3F0E4F723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93F6EC-90C1-4E9B-AE62-5C8EFCEDA5CD}"/>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35705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B533-12F9-4D0E-A4CD-4E0634FF0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F37C73-3DE2-4D88-BE5C-4775B066F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1F7CDD-0B14-478A-83C8-3C3A6A353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0EF18A-CA31-4CA8-9A2B-211C771231D3}"/>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6" name="Footer Placeholder 5">
            <a:extLst>
              <a:ext uri="{FF2B5EF4-FFF2-40B4-BE49-F238E27FC236}">
                <a16:creationId xmlns:a16="http://schemas.microsoft.com/office/drawing/2014/main" id="{ECECBE5A-413F-4F3F-95A6-66F2E3485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3F34B-5441-4E6D-B390-7AFDF793F415}"/>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50693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6D6C-6E40-46DC-9E96-8A3EC13BC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CF82B-FBF3-4346-B5D6-D55745575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105D1-87C1-4346-840C-23519835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82C4F-BFBA-40EB-834F-0CEBF4F755C9}"/>
              </a:ext>
            </a:extLst>
          </p:cNvPr>
          <p:cNvSpPr>
            <a:spLocks noGrp="1"/>
          </p:cNvSpPr>
          <p:nvPr>
            <p:ph type="dt" sz="half" idx="10"/>
          </p:nvPr>
        </p:nvSpPr>
        <p:spPr/>
        <p:txBody>
          <a:bodyPr/>
          <a:lstStyle/>
          <a:p>
            <a:fld id="{2B20F912-A385-41D9-994A-6709D9AE6993}" type="datetimeFigureOut">
              <a:rPr lang="en-US" smtClean="0"/>
              <a:t>6/24/2020</a:t>
            </a:fld>
            <a:endParaRPr lang="en-US"/>
          </a:p>
        </p:txBody>
      </p:sp>
      <p:sp>
        <p:nvSpPr>
          <p:cNvPr id="6" name="Footer Placeholder 5">
            <a:extLst>
              <a:ext uri="{FF2B5EF4-FFF2-40B4-BE49-F238E27FC236}">
                <a16:creationId xmlns:a16="http://schemas.microsoft.com/office/drawing/2014/main" id="{A7A9E60F-C792-498D-9F21-7D279A243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F873E-0A89-45E3-AEDE-1C10D1554880}"/>
              </a:ext>
            </a:extLst>
          </p:cNvPr>
          <p:cNvSpPr>
            <a:spLocks noGrp="1"/>
          </p:cNvSpPr>
          <p:nvPr>
            <p:ph type="sldNum" sz="quarter" idx="12"/>
          </p:nvPr>
        </p:nvSpPr>
        <p:spPr/>
        <p:txBody>
          <a:bodyPr/>
          <a:lstStyle/>
          <a:p>
            <a:fld id="{C9145B4C-C949-4DA0-BD73-527F7F03FEB6}" type="slidenum">
              <a:rPr lang="en-US" smtClean="0"/>
              <a:t>‹#›</a:t>
            </a:fld>
            <a:endParaRPr lang="en-US"/>
          </a:p>
        </p:txBody>
      </p:sp>
    </p:spTree>
    <p:extLst>
      <p:ext uri="{BB962C8B-B14F-4D97-AF65-F5344CB8AC3E}">
        <p14:creationId xmlns:p14="http://schemas.microsoft.com/office/powerpoint/2010/main" val="121468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E6EAE-57D6-442E-AA00-E575721BF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9C68AE-A77E-4601-9731-CB5361223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0F0A9-E5D0-4B25-BAD7-649CD6636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0F912-A385-41D9-994A-6709D9AE6993}" type="datetimeFigureOut">
              <a:rPr lang="en-US" smtClean="0"/>
              <a:t>6/24/2020</a:t>
            </a:fld>
            <a:endParaRPr lang="en-US"/>
          </a:p>
        </p:txBody>
      </p:sp>
      <p:sp>
        <p:nvSpPr>
          <p:cNvPr id="5" name="Footer Placeholder 4">
            <a:extLst>
              <a:ext uri="{FF2B5EF4-FFF2-40B4-BE49-F238E27FC236}">
                <a16:creationId xmlns:a16="http://schemas.microsoft.com/office/drawing/2014/main" id="{EB0A1ADB-4ADC-4F28-A040-6A79C33BE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E0AB1-47B7-4D7B-BDA4-F7C0CAFDA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45B4C-C949-4DA0-BD73-527F7F03FEB6}" type="slidenum">
              <a:rPr lang="en-US" smtClean="0"/>
              <a:t>‹#›</a:t>
            </a:fld>
            <a:endParaRPr lang="en-US"/>
          </a:p>
        </p:txBody>
      </p:sp>
    </p:spTree>
    <p:extLst>
      <p:ext uri="{BB962C8B-B14F-4D97-AF65-F5344CB8AC3E}">
        <p14:creationId xmlns:p14="http://schemas.microsoft.com/office/powerpoint/2010/main" val="135987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Type of Views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r>
              <a:rPr lang="en-US" dirty="0">
                <a:latin typeface="Times New Roman" panose="02020603050405020304" pitchFamily="18" charset="0"/>
                <a:cs typeface="Times New Roman" panose="02020603050405020304" pitchFamily="18" charset="0"/>
              </a:rPr>
              <a:t>Function Based View</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Based View</a:t>
            </a:r>
          </a:p>
        </p:txBody>
      </p:sp>
    </p:spTree>
    <p:extLst>
      <p:ext uri="{BB962C8B-B14F-4D97-AF65-F5344CB8AC3E}">
        <p14:creationId xmlns:p14="http://schemas.microsoft.com/office/powerpoint/2010/main" val="212961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a:t>
            </a:r>
          </a:p>
          <a:p>
            <a:pPr marL="0" indent="0">
              <a:buNone/>
            </a:pPr>
            <a:r>
              <a:rPr lang="en-US" sz="2000" dirty="0" err="1">
                <a:latin typeface="Times New Roman" panose="02020603050405020304" pitchFamily="18" charset="0"/>
                <a:cs typeface="Times New Roman" panose="02020603050405020304" pitchFamily="18" charset="0"/>
              </a:rPr>
              <a:t>allow_empty</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specifying whether to display the page if no objects are available. If this is False and no objects are available, the view will raise a 404 instead of displaying an empty page. By default, this is True.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model - The model that this view will display data for. Specifying model = Student is effectively the same as specifying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 where objects stands for Student’s default manager.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represents the objects. If provided, the value of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supersedes the value provided for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ordering - A string or list of strings specifying the ordering to apply to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Valid values are the same as those for </a:t>
            </a:r>
            <a:r>
              <a:rPr lang="en-US" sz="2000" dirty="0" err="1">
                <a:latin typeface="Times New Roman" panose="02020603050405020304" pitchFamily="18" charset="0"/>
                <a:cs typeface="Times New Roman" panose="02020603050405020304" pitchFamily="18" charset="0"/>
              </a:rPr>
              <a:t>order_by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758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paginate_by</a:t>
            </a:r>
            <a:r>
              <a:rPr lang="en-US" sz="2000" dirty="0">
                <a:latin typeface="Times New Roman" panose="02020603050405020304" pitchFamily="18" charset="0"/>
                <a:cs typeface="Times New Roman" panose="02020603050405020304" pitchFamily="18" charset="0"/>
              </a:rPr>
              <a:t> - An integer specifying how many objects should be displayed per page. If this is given, the view will paginate objects with </a:t>
            </a:r>
            <a:r>
              <a:rPr lang="en-US" sz="2000" dirty="0" err="1">
                <a:latin typeface="Times New Roman" panose="02020603050405020304" pitchFamily="18" charset="0"/>
                <a:cs typeface="Times New Roman" panose="02020603050405020304" pitchFamily="18" charset="0"/>
              </a:rPr>
              <a:t>paginate_by</a:t>
            </a:r>
            <a:r>
              <a:rPr lang="en-US" sz="2000" dirty="0">
                <a:latin typeface="Times New Roman" panose="02020603050405020304" pitchFamily="18" charset="0"/>
                <a:cs typeface="Times New Roman" panose="02020603050405020304" pitchFamily="18" charset="0"/>
              </a:rPr>
              <a:t> objects per page. The view will expect either a page query string parameter (via </a:t>
            </a:r>
            <a:r>
              <a:rPr lang="en-US" sz="2000" dirty="0" err="1">
                <a:latin typeface="Times New Roman" panose="02020603050405020304" pitchFamily="18" charset="0"/>
                <a:cs typeface="Times New Roman" panose="02020603050405020304" pitchFamily="18" charset="0"/>
              </a:rPr>
              <a:t>request.GET</a:t>
            </a:r>
            <a:r>
              <a:rPr lang="en-US" sz="2000" dirty="0">
                <a:latin typeface="Times New Roman" panose="02020603050405020304" pitchFamily="18" charset="0"/>
                <a:cs typeface="Times New Roman" panose="02020603050405020304" pitchFamily="18" charset="0"/>
              </a:rPr>
              <a:t>) or a page variable specified in the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paginate_orphans</a:t>
            </a:r>
            <a:r>
              <a:rPr lang="en-US" sz="2000" dirty="0">
                <a:latin typeface="Times New Roman" panose="02020603050405020304" pitchFamily="18" charset="0"/>
                <a:cs typeface="Times New Roman" panose="02020603050405020304" pitchFamily="18" charset="0"/>
              </a:rPr>
              <a:t> - An integer specifying the number of “overflow” objects the last page can contain. This extends the </a:t>
            </a:r>
            <a:r>
              <a:rPr lang="en-US" sz="2000" dirty="0" err="1">
                <a:latin typeface="Times New Roman" panose="02020603050405020304" pitchFamily="18" charset="0"/>
                <a:cs typeface="Times New Roman" panose="02020603050405020304" pitchFamily="18" charset="0"/>
              </a:rPr>
              <a:t>paginate_by</a:t>
            </a:r>
            <a:r>
              <a:rPr lang="en-US" sz="2000" dirty="0">
                <a:latin typeface="Times New Roman" panose="02020603050405020304" pitchFamily="18" charset="0"/>
                <a:cs typeface="Times New Roman" panose="02020603050405020304" pitchFamily="18" charset="0"/>
              </a:rPr>
              <a:t> limit on the last page by up to </a:t>
            </a:r>
            <a:r>
              <a:rPr lang="en-US" sz="2000" dirty="0" err="1">
                <a:latin typeface="Times New Roman" panose="02020603050405020304" pitchFamily="18" charset="0"/>
                <a:cs typeface="Times New Roman" panose="02020603050405020304" pitchFamily="18" charset="0"/>
              </a:rPr>
              <a:t>paginate_orphans</a:t>
            </a:r>
            <a:r>
              <a:rPr lang="en-US" sz="2000" dirty="0">
                <a:latin typeface="Times New Roman" panose="02020603050405020304" pitchFamily="18" charset="0"/>
                <a:cs typeface="Times New Roman" panose="02020603050405020304" pitchFamily="18" charset="0"/>
              </a:rPr>
              <a:t>, in order to keep the last page from having a very small number of objects.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page_kwarg</a:t>
            </a:r>
            <a:r>
              <a:rPr lang="en-US" sz="2000" dirty="0">
                <a:latin typeface="Times New Roman" panose="02020603050405020304" pitchFamily="18" charset="0"/>
                <a:cs typeface="Times New Roman" panose="02020603050405020304" pitchFamily="18" charset="0"/>
              </a:rPr>
              <a:t> - A string specifying the name to use for the page parameter. The view will expect this parameter to be available either as a query string parameter (via </a:t>
            </a:r>
            <a:r>
              <a:rPr lang="en-US" sz="2000" dirty="0" err="1">
                <a:latin typeface="Times New Roman" panose="02020603050405020304" pitchFamily="18" charset="0"/>
                <a:cs typeface="Times New Roman" panose="02020603050405020304" pitchFamily="18" charset="0"/>
              </a:rPr>
              <a:t>request.GET</a:t>
            </a:r>
            <a:r>
              <a:rPr lang="en-US" sz="2000" dirty="0">
                <a:latin typeface="Times New Roman" panose="02020603050405020304" pitchFamily="18" charset="0"/>
                <a:cs typeface="Times New Roman" panose="02020603050405020304" pitchFamily="18" charset="0"/>
              </a:rPr>
              <a:t>) or as a </a:t>
            </a:r>
            <a:r>
              <a:rPr lang="en-US" sz="2000" dirty="0" err="1">
                <a:latin typeface="Times New Roman" panose="02020603050405020304" pitchFamily="18" charset="0"/>
                <a:cs typeface="Times New Roman" panose="02020603050405020304" pitchFamily="18" charset="0"/>
              </a:rPr>
              <a:t>kwarg</a:t>
            </a:r>
            <a:r>
              <a:rPr lang="en-US" sz="2000" dirty="0">
                <a:latin typeface="Times New Roman" panose="02020603050405020304" pitchFamily="18" charset="0"/>
                <a:cs typeface="Times New Roman" panose="02020603050405020304" pitchFamily="18" charset="0"/>
              </a:rPr>
              <a:t> variable specified in the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Defaults to page.</a:t>
            </a:r>
          </a:p>
        </p:txBody>
      </p:sp>
    </p:spTree>
    <p:extLst>
      <p:ext uri="{BB962C8B-B14F-4D97-AF65-F5344CB8AC3E}">
        <p14:creationId xmlns:p14="http://schemas.microsoft.com/office/powerpoint/2010/main" val="10510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paginator_class</a:t>
            </a:r>
            <a:r>
              <a:rPr lang="en-US" sz="2000" dirty="0">
                <a:latin typeface="Times New Roman" panose="02020603050405020304" pitchFamily="18" charset="0"/>
                <a:cs typeface="Times New Roman" panose="02020603050405020304" pitchFamily="18" charset="0"/>
              </a:rPr>
              <a:t> - The paginator class to be used for pagination. By default, </a:t>
            </a:r>
            <a:r>
              <a:rPr lang="en-US" sz="2000" dirty="0" err="1">
                <a:latin typeface="Times New Roman" panose="02020603050405020304" pitchFamily="18" charset="0"/>
                <a:cs typeface="Times New Roman" panose="02020603050405020304" pitchFamily="18" charset="0"/>
              </a:rPr>
              <a:t>django.core.paginator.Paginator</a:t>
            </a:r>
            <a:r>
              <a:rPr lang="en-US" sz="2000" dirty="0">
                <a:latin typeface="Times New Roman" panose="02020603050405020304" pitchFamily="18" charset="0"/>
                <a:cs typeface="Times New Roman" panose="02020603050405020304" pitchFamily="18" charset="0"/>
              </a:rPr>
              <a:t> is used. If the custom paginator class doesn’t have the same constructor interface as </a:t>
            </a:r>
            <a:r>
              <a:rPr lang="en-US" sz="2000" dirty="0" err="1">
                <a:latin typeface="Times New Roman" panose="02020603050405020304" pitchFamily="18" charset="0"/>
                <a:cs typeface="Times New Roman" panose="02020603050405020304" pitchFamily="18" charset="0"/>
              </a:rPr>
              <a:t>django.core.paginator.Paginator</a:t>
            </a:r>
            <a:r>
              <a:rPr lang="en-US" sz="2000" dirty="0">
                <a:latin typeface="Times New Roman" panose="02020603050405020304" pitchFamily="18" charset="0"/>
                <a:cs typeface="Times New Roman" panose="02020603050405020304" pitchFamily="18" charset="0"/>
              </a:rPr>
              <a:t>, you will also need to provide an implementation for </a:t>
            </a:r>
            <a:r>
              <a:rPr lang="en-US" sz="2000" dirty="0" err="1">
                <a:latin typeface="Times New Roman" panose="02020603050405020304" pitchFamily="18" charset="0"/>
                <a:cs typeface="Times New Roman" panose="02020603050405020304" pitchFamily="18" charset="0"/>
              </a:rPr>
              <a:t>get_paginator</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 Designates the name of the variable to use in the context.</a:t>
            </a:r>
          </a:p>
        </p:txBody>
      </p:sp>
    </p:spTree>
    <p:extLst>
      <p:ext uri="{BB962C8B-B14F-4D97-AF65-F5344CB8AC3E}">
        <p14:creationId xmlns:p14="http://schemas.microsoft.com/office/powerpoint/2010/main" val="225511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get_queryset</a:t>
            </a:r>
            <a:r>
              <a:rPr lang="en-US" sz="2000" dirty="0">
                <a:latin typeface="Times New Roman" panose="02020603050405020304" pitchFamily="18" charset="0"/>
                <a:cs typeface="Times New Roman" panose="02020603050405020304" pitchFamily="18" charset="0"/>
              </a:rPr>
              <a:t>() - Get the list of items for this view. This must be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and may be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(in which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-specific behavior will be enabled).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get_ordering</a:t>
            </a:r>
            <a:r>
              <a:rPr lang="en-US" sz="2000" dirty="0">
                <a:latin typeface="Times New Roman" panose="02020603050405020304" pitchFamily="18" charset="0"/>
                <a:cs typeface="Times New Roman" panose="02020603050405020304" pitchFamily="18" charset="0"/>
              </a:rPr>
              <a:t>() - Returns a string (or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of strings) that defines the ordering that will be applied to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Returns ordering by default.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paginate_queryset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page_size</a:t>
            </a:r>
            <a:r>
              <a:rPr lang="en-US" sz="2000" dirty="0">
                <a:latin typeface="Times New Roman" panose="02020603050405020304" pitchFamily="18" charset="0"/>
                <a:cs typeface="Times New Roman" panose="02020603050405020304" pitchFamily="18" charset="0"/>
              </a:rPr>
              <a:t>) - Returns a 4-tuple containing (paginator, page, </a:t>
            </a:r>
            <a:r>
              <a:rPr lang="en-US" sz="2000" dirty="0" err="1">
                <a:latin typeface="Times New Roman" panose="02020603050405020304" pitchFamily="18" charset="0"/>
                <a:cs typeface="Times New Roman" panose="02020603050405020304" pitchFamily="18" charset="0"/>
              </a:rPr>
              <a:t>object_list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is_paginated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Constructed by paginating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into pages of size </a:t>
            </a:r>
            <a:r>
              <a:rPr lang="en-US" sz="2000" dirty="0" err="1">
                <a:latin typeface="Times New Roman" panose="02020603050405020304" pitchFamily="18" charset="0"/>
                <a:cs typeface="Times New Roman" panose="02020603050405020304" pitchFamily="18" charset="0"/>
              </a:rPr>
              <a:t>page_size</a:t>
            </a:r>
            <a:r>
              <a:rPr lang="en-US" sz="2000" dirty="0">
                <a:latin typeface="Times New Roman" panose="02020603050405020304" pitchFamily="18" charset="0"/>
                <a:cs typeface="Times New Roman" panose="02020603050405020304" pitchFamily="18" charset="0"/>
              </a:rPr>
              <a:t>. If the request contains a page argument, either as a captured URL argument or as a GET argument, </a:t>
            </a:r>
            <a:r>
              <a:rPr lang="en-US" sz="2000" dirty="0" err="1">
                <a:latin typeface="Times New Roman" panose="02020603050405020304" pitchFamily="18" charset="0"/>
                <a:cs typeface="Times New Roman" panose="02020603050405020304" pitchFamily="18" charset="0"/>
              </a:rPr>
              <a:t>object_list</a:t>
            </a:r>
            <a:r>
              <a:rPr lang="en-US" sz="2000" dirty="0">
                <a:latin typeface="Times New Roman" panose="02020603050405020304" pitchFamily="18" charset="0"/>
                <a:cs typeface="Times New Roman" panose="02020603050405020304" pitchFamily="18" charset="0"/>
              </a:rPr>
              <a:t> will correspond to the objects from that page.</a:t>
            </a:r>
          </a:p>
        </p:txBody>
      </p:sp>
    </p:spTree>
    <p:extLst>
      <p:ext uri="{BB962C8B-B14F-4D97-AF65-F5344CB8AC3E}">
        <p14:creationId xmlns:p14="http://schemas.microsoft.com/office/powerpoint/2010/main" val="69064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get_paginate_by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Returns the number of items to paginate by, or None for no pagination. By default this returns the value of </a:t>
            </a:r>
            <a:r>
              <a:rPr lang="en-US" sz="2000" dirty="0" err="1">
                <a:latin typeface="Times New Roman" panose="02020603050405020304" pitchFamily="18" charset="0"/>
                <a:cs typeface="Times New Roman" panose="02020603050405020304" pitchFamily="18" charset="0"/>
              </a:rPr>
              <a:t>paginate_by</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get_paginator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per_page</a:t>
            </a:r>
            <a:r>
              <a:rPr lang="en-US" sz="2000" dirty="0">
                <a:latin typeface="Times New Roman" panose="02020603050405020304" pitchFamily="18" charset="0"/>
                <a:cs typeface="Times New Roman" panose="02020603050405020304" pitchFamily="18" charset="0"/>
              </a:rPr>
              <a:t>, orphans=0, </a:t>
            </a:r>
            <a:r>
              <a:rPr lang="en-US" sz="2000" dirty="0" err="1">
                <a:latin typeface="Times New Roman" panose="02020603050405020304" pitchFamily="18" charset="0"/>
                <a:cs typeface="Times New Roman" panose="02020603050405020304" pitchFamily="18" charset="0"/>
              </a:rPr>
              <a:t>allow_empty_first_page</a:t>
            </a:r>
            <a:r>
              <a:rPr lang="en-US" sz="2000" dirty="0">
                <a:latin typeface="Times New Roman" panose="02020603050405020304" pitchFamily="18" charset="0"/>
                <a:cs typeface="Times New Roman" panose="02020603050405020304" pitchFamily="18" charset="0"/>
              </a:rPr>
              <a:t>=True) - Returns an instance of the paginator to use for this view. By default, instantiates an instance of </a:t>
            </a:r>
            <a:r>
              <a:rPr lang="en-US" sz="2000" dirty="0" err="1">
                <a:latin typeface="Times New Roman" panose="02020603050405020304" pitchFamily="18" charset="0"/>
                <a:cs typeface="Times New Roman" panose="02020603050405020304" pitchFamily="18" charset="0"/>
              </a:rPr>
              <a:t>paginator_class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get_paginate_orphans</a:t>
            </a:r>
            <a:r>
              <a:rPr lang="en-US" sz="2000" dirty="0">
                <a:latin typeface="Times New Roman" panose="02020603050405020304" pitchFamily="18" charset="0"/>
                <a:cs typeface="Times New Roman" panose="02020603050405020304" pitchFamily="18" charset="0"/>
              </a:rPr>
              <a:t>() - An integer specifying the number of “overflow” objects the last page can contain. By default this returns the value of </a:t>
            </a:r>
            <a:r>
              <a:rPr lang="en-US" sz="2000" dirty="0" err="1">
                <a:latin typeface="Times New Roman" panose="02020603050405020304" pitchFamily="18" charset="0"/>
                <a:cs typeface="Times New Roman" panose="02020603050405020304" pitchFamily="18" charset="0"/>
              </a:rPr>
              <a:t>paginate_orphans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get_allow_empty</a:t>
            </a:r>
            <a:r>
              <a:rPr lang="en-US" sz="2000" dirty="0">
                <a:latin typeface="Times New Roman" panose="02020603050405020304" pitchFamily="18" charset="0"/>
                <a:cs typeface="Times New Roman" panose="02020603050405020304" pitchFamily="18" charset="0"/>
              </a:rPr>
              <a:t>() - Return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specifying whether to display the page if no objects are available. If this method returns False and no objects are available, the view will raise a 404 instead of displaying an empty page. By default, this is True.</a:t>
            </a:r>
          </a:p>
        </p:txBody>
      </p:sp>
    </p:spTree>
    <p:extLst>
      <p:ext uri="{BB962C8B-B14F-4D97-AF65-F5344CB8AC3E}">
        <p14:creationId xmlns:p14="http://schemas.microsoft.com/office/powerpoint/2010/main" val="34109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10732655" cy="529012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Methods:-</a:t>
            </a:r>
          </a:p>
          <a:p>
            <a:pPr marL="0" indent="0">
              <a:buNone/>
            </a:pPr>
            <a:r>
              <a:rPr lang="en-US" sz="1800" dirty="0" err="1">
                <a:latin typeface="Times New Roman" panose="02020603050405020304" pitchFamily="18" charset="0"/>
                <a:cs typeface="Times New Roman" panose="02020603050405020304" pitchFamily="18" charset="0"/>
              </a:rPr>
              <a:t>get_context_object_name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object_list</a:t>
            </a:r>
            <a:r>
              <a:rPr lang="en-US" sz="1800" dirty="0">
                <a:latin typeface="Times New Roman" panose="02020603050405020304" pitchFamily="18" charset="0"/>
                <a:cs typeface="Times New Roman" panose="02020603050405020304" pitchFamily="18" charset="0"/>
              </a:rPr>
              <a:t>) - Return the context variable name that will be used to contain the list of data that this view is manipulating. If </a:t>
            </a:r>
            <a:r>
              <a:rPr lang="en-US" sz="1800" dirty="0" err="1">
                <a:latin typeface="Times New Roman" panose="02020603050405020304" pitchFamily="18" charset="0"/>
                <a:cs typeface="Times New Roman" panose="02020603050405020304" pitchFamily="18" charset="0"/>
              </a:rPr>
              <a:t>object_list</a:t>
            </a:r>
            <a:r>
              <a:rPr lang="en-US" sz="1800" dirty="0">
                <a:latin typeface="Times New Roman" panose="02020603050405020304" pitchFamily="18" charset="0"/>
                <a:cs typeface="Times New Roman" panose="02020603050405020304" pitchFamily="18" charset="0"/>
              </a:rPr>
              <a:t> is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of Django objects and </a:t>
            </a:r>
            <a:r>
              <a:rPr lang="en-US" sz="1800" dirty="0" err="1">
                <a:latin typeface="Times New Roman" panose="02020603050405020304" pitchFamily="18" charset="0"/>
                <a:cs typeface="Times New Roman" panose="02020603050405020304" pitchFamily="18" charset="0"/>
              </a:rPr>
              <a:t>context_object_name</a:t>
            </a:r>
            <a:r>
              <a:rPr lang="en-US" sz="1800" dirty="0">
                <a:latin typeface="Times New Roman" panose="02020603050405020304" pitchFamily="18" charset="0"/>
                <a:cs typeface="Times New Roman" panose="02020603050405020304" pitchFamily="18" charset="0"/>
              </a:rPr>
              <a:t> is not set, the context name will be the </a:t>
            </a:r>
            <a:r>
              <a:rPr lang="en-US" sz="1800" dirty="0" err="1">
                <a:latin typeface="Times New Roman" panose="02020603050405020304" pitchFamily="18" charset="0"/>
                <a:cs typeface="Times New Roman" panose="02020603050405020304" pitchFamily="18" charset="0"/>
              </a:rPr>
              <a:t>model_name</a:t>
            </a:r>
            <a:r>
              <a:rPr lang="en-US" sz="1800" dirty="0">
                <a:latin typeface="Times New Roman" panose="02020603050405020304" pitchFamily="18" charset="0"/>
                <a:cs typeface="Times New Roman" panose="02020603050405020304" pitchFamily="18" charset="0"/>
              </a:rPr>
              <a:t> of the model that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is composed from, with postfix '_list' appended. For example, the model Article would have a context object named </a:t>
            </a:r>
            <a:r>
              <a:rPr lang="en-US" sz="1800" dirty="0" err="1">
                <a:latin typeface="Times New Roman" panose="02020603050405020304" pitchFamily="18" charset="0"/>
                <a:cs typeface="Times New Roman" panose="02020603050405020304" pitchFamily="18" charset="0"/>
              </a:rPr>
              <a:t>article_list</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get_context_data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 - Returns context data for displaying the list of objects.</a:t>
            </a:r>
          </a:p>
          <a:p>
            <a:pPr marL="0" indent="0">
              <a:buNone/>
            </a:pPr>
            <a:r>
              <a:rPr lang="en-US" sz="1800" dirty="0">
                <a:latin typeface="Times New Roman" panose="02020603050405020304" pitchFamily="18" charset="0"/>
                <a:cs typeface="Times New Roman" panose="02020603050405020304" pitchFamily="18" charset="0"/>
              </a:rPr>
              <a:t>Context</a:t>
            </a:r>
          </a:p>
          <a:p>
            <a:pPr marL="0" indent="0">
              <a:buNone/>
            </a:pPr>
            <a:r>
              <a:rPr lang="en-US" sz="1800" dirty="0" err="1">
                <a:latin typeface="Times New Roman" panose="02020603050405020304" pitchFamily="18" charset="0"/>
                <a:cs typeface="Times New Roman" panose="02020603050405020304" pitchFamily="18" charset="0"/>
              </a:rPr>
              <a:t>object_list</a:t>
            </a:r>
            <a:r>
              <a:rPr lang="en-US" sz="1800" dirty="0">
                <a:latin typeface="Times New Roman" panose="02020603050405020304" pitchFamily="18" charset="0"/>
                <a:cs typeface="Times New Roman" panose="02020603050405020304" pitchFamily="18" charset="0"/>
              </a:rPr>
              <a:t>: The list of objects that this view is displaying. If </a:t>
            </a:r>
            <a:r>
              <a:rPr lang="en-US" sz="1800" dirty="0" err="1">
                <a:latin typeface="Times New Roman" panose="02020603050405020304" pitchFamily="18" charset="0"/>
                <a:cs typeface="Times New Roman" panose="02020603050405020304" pitchFamily="18" charset="0"/>
              </a:rPr>
              <a:t>context_object_name</a:t>
            </a:r>
            <a:r>
              <a:rPr lang="en-US" sz="1800" dirty="0">
                <a:latin typeface="Times New Roman" panose="02020603050405020304" pitchFamily="18" charset="0"/>
                <a:cs typeface="Times New Roman" panose="02020603050405020304" pitchFamily="18" charset="0"/>
              </a:rPr>
              <a:t> is specified, that variable will also be set in the context, with the same value as </a:t>
            </a:r>
            <a:r>
              <a:rPr lang="en-US" sz="1800" dirty="0" err="1">
                <a:latin typeface="Times New Roman" panose="02020603050405020304" pitchFamily="18" charset="0"/>
                <a:cs typeface="Times New Roman" panose="02020603050405020304" pitchFamily="18" charset="0"/>
              </a:rPr>
              <a:t>object_list</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is_paginated</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representing whether the results are paginated. Specifically, this is set to False if no page size has been specified, or if the available objects do not span multiple pages.</a:t>
            </a:r>
          </a:p>
          <a:p>
            <a:pPr marL="0" indent="0">
              <a:buNone/>
            </a:pPr>
            <a:r>
              <a:rPr lang="en-US" sz="1800" dirty="0">
                <a:latin typeface="Times New Roman" panose="02020603050405020304" pitchFamily="18" charset="0"/>
                <a:cs typeface="Times New Roman" panose="02020603050405020304" pitchFamily="18" charset="0"/>
              </a:rPr>
              <a:t>paginator: An instance of </a:t>
            </a:r>
            <a:r>
              <a:rPr lang="en-US" sz="1800" dirty="0" err="1">
                <a:latin typeface="Times New Roman" panose="02020603050405020304" pitchFamily="18" charset="0"/>
                <a:cs typeface="Times New Roman" panose="02020603050405020304" pitchFamily="18" charset="0"/>
              </a:rPr>
              <a:t>django.core.paginator.Paginator</a:t>
            </a:r>
            <a:r>
              <a:rPr lang="en-US" sz="1800" dirty="0">
                <a:latin typeface="Times New Roman" panose="02020603050405020304" pitchFamily="18" charset="0"/>
                <a:cs typeface="Times New Roman" panose="02020603050405020304" pitchFamily="18" charset="0"/>
              </a:rPr>
              <a:t>. If the page is not paginated, this context variable will be None.</a:t>
            </a:r>
          </a:p>
          <a:p>
            <a:pPr marL="0" indent="0">
              <a:buNone/>
            </a:pPr>
            <a:r>
              <a:rPr lang="en-US" sz="1800" dirty="0" err="1">
                <a:latin typeface="Times New Roman" panose="02020603050405020304" pitchFamily="18" charset="0"/>
                <a:cs typeface="Times New Roman" panose="02020603050405020304" pitchFamily="18" charset="0"/>
              </a:rPr>
              <a:t>page_obj</a:t>
            </a:r>
            <a:r>
              <a:rPr lang="en-US" sz="1800" dirty="0">
                <a:latin typeface="Times New Roman" panose="02020603050405020304" pitchFamily="18" charset="0"/>
                <a:cs typeface="Times New Roman" panose="02020603050405020304" pitchFamily="18" charset="0"/>
              </a:rPr>
              <a:t>: An instance of </a:t>
            </a:r>
            <a:r>
              <a:rPr lang="en-US" sz="1800" dirty="0" err="1">
                <a:latin typeface="Times New Roman" panose="02020603050405020304" pitchFamily="18" charset="0"/>
                <a:cs typeface="Times New Roman" panose="02020603050405020304" pitchFamily="18" charset="0"/>
              </a:rPr>
              <a:t>django.core.paginator.Page</a:t>
            </a:r>
            <a:r>
              <a:rPr lang="en-US" sz="1800" dirty="0">
                <a:latin typeface="Times New Roman" panose="02020603050405020304" pitchFamily="18" charset="0"/>
                <a:cs typeface="Times New Roman" panose="02020603050405020304" pitchFamily="18" charset="0"/>
              </a:rPr>
              <a:t>. If the page is not paginated, this context variable will be None.</a:t>
            </a:r>
          </a:p>
        </p:txBody>
      </p:sp>
    </p:spTree>
    <p:extLst>
      <p:ext uri="{BB962C8B-B14F-4D97-AF65-F5344CB8AC3E}">
        <p14:creationId xmlns:p14="http://schemas.microsoft.com/office/powerpoint/2010/main" val="77234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ListView</a:t>
            </a:r>
            <a:r>
              <a:rPr lang="en-US" sz="4000" b="1" u="sng" dirty="0">
                <a:latin typeface="Times New Roman" panose="02020603050405020304" pitchFamily="18" charset="0"/>
                <a:cs typeface="Times New Roman" panose="02020603050405020304" pitchFamily="18" charset="0"/>
              </a:rPr>
              <a:t> with Default Template and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45825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django.views.generic.list</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ListView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.models import Student</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StudentListView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model = Student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  path('student/', </a:t>
            </a:r>
            <a:r>
              <a:rPr lang="en-US" sz="2000" dirty="0" err="1">
                <a:latin typeface="Times New Roman" panose="02020603050405020304" pitchFamily="18" charset="0"/>
                <a:cs typeface="Times New Roman" panose="02020603050405020304" pitchFamily="18" charset="0"/>
              </a:rPr>
              <a:t>views.StudentListView.as_view</a:t>
            </a:r>
            <a:r>
              <a:rPr lang="en-US" sz="2000" dirty="0">
                <a:latin typeface="Times New Roman" panose="02020603050405020304" pitchFamily="18" charset="0"/>
                <a:cs typeface="Times New Roman" panose="02020603050405020304" pitchFamily="18" charset="0"/>
              </a:rPr>
              <a:t>(), name='student’),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AppName</a:t>
            </a:r>
            <a:r>
              <a:rPr lang="en-US" sz="2000" dirty="0">
                <a:latin typeface="Times New Roman" panose="02020603050405020304" pitchFamily="18" charset="0"/>
                <a:cs typeface="Times New Roman" panose="02020603050405020304" pitchFamily="18" charset="0"/>
              </a:rPr>
              <a:t>/ModelClassName_list.html</a:t>
            </a:r>
          </a:p>
          <a:p>
            <a:pPr marL="0" indent="0">
              <a:buNone/>
            </a:pPr>
            <a:r>
              <a:rPr lang="en-US" sz="2000" dirty="0">
                <a:latin typeface="Times New Roman" panose="02020603050405020304" pitchFamily="18" charset="0"/>
                <a:cs typeface="Times New Roman" panose="02020603050405020304" pitchFamily="18" charset="0"/>
              </a:rPr>
              <a:t>Example:- school/student_list.html</a:t>
            </a:r>
          </a:p>
        </p:txBody>
      </p:sp>
      <p:sp>
        <p:nvSpPr>
          <p:cNvPr id="5" name="Rectangle 4">
            <a:extLst>
              <a:ext uri="{FF2B5EF4-FFF2-40B4-BE49-F238E27FC236}">
                <a16:creationId xmlns:a16="http://schemas.microsoft.com/office/drawing/2014/main" id="{5981B139-0285-40A1-ACEB-AE66785F8CA3}"/>
              </a:ext>
            </a:extLst>
          </p:cNvPr>
          <p:cNvSpPr/>
          <p:nvPr/>
        </p:nvSpPr>
        <p:spPr>
          <a:xfrm>
            <a:off x="6439915" y="4435001"/>
            <a:ext cx="3390672" cy="1631216"/>
          </a:xfrm>
          <a:prstGeom prst="rect">
            <a:avLst/>
          </a:prstGeom>
        </p:spPr>
        <p:txBody>
          <a:bodyPr wrap="none">
            <a:spAutoFit/>
          </a:bodyPr>
          <a:lstStyle/>
          <a:p>
            <a:pPr>
              <a:lnSpc>
                <a:spcPct val="150000"/>
              </a:lnSpc>
            </a:pPr>
            <a:r>
              <a:rPr lang="en-US" sz="2000" b="1" u="sng" dirty="0">
                <a:latin typeface="Times New Roman" panose="02020603050405020304" pitchFamily="18" charset="0"/>
                <a:cs typeface="Times New Roman" panose="02020603050405020304" pitchFamily="18" charset="0"/>
              </a:rPr>
              <a:t>Default Context</a:t>
            </a:r>
          </a:p>
          <a:p>
            <a:pPr>
              <a:lnSpc>
                <a:spcPct val="150000"/>
              </a:lnSpc>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ModelClassName_list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student_list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can also use </a:t>
            </a:r>
            <a:r>
              <a:rPr lang="en-US" sz="2000" b="1" dirty="0" err="1">
                <a:latin typeface="Times New Roman" panose="02020603050405020304" pitchFamily="18" charset="0"/>
                <a:cs typeface="Times New Roman" panose="02020603050405020304" pitchFamily="18" charset="0"/>
              </a:rPr>
              <a:t>object_list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3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fontScale="90000"/>
          </a:bodyPr>
          <a:lstStyle/>
          <a:p>
            <a:pPr algn="ctr"/>
            <a:r>
              <a:rPr lang="en-US" b="1" u="sng" dirty="0" err="1">
                <a:latin typeface="Times New Roman" panose="02020603050405020304" pitchFamily="18" charset="0"/>
                <a:cs typeface="Times New Roman" panose="02020603050405020304" pitchFamily="18" charset="0"/>
              </a:rPr>
              <a:t>ListView</a:t>
            </a:r>
            <a:r>
              <a:rPr lang="en-US" b="1" u="sng" dirty="0">
                <a:latin typeface="Times New Roman" panose="02020603050405020304" pitchFamily="18" charset="0"/>
                <a:cs typeface="Times New Roman" panose="02020603050405020304" pitchFamily="18" charset="0"/>
              </a:rPr>
              <a:t> with Custom Template and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504439"/>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django.views.generic.list</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ListView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.models import Student</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StudentListView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model = Student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‘school/student.html’</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 ‘students’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urls.py</a:t>
            </a:r>
          </a:p>
          <a:p>
            <a:pPr marL="0" indent="0">
              <a:buNone/>
            </a:pPr>
            <a:r>
              <a:rPr lang="en-US" sz="2000" dirty="0" err="1">
                <a:latin typeface="Times New Roman" panose="02020603050405020304" pitchFamily="18" charset="0"/>
                <a:cs typeface="Times New Roman" panose="02020603050405020304" pitchFamily="18" charset="0"/>
              </a:rPr>
              <a:t>urlpatterns</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path('student/', </a:t>
            </a:r>
            <a:r>
              <a:rPr lang="en-US" sz="2000" dirty="0" err="1">
                <a:latin typeface="Times New Roman" panose="02020603050405020304" pitchFamily="18" charset="0"/>
                <a:cs typeface="Times New Roman" panose="02020603050405020304" pitchFamily="18" charset="0"/>
              </a:rPr>
              <a:t>views.StudentListView.as_view</a:t>
            </a:r>
            <a:r>
              <a:rPr lang="en-US" sz="2000" dirty="0">
                <a:latin typeface="Times New Roman" panose="02020603050405020304" pitchFamily="18" charset="0"/>
                <a:cs typeface="Times New Roman" panose="02020603050405020304" pitchFamily="18" charset="0"/>
              </a:rPr>
              <a:t>(), name='student’),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Note - </a:t>
            </a:r>
            <a:r>
              <a:rPr lang="en-US" sz="2000" i="1" dirty="0">
                <a:latin typeface="Times New Roman" panose="02020603050405020304" pitchFamily="18" charset="0"/>
                <a:cs typeface="Times New Roman" panose="02020603050405020304" pitchFamily="18" charset="0"/>
              </a:rPr>
              <a:t>school/students.html</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school/student_list.html </a:t>
            </a:r>
            <a:r>
              <a:rPr lang="en-US" sz="2000" dirty="0">
                <a:latin typeface="Times New Roman" panose="02020603050405020304" pitchFamily="18" charset="0"/>
                <a:cs typeface="Times New Roman" panose="02020603050405020304" pitchFamily="18" charset="0"/>
              </a:rPr>
              <a:t>These both will work</a:t>
            </a:r>
          </a:p>
          <a:p>
            <a:pPr marL="0" indent="0">
              <a:buNone/>
            </a:pPr>
            <a:endParaRPr lang="en-US" sz="2000" dirty="0"/>
          </a:p>
        </p:txBody>
      </p:sp>
      <p:sp>
        <p:nvSpPr>
          <p:cNvPr id="4" name="TextBox 3">
            <a:extLst>
              <a:ext uri="{FF2B5EF4-FFF2-40B4-BE49-F238E27FC236}">
                <a16:creationId xmlns:a16="http://schemas.microsoft.com/office/drawing/2014/main" id="{05C8B1F2-C604-4745-9C19-C778ED0E6341}"/>
              </a:ext>
            </a:extLst>
          </p:cNvPr>
          <p:cNvSpPr txBox="1"/>
          <p:nvPr/>
        </p:nvSpPr>
        <p:spPr>
          <a:xfrm>
            <a:off x="6761018" y="2893414"/>
            <a:ext cx="2677721" cy="40011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Times New Roman" panose="02020603050405020304" pitchFamily="18" charset="0"/>
                <a:cs typeface="Times New Roman" panose="02020603050405020304" pitchFamily="18" charset="0"/>
              </a:rPr>
              <a:t>Custom Template Name</a:t>
            </a:r>
          </a:p>
        </p:txBody>
      </p:sp>
      <p:sp>
        <p:nvSpPr>
          <p:cNvPr id="5" name="TextBox 4">
            <a:extLst>
              <a:ext uri="{FF2B5EF4-FFF2-40B4-BE49-F238E27FC236}">
                <a16:creationId xmlns:a16="http://schemas.microsoft.com/office/drawing/2014/main" id="{154F6CE9-576B-4BF5-A7CE-1F1DF3502959}"/>
              </a:ext>
            </a:extLst>
          </p:cNvPr>
          <p:cNvSpPr txBox="1"/>
          <p:nvPr/>
        </p:nvSpPr>
        <p:spPr>
          <a:xfrm>
            <a:off x="6837769" y="3541754"/>
            <a:ext cx="2524217" cy="40011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Times New Roman" panose="02020603050405020304" pitchFamily="18" charset="0"/>
                <a:cs typeface="Times New Roman" panose="02020603050405020304" pitchFamily="18" charset="0"/>
              </a:rPr>
              <a:t>Custom Context Name</a:t>
            </a:r>
          </a:p>
        </p:txBody>
      </p:sp>
      <p:cxnSp>
        <p:nvCxnSpPr>
          <p:cNvPr id="7" name="Straight Arrow Connector 6">
            <a:extLst>
              <a:ext uri="{FF2B5EF4-FFF2-40B4-BE49-F238E27FC236}">
                <a16:creationId xmlns:a16="http://schemas.microsoft.com/office/drawing/2014/main" id="{12835A94-7703-4214-BE87-B8FC5A3923D7}"/>
              </a:ext>
            </a:extLst>
          </p:cNvPr>
          <p:cNvCxnSpPr>
            <a:stCxn id="4" idx="1"/>
          </p:cNvCxnSpPr>
          <p:nvPr/>
        </p:nvCxnSpPr>
        <p:spPr>
          <a:xfrm flipH="1">
            <a:off x="6022109" y="3093469"/>
            <a:ext cx="738909" cy="166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76C925-C736-444A-B433-BF90D760DF35}"/>
              </a:ext>
            </a:extLst>
          </p:cNvPr>
          <p:cNvCxnSpPr>
            <a:cxnSpLocks/>
            <a:stCxn id="5" idx="1"/>
          </p:cNvCxnSpPr>
          <p:nvPr/>
        </p:nvCxnSpPr>
        <p:spPr>
          <a:xfrm flipH="1" flipV="1">
            <a:off x="6096000" y="3640968"/>
            <a:ext cx="741769" cy="1008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4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fade">
                                      <p:cBhvr>
                                        <p:cTn id="7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DetailView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django.views.generic.detail.DetailView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While this view is executing,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will contain the object that the view is operating upon.</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django.views.generic.detail.SingleObjectTemplateResponseMixin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django.views.generic.detail.BaseDetailView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73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SingleObjectTemplateResponseMixin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django.views.generic.detail.SingleObjectTemplateResponseMixin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class that performs template-based response rendering for views that operate upon a single object instance. Requires that the view it is mixed with provides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the object instance that the view is operating on.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will usually be, but is not required to be, an instance of a Django model. It may be None if the view is in the process of constructing a new instance.</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30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Class Based View</a:t>
            </a:r>
          </a:p>
        </p:txBody>
      </p:sp>
      <p:sp>
        <p:nvSpPr>
          <p:cNvPr id="5" name="Content Placeholder 4">
            <a:extLst>
              <a:ext uri="{FF2B5EF4-FFF2-40B4-BE49-F238E27FC236}">
                <a16:creationId xmlns:a16="http://schemas.microsoft.com/office/drawing/2014/main" id="{F486CEF5-D836-49BF-B0AD-3BB73E813C3E}"/>
              </a:ext>
            </a:extLst>
          </p:cNvPr>
          <p:cNvSpPr>
            <a:spLocks noGrp="1"/>
          </p:cNvSpPr>
          <p:nvPr>
            <p:ph idx="1"/>
          </p:nvPr>
        </p:nvSpPr>
        <p:spPr>
          <a:xfrm>
            <a:off x="838200" y="1201338"/>
            <a:ext cx="10515600" cy="530106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Class-based views provide an alternative way to implement views as Python objects instead of functions. </a:t>
            </a:r>
          </a:p>
          <a:p>
            <a:pPr marL="0" indent="0">
              <a:buNone/>
            </a:pPr>
            <a:r>
              <a:rPr lang="en-US" sz="2000" dirty="0">
                <a:latin typeface="Times New Roman" panose="02020603050405020304" pitchFamily="18" charset="0"/>
                <a:cs typeface="Times New Roman" panose="02020603050405020304" pitchFamily="18" charset="0"/>
              </a:rPr>
              <a:t>They do not replace function-based views.</a:t>
            </a:r>
          </a:p>
          <a:p>
            <a:r>
              <a:rPr lang="en-US" sz="2000" dirty="0">
                <a:latin typeface="Times New Roman" panose="02020603050405020304" pitchFamily="18" charset="0"/>
                <a:cs typeface="Times New Roman" panose="02020603050405020304" pitchFamily="18" charset="0"/>
              </a:rPr>
              <a:t>Base Class-Based Views / Base View</a:t>
            </a:r>
          </a:p>
          <a:p>
            <a:r>
              <a:rPr lang="en-US" sz="2000" dirty="0">
                <a:latin typeface="Times New Roman" panose="02020603050405020304" pitchFamily="18" charset="0"/>
                <a:cs typeface="Times New Roman" panose="02020603050405020304" pitchFamily="18" charset="0"/>
              </a:rPr>
              <a:t>Generic Class-Based Views / Generic View</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Organization of code related to specific HTTP methods (GET, POST, etc.) can be addressed by separate methods instead of conditional branching.</a:t>
            </a:r>
          </a:p>
          <a:p>
            <a:r>
              <a:rPr lang="en-US" sz="2000" dirty="0">
                <a:latin typeface="Times New Roman" panose="02020603050405020304" pitchFamily="18" charset="0"/>
                <a:cs typeface="Times New Roman" panose="02020603050405020304" pitchFamily="18" charset="0"/>
              </a:rPr>
              <a:t>Object oriented techniques such as </a:t>
            </a:r>
            <a:r>
              <a:rPr lang="en-US" sz="2000" dirty="0" err="1">
                <a:latin typeface="Times New Roman" panose="02020603050405020304" pitchFamily="18" charset="0"/>
                <a:cs typeface="Times New Roman" panose="02020603050405020304" pitchFamily="18" charset="0"/>
              </a:rPr>
              <a:t>mixins</a:t>
            </a:r>
            <a:r>
              <a:rPr lang="en-US" sz="2000" dirty="0">
                <a:latin typeface="Times New Roman" panose="02020603050405020304" pitchFamily="18" charset="0"/>
                <a:cs typeface="Times New Roman" panose="02020603050405020304" pitchFamily="18" charset="0"/>
              </a:rPr>
              <a:t> (multiple inheritance) can be used to factor code into reusable components.</a:t>
            </a:r>
          </a:p>
        </p:txBody>
      </p:sp>
    </p:spTree>
    <p:extLst>
      <p:ext uri="{BB962C8B-B14F-4D97-AF65-F5344CB8AC3E}">
        <p14:creationId xmlns:p14="http://schemas.microsoft.com/office/powerpoint/2010/main" val="119889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SingleObjectTemplateResponseMixin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10732655" cy="533630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a:t>
            </a:r>
          </a:p>
          <a:p>
            <a:pPr marL="0" indent="0">
              <a:buNone/>
            </a:pPr>
            <a:r>
              <a:rPr lang="en-US" sz="2000" dirty="0" err="1">
                <a:latin typeface="Times New Roman" panose="02020603050405020304" pitchFamily="18" charset="0"/>
                <a:cs typeface="Times New Roman" panose="02020603050405020304" pitchFamily="18" charset="0"/>
              </a:rPr>
              <a:t>template_name_field</a:t>
            </a:r>
            <a:r>
              <a:rPr lang="en-US" sz="2000" dirty="0">
                <a:latin typeface="Times New Roman" panose="02020603050405020304" pitchFamily="18" charset="0"/>
                <a:cs typeface="Times New Roman" panose="02020603050405020304" pitchFamily="18" charset="0"/>
              </a:rPr>
              <a:t> - The field on the current object instance that can be used to determine the name of a candidate template. If either </a:t>
            </a:r>
            <a:r>
              <a:rPr lang="en-US" sz="2000" dirty="0" err="1">
                <a:latin typeface="Times New Roman" panose="02020603050405020304" pitchFamily="18" charset="0"/>
                <a:cs typeface="Times New Roman" panose="02020603050405020304" pitchFamily="18" charset="0"/>
              </a:rPr>
              <a:t>template_name_field</a:t>
            </a:r>
            <a:r>
              <a:rPr lang="en-US" sz="2000" dirty="0">
                <a:latin typeface="Times New Roman" panose="02020603050405020304" pitchFamily="18" charset="0"/>
                <a:cs typeface="Times New Roman" panose="02020603050405020304" pitchFamily="18" charset="0"/>
              </a:rPr>
              <a:t> itself or the value of the </a:t>
            </a:r>
            <a:r>
              <a:rPr lang="en-US" sz="2000" dirty="0" err="1">
                <a:latin typeface="Times New Roman" panose="02020603050405020304" pitchFamily="18" charset="0"/>
                <a:cs typeface="Times New Roman" panose="02020603050405020304" pitchFamily="18" charset="0"/>
              </a:rPr>
              <a:t>template_name_field</a:t>
            </a:r>
            <a:r>
              <a:rPr lang="en-US" sz="2000" dirty="0">
                <a:latin typeface="Times New Roman" panose="02020603050405020304" pitchFamily="18" charset="0"/>
                <a:cs typeface="Times New Roman" panose="02020603050405020304" pitchFamily="18" charset="0"/>
              </a:rPr>
              <a:t> on the current object instance is None, the object will not be used for a candidate template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 The suffix to append to the auto-generated candidate template name. Default suffix is _detail.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a:t>
            </a:r>
          </a:p>
          <a:p>
            <a:pPr marL="0" indent="0">
              <a:buNone/>
            </a:pPr>
            <a:r>
              <a:rPr lang="en-US" sz="2000" dirty="0" err="1">
                <a:latin typeface="Times New Roman" panose="02020603050405020304" pitchFamily="18" charset="0"/>
                <a:cs typeface="Times New Roman" panose="02020603050405020304" pitchFamily="18" charset="0"/>
              </a:rPr>
              <a:t>get_template_names</a:t>
            </a:r>
            <a:r>
              <a:rPr lang="en-US" sz="2000" dirty="0">
                <a:latin typeface="Times New Roman" panose="02020603050405020304" pitchFamily="18" charset="0"/>
                <a:cs typeface="Times New Roman" panose="02020603050405020304" pitchFamily="18" charset="0"/>
              </a:rPr>
              <a:t>()- Returns a list of candidate template names. Returns the following list:</a:t>
            </a:r>
          </a:p>
          <a:p>
            <a:pPr marL="0" indent="0">
              <a:buNone/>
            </a:pPr>
            <a:r>
              <a:rPr lang="en-US" sz="2000" dirty="0">
                <a:latin typeface="Times New Roman" panose="02020603050405020304" pitchFamily="18" charset="0"/>
                <a:cs typeface="Times New Roman" panose="02020603050405020304" pitchFamily="18" charset="0"/>
              </a:rPr>
              <a:t>the value of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on the view (if provided)</a:t>
            </a:r>
          </a:p>
          <a:p>
            <a:pPr marL="0" indent="0">
              <a:buNone/>
            </a:pPr>
            <a:r>
              <a:rPr lang="en-US" sz="2000" dirty="0">
                <a:latin typeface="Times New Roman" panose="02020603050405020304" pitchFamily="18" charset="0"/>
                <a:cs typeface="Times New Roman" panose="02020603050405020304" pitchFamily="18" charset="0"/>
              </a:rPr>
              <a:t>the contents of the </a:t>
            </a:r>
            <a:r>
              <a:rPr lang="en-US" sz="2000" dirty="0" err="1">
                <a:latin typeface="Times New Roman" panose="02020603050405020304" pitchFamily="18" charset="0"/>
                <a:cs typeface="Times New Roman" panose="02020603050405020304" pitchFamily="18" charset="0"/>
              </a:rPr>
              <a:t>template_name_field</a:t>
            </a:r>
            <a:r>
              <a:rPr lang="en-US" sz="2000" dirty="0">
                <a:latin typeface="Times New Roman" panose="02020603050405020304" pitchFamily="18" charset="0"/>
                <a:cs typeface="Times New Roman" panose="02020603050405020304" pitchFamily="18" charset="0"/>
              </a:rPr>
              <a:t> field on the object instance that the view is operating upon (if available)</a:t>
            </a:r>
          </a:p>
          <a:p>
            <a:pPr marL="0" indent="0">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app_label</a:t>
            </a:r>
            <a:r>
              <a:rPr lang="en-US" sz="2000" dirty="0">
                <a:latin typeface="Times New Roman" panose="02020603050405020304" pitchFamily="18" charset="0"/>
                <a:cs typeface="Times New Roman" panose="02020603050405020304" pitchFamily="18" charset="0"/>
              </a:rPr>
              <a:t>&gt;/&lt;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&gt;&lt;</a:t>
            </a: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&gt;.html</a:t>
            </a:r>
          </a:p>
        </p:txBody>
      </p:sp>
    </p:spTree>
    <p:extLst>
      <p:ext uri="{BB962C8B-B14F-4D97-AF65-F5344CB8AC3E}">
        <p14:creationId xmlns:p14="http://schemas.microsoft.com/office/powerpoint/2010/main" val="398416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Provides a mechanism for looking up an object associated with the current HTTP request.</a:t>
            </a:r>
          </a:p>
          <a:p>
            <a:pPr marL="0" indent="0">
              <a:buNone/>
            </a:pPr>
            <a:r>
              <a:rPr lang="en-US" sz="2000" dirty="0">
                <a:latin typeface="Times New Roman" panose="02020603050405020304" pitchFamily="18" charset="0"/>
                <a:cs typeface="Times New Roman" panose="02020603050405020304" pitchFamily="18" charset="0"/>
              </a:rPr>
              <a:t>Attribute:-</a:t>
            </a:r>
          </a:p>
          <a:p>
            <a:pPr marL="0" indent="0">
              <a:buNone/>
            </a:pPr>
            <a:r>
              <a:rPr lang="en-US" sz="2000" dirty="0">
                <a:latin typeface="Times New Roman" panose="02020603050405020304" pitchFamily="18" charset="0"/>
                <a:cs typeface="Times New Roman" panose="02020603050405020304" pitchFamily="18" charset="0"/>
              </a:rPr>
              <a:t>model - The model that this view will display data for. Specifying model = Student is effectively the same as specifying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 where objects stands for Student’s default manager.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represents the objects. If provided, the value of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supersedes the value provided for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slug_field</a:t>
            </a:r>
            <a:r>
              <a:rPr lang="en-US" sz="2000" dirty="0">
                <a:latin typeface="Times New Roman" panose="02020603050405020304" pitchFamily="18" charset="0"/>
                <a:cs typeface="Times New Roman" panose="02020603050405020304" pitchFamily="18" charset="0"/>
              </a:rPr>
              <a:t> - The name of the field on the model that contains the slug. By default, </a:t>
            </a:r>
            <a:r>
              <a:rPr lang="en-US" sz="2000" dirty="0" err="1">
                <a:latin typeface="Times New Roman" panose="02020603050405020304" pitchFamily="18" charset="0"/>
                <a:cs typeface="Times New Roman" panose="02020603050405020304" pitchFamily="18" charset="0"/>
              </a:rPr>
              <a:t>slug_field</a:t>
            </a:r>
            <a:r>
              <a:rPr lang="en-US" sz="2000" dirty="0">
                <a:latin typeface="Times New Roman" panose="02020603050405020304" pitchFamily="18" charset="0"/>
                <a:cs typeface="Times New Roman" panose="02020603050405020304" pitchFamily="18" charset="0"/>
              </a:rPr>
              <a:t> is 'slug'.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slug_url_kwarg</a:t>
            </a:r>
            <a:r>
              <a:rPr lang="en-US" sz="2000" dirty="0">
                <a:latin typeface="Times New Roman" panose="02020603050405020304" pitchFamily="18" charset="0"/>
                <a:cs typeface="Times New Roman" panose="02020603050405020304" pitchFamily="18" charset="0"/>
              </a:rPr>
              <a:t> - The name of the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keyword argument that contains the slug. By default, </a:t>
            </a:r>
            <a:r>
              <a:rPr lang="en-US" sz="2000" dirty="0" err="1">
                <a:latin typeface="Times New Roman" panose="02020603050405020304" pitchFamily="18" charset="0"/>
                <a:cs typeface="Times New Roman" panose="02020603050405020304" pitchFamily="18" charset="0"/>
              </a:rPr>
              <a:t>slug_url_kwarg</a:t>
            </a:r>
            <a:r>
              <a:rPr lang="en-US" sz="2000" dirty="0">
                <a:latin typeface="Times New Roman" panose="02020603050405020304" pitchFamily="18" charset="0"/>
                <a:cs typeface="Times New Roman" panose="02020603050405020304" pitchFamily="18" charset="0"/>
              </a:rPr>
              <a:t> is 'slug'.</a:t>
            </a:r>
          </a:p>
        </p:txBody>
      </p:sp>
    </p:spTree>
    <p:extLst>
      <p:ext uri="{BB962C8B-B14F-4D97-AF65-F5344CB8AC3E}">
        <p14:creationId xmlns:p14="http://schemas.microsoft.com/office/powerpoint/2010/main" val="29480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a:t>
            </a:r>
          </a:p>
          <a:p>
            <a:pPr marL="0" indent="0">
              <a:buNone/>
            </a:pPr>
            <a:r>
              <a:rPr lang="en-US" sz="2000" dirty="0" err="1">
                <a:latin typeface="Times New Roman" panose="02020603050405020304" pitchFamily="18" charset="0"/>
                <a:cs typeface="Times New Roman" panose="02020603050405020304" pitchFamily="18" charset="0"/>
              </a:rPr>
              <a:t>pk_url_kwarg</a:t>
            </a:r>
            <a:r>
              <a:rPr lang="en-US" sz="2000" dirty="0">
                <a:latin typeface="Times New Roman" panose="02020603050405020304" pitchFamily="18" charset="0"/>
                <a:cs typeface="Times New Roman" panose="02020603050405020304" pitchFamily="18" charset="0"/>
              </a:rPr>
              <a:t> - The name of the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 keyword argument that contains the primary key. By default, </a:t>
            </a:r>
            <a:r>
              <a:rPr lang="en-US" sz="2000" dirty="0" err="1">
                <a:latin typeface="Times New Roman" panose="02020603050405020304" pitchFamily="18" charset="0"/>
                <a:cs typeface="Times New Roman" panose="02020603050405020304" pitchFamily="18" charset="0"/>
              </a:rPr>
              <a:t>pk_url_kwarg</a:t>
            </a:r>
            <a:r>
              <a:rPr lang="en-US" sz="2000" dirty="0">
                <a:latin typeface="Times New Roman" panose="02020603050405020304" pitchFamily="18" charset="0"/>
                <a:cs typeface="Times New Roman" panose="02020603050405020304" pitchFamily="18" charset="0"/>
              </a:rPr>
              <a:t> is 'pk'.</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 Designates the name of the variable to use in the context.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query_pk_and_slug</a:t>
            </a:r>
            <a:r>
              <a:rPr lang="en-US" sz="2000" dirty="0">
                <a:latin typeface="Times New Roman" panose="02020603050405020304" pitchFamily="18" charset="0"/>
                <a:cs typeface="Times New Roman" panose="02020603050405020304" pitchFamily="18" charset="0"/>
              </a:rPr>
              <a:t> - If True, causes </a:t>
            </a:r>
            <a:r>
              <a:rPr lang="en-US" sz="2000" dirty="0" err="1">
                <a:latin typeface="Times New Roman" panose="02020603050405020304" pitchFamily="18" charset="0"/>
                <a:cs typeface="Times New Roman" panose="02020603050405020304" pitchFamily="18" charset="0"/>
              </a:rPr>
              <a:t>get_object</a:t>
            </a:r>
            <a:r>
              <a:rPr lang="en-US" sz="2000" dirty="0">
                <a:latin typeface="Times New Roman" panose="02020603050405020304" pitchFamily="18" charset="0"/>
                <a:cs typeface="Times New Roman" panose="02020603050405020304" pitchFamily="18" charset="0"/>
              </a:rPr>
              <a:t>() to perform its lookup using both the primary key and the slug. Defaults to False.</a:t>
            </a:r>
          </a:p>
        </p:txBody>
      </p:sp>
    </p:spTree>
    <p:extLst>
      <p:ext uri="{BB962C8B-B14F-4D97-AF65-F5344CB8AC3E}">
        <p14:creationId xmlns:p14="http://schemas.microsoft.com/office/powerpoint/2010/main" val="359340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get_object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=None) - Returns the single object that this view will display. If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is provided, that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will be used as the source of objects; otherwise, </a:t>
            </a:r>
            <a:r>
              <a:rPr lang="en-US" sz="2000" dirty="0" err="1">
                <a:latin typeface="Times New Roman" panose="02020603050405020304" pitchFamily="18" charset="0"/>
                <a:cs typeface="Times New Roman" panose="02020603050405020304" pitchFamily="18" charset="0"/>
              </a:rPr>
              <a:t>get_queryset</a:t>
            </a:r>
            <a:r>
              <a:rPr lang="en-US" sz="2000" dirty="0">
                <a:latin typeface="Times New Roman" panose="02020603050405020304" pitchFamily="18" charset="0"/>
                <a:cs typeface="Times New Roman" panose="02020603050405020304" pitchFamily="18" charset="0"/>
              </a:rPr>
              <a:t>() will be used. </a:t>
            </a:r>
            <a:r>
              <a:rPr lang="en-US" sz="2000" dirty="0" err="1">
                <a:latin typeface="Times New Roman" panose="02020603050405020304" pitchFamily="18" charset="0"/>
                <a:cs typeface="Times New Roman" panose="02020603050405020304" pitchFamily="18" charset="0"/>
              </a:rPr>
              <a:t>get_object</a:t>
            </a:r>
            <a:r>
              <a:rPr lang="en-US" sz="2000" dirty="0">
                <a:latin typeface="Times New Roman" panose="02020603050405020304" pitchFamily="18" charset="0"/>
                <a:cs typeface="Times New Roman" panose="02020603050405020304" pitchFamily="18" charset="0"/>
              </a:rPr>
              <a:t>() looks for a </a:t>
            </a:r>
            <a:r>
              <a:rPr lang="en-US" sz="2000" dirty="0" err="1">
                <a:latin typeface="Times New Roman" panose="02020603050405020304" pitchFamily="18" charset="0"/>
                <a:cs typeface="Times New Roman" panose="02020603050405020304" pitchFamily="18" charset="0"/>
              </a:rPr>
              <a:t>pk_url_kwarg</a:t>
            </a:r>
            <a:r>
              <a:rPr lang="en-US" sz="2000" dirty="0">
                <a:latin typeface="Times New Roman" panose="02020603050405020304" pitchFamily="18" charset="0"/>
                <a:cs typeface="Times New Roman" panose="02020603050405020304" pitchFamily="18" charset="0"/>
              </a:rPr>
              <a:t> argument in the arguments to the view; if this argument is found, this method performs a primary-key based lookup using that value. If this argument is not found, it looks for a </a:t>
            </a:r>
            <a:r>
              <a:rPr lang="en-US" sz="2000" dirty="0" err="1">
                <a:latin typeface="Times New Roman" panose="02020603050405020304" pitchFamily="18" charset="0"/>
                <a:cs typeface="Times New Roman" panose="02020603050405020304" pitchFamily="18" charset="0"/>
              </a:rPr>
              <a:t>slug_url_kwarg</a:t>
            </a:r>
            <a:r>
              <a:rPr lang="en-US" sz="2000" dirty="0">
                <a:latin typeface="Times New Roman" panose="02020603050405020304" pitchFamily="18" charset="0"/>
                <a:cs typeface="Times New Roman" panose="02020603050405020304" pitchFamily="18" charset="0"/>
              </a:rPr>
              <a:t> argument, and performs a slug lookup using the </a:t>
            </a:r>
            <a:r>
              <a:rPr lang="en-US" sz="2000" dirty="0" err="1">
                <a:latin typeface="Times New Roman" panose="02020603050405020304" pitchFamily="18" charset="0"/>
                <a:cs typeface="Times New Roman" panose="02020603050405020304" pitchFamily="18" charset="0"/>
              </a:rPr>
              <a:t>slug_field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When </a:t>
            </a:r>
            <a:r>
              <a:rPr lang="en-US" sz="2000" dirty="0" err="1">
                <a:latin typeface="Times New Roman" panose="02020603050405020304" pitchFamily="18" charset="0"/>
                <a:cs typeface="Times New Roman" panose="02020603050405020304" pitchFamily="18" charset="0"/>
              </a:rPr>
              <a:t>query_pk_and_slug</a:t>
            </a:r>
            <a:r>
              <a:rPr lang="en-US" sz="2000" dirty="0">
                <a:latin typeface="Times New Roman" panose="02020603050405020304" pitchFamily="18" charset="0"/>
                <a:cs typeface="Times New Roman" panose="02020603050405020304" pitchFamily="18" charset="0"/>
              </a:rPr>
              <a:t> is True, </a:t>
            </a:r>
            <a:r>
              <a:rPr lang="en-US" sz="2000" dirty="0" err="1">
                <a:latin typeface="Times New Roman" panose="02020603050405020304" pitchFamily="18" charset="0"/>
                <a:cs typeface="Times New Roman" panose="02020603050405020304" pitchFamily="18" charset="0"/>
              </a:rPr>
              <a:t>get_object</a:t>
            </a:r>
            <a:r>
              <a:rPr lang="en-US" sz="2000" dirty="0">
                <a:latin typeface="Times New Roman" panose="02020603050405020304" pitchFamily="18" charset="0"/>
                <a:cs typeface="Times New Roman" panose="02020603050405020304" pitchFamily="18" charset="0"/>
              </a:rPr>
              <a:t>() will perform its lookup using both the primary key and the slug.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get_queryset</a:t>
            </a:r>
            <a:r>
              <a:rPr lang="en-US" sz="2000" dirty="0">
                <a:latin typeface="Times New Roman" panose="02020603050405020304" pitchFamily="18" charset="0"/>
                <a:cs typeface="Times New Roman" panose="02020603050405020304" pitchFamily="18" charset="0"/>
              </a:rPr>
              <a:t>() - Returns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will be used to retrieve the object that this view will display. By default, </a:t>
            </a:r>
            <a:r>
              <a:rPr lang="en-US" sz="2000" dirty="0" err="1">
                <a:latin typeface="Times New Roman" panose="02020603050405020304" pitchFamily="18" charset="0"/>
                <a:cs typeface="Times New Roman" panose="02020603050405020304" pitchFamily="18" charset="0"/>
              </a:rPr>
              <a:t>get_queryset</a:t>
            </a:r>
            <a:r>
              <a:rPr lang="en-US" sz="2000" dirty="0">
                <a:latin typeface="Times New Roman" panose="02020603050405020304" pitchFamily="18" charset="0"/>
                <a:cs typeface="Times New Roman" panose="02020603050405020304" pitchFamily="18" charset="0"/>
              </a:rPr>
              <a:t>() returns the value of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attribute if it is set, otherwise it constructs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by calling the all() method on the model attribute’s default manager.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get_slug_field</a:t>
            </a:r>
            <a:r>
              <a:rPr lang="en-US" sz="2000" dirty="0">
                <a:latin typeface="Times New Roman" panose="02020603050405020304" pitchFamily="18" charset="0"/>
                <a:cs typeface="Times New Roman" panose="02020603050405020304" pitchFamily="18" charset="0"/>
              </a:rPr>
              <a:t>() - Returns the name of a slug field to be used to look up by slug. By default this returns the value of </a:t>
            </a:r>
            <a:r>
              <a:rPr lang="en-US" sz="2000" dirty="0" err="1">
                <a:latin typeface="Times New Roman" panose="02020603050405020304" pitchFamily="18" charset="0"/>
                <a:cs typeface="Times New Roman" panose="02020603050405020304" pitchFamily="18" charset="0"/>
              </a:rPr>
              <a:t>slug_field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8301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SingleObjectMixin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get_context_object_name</a:t>
            </a:r>
            <a:r>
              <a:rPr lang="en-US" sz="2000" dirty="0">
                <a:latin typeface="Times New Roman" panose="02020603050405020304" pitchFamily="18" charset="0"/>
                <a:cs typeface="Times New Roman" panose="02020603050405020304" pitchFamily="18" charset="0"/>
              </a:rPr>
              <a:t>(obj) - Return the context variable name that will be used to contain the data that this view is manipulating. If </a:t>
            </a: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is not set, the context name will be constructed from the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of the model that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is composed from. For example, the model Article would have context object named 'article'.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Returns context data for displaying the object.</a:t>
            </a:r>
          </a:p>
          <a:p>
            <a:pPr marL="0" indent="0">
              <a:buNone/>
            </a:pPr>
            <a:r>
              <a:rPr lang="en-US" sz="2000" dirty="0">
                <a:latin typeface="Times New Roman" panose="02020603050405020304" pitchFamily="18" charset="0"/>
                <a:cs typeface="Times New Roman" panose="02020603050405020304" pitchFamily="18" charset="0"/>
              </a:rPr>
              <a:t>The base implementation of this method requires that the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attribute be set by the view (even if None). Be sure to do this if you are using this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without one of the built-in views that does so.</a:t>
            </a:r>
          </a:p>
          <a:p>
            <a:pPr marL="0" indent="0">
              <a:buNone/>
            </a:pPr>
            <a:r>
              <a:rPr lang="en-US" sz="2000" dirty="0">
                <a:latin typeface="Times New Roman" panose="02020603050405020304" pitchFamily="18" charset="0"/>
                <a:cs typeface="Times New Roman" panose="02020603050405020304" pitchFamily="18" charset="0"/>
              </a:rPr>
              <a:t>It returns a dictionary with these contents:</a:t>
            </a:r>
          </a:p>
          <a:p>
            <a:pPr marL="0" indent="0">
              <a:buNone/>
            </a:pPr>
            <a:r>
              <a:rPr lang="en-US" sz="2000" dirty="0">
                <a:latin typeface="Times New Roman" panose="02020603050405020304" pitchFamily="18" charset="0"/>
                <a:cs typeface="Times New Roman" panose="02020603050405020304" pitchFamily="18" charset="0"/>
              </a:rPr>
              <a:t>object: The object that this view is displaying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will also be stored under the name returned by </a:t>
            </a:r>
            <a:r>
              <a:rPr lang="en-US" sz="2000" dirty="0" err="1">
                <a:latin typeface="Times New Roman" panose="02020603050405020304" pitchFamily="18" charset="0"/>
                <a:cs typeface="Times New Roman" panose="02020603050405020304" pitchFamily="18" charset="0"/>
              </a:rPr>
              <a:t>get_context_object_name</a:t>
            </a:r>
            <a:r>
              <a:rPr lang="en-US" sz="2000" dirty="0">
                <a:latin typeface="Times New Roman" panose="02020603050405020304" pitchFamily="18" charset="0"/>
                <a:cs typeface="Times New Roman" panose="02020603050405020304" pitchFamily="18" charset="0"/>
              </a:rPr>
              <a:t>(), which defaults to the lowercased version of the model name.</a:t>
            </a:r>
          </a:p>
        </p:txBody>
      </p:sp>
    </p:spTree>
    <p:extLst>
      <p:ext uri="{BB962C8B-B14F-4D97-AF65-F5344CB8AC3E}">
        <p14:creationId xmlns:p14="http://schemas.microsoft.com/office/powerpoint/2010/main" val="53448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fontScale="90000"/>
          </a:bodyPr>
          <a:lstStyle/>
          <a:p>
            <a:pPr algn="ctr"/>
            <a:r>
              <a:rPr lang="en-US" b="1" u="sng" dirty="0" err="1">
                <a:latin typeface="Times New Roman" panose="02020603050405020304" pitchFamily="18" charset="0"/>
                <a:cs typeface="Times New Roman" panose="02020603050405020304" pitchFamily="18" charset="0"/>
              </a:rPr>
              <a:t>DetailView</a:t>
            </a:r>
            <a:r>
              <a:rPr lang="en-US" b="1" u="sng" dirty="0">
                <a:latin typeface="Times New Roman" panose="02020603050405020304" pitchFamily="18" charset="0"/>
                <a:cs typeface="Times New Roman" panose="02020603050405020304" pitchFamily="18" charset="0"/>
              </a:rPr>
              <a:t> with Default Template &amp;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django.views.generic.detail</a:t>
            </a:r>
            <a:r>
              <a:rPr lang="en-US" sz="2000" dirty="0"/>
              <a:t> import </a:t>
            </a:r>
            <a:r>
              <a:rPr lang="en-US" sz="2000" dirty="0" err="1"/>
              <a:t>DetailView</a:t>
            </a:r>
            <a:endParaRPr lang="en-US" sz="2000" dirty="0"/>
          </a:p>
          <a:p>
            <a:pPr marL="0" indent="0">
              <a:buNone/>
            </a:pPr>
            <a:r>
              <a:rPr lang="en-US" sz="2000" dirty="0"/>
              <a:t>from .models import Student</a:t>
            </a:r>
          </a:p>
          <a:p>
            <a:pPr marL="0" indent="0">
              <a:buNone/>
            </a:pPr>
            <a:r>
              <a:rPr lang="en-US" sz="2000" dirty="0"/>
              <a:t>class </a:t>
            </a:r>
            <a:r>
              <a:rPr lang="en-US" sz="2000" dirty="0" err="1"/>
              <a:t>StudentDetailView</a:t>
            </a:r>
            <a:r>
              <a:rPr lang="en-US" sz="2000" dirty="0"/>
              <a:t>(</a:t>
            </a:r>
            <a:r>
              <a:rPr lang="en-US" sz="2000" dirty="0" err="1"/>
              <a:t>DetailView</a:t>
            </a:r>
            <a:r>
              <a:rPr lang="en-US" sz="2000" dirty="0"/>
              <a:t>):</a:t>
            </a:r>
          </a:p>
          <a:p>
            <a:pPr marL="0" indent="0">
              <a:buNone/>
            </a:pPr>
            <a:r>
              <a:rPr lang="en-US" sz="2000" dirty="0"/>
              <a:t>	model = Student</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    path('student/&lt;</a:t>
            </a:r>
            <a:r>
              <a:rPr lang="en-US" sz="2000" dirty="0" err="1"/>
              <a:t>int:pk</a:t>
            </a:r>
            <a:r>
              <a:rPr lang="en-US" sz="2000" dirty="0"/>
              <a:t>&gt;', </a:t>
            </a:r>
            <a:r>
              <a:rPr lang="en-US" sz="2000" dirty="0" err="1"/>
              <a:t>views.StudentDetailView.as_view</a:t>
            </a:r>
            <a:r>
              <a:rPr lang="en-US" sz="2000" dirty="0"/>
              <a:t>(), name='student’),    ]</a:t>
            </a:r>
          </a:p>
          <a:p>
            <a:pPr marL="0" indent="0">
              <a:buNone/>
            </a:pPr>
            <a:endParaRPr lang="en-US" sz="2000" dirty="0"/>
          </a:p>
          <a:p>
            <a:pPr marL="0" indent="0">
              <a:buNone/>
            </a:pPr>
            <a:r>
              <a:rPr lang="en-US" sz="2000" b="1" u="sng" dirty="0">
                <a:latin typeface="Times New Roman" panose="02020603050405020304" pitchFamily="18" charset="0"/>
                <a:cs typeface="Times New Roman" panose="02020603050405020304" pitchFamily="18" charset="0"/>
              </a:rPr>
              <a:t>Default Template</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AppName</a:t>
            </a:r>
            <a:r>
              <a:rPr lang="en-US" sz="2000" dirty="0">
                <a:latin typeface="Times New Roman" panose="02020603050405020304" pitchFamily="18" charset="0"/>
                <a:cs typeface="Times New Roman" panose="02020603050405020304" pitchFamily="18" charset="0"/>
              </a:rPr>
              <a:t>/ModelClassName_detail.html</a:t>
            </a:r>
          </a:p>
          <a:p>
            <a:pPr marL="0" indent="0">
              <a:buNone/>
            </a:pPr>
            <a:r>
              <a:rPr lang="en-US" sz="2000" dirty="0">
                <a:latin typeface="Times New Roman" panose="02020603050405020304" pitchFamily="18" charset="0"/>
                <a:cs typeface="Times New Roman" panose="02020603050405020304" pitchFamily="18" charset="0"/>
              </a:rPr>
              <a:t>Example:- school/student_detail.html</a:t>
            </a:r>
          </a:p>
        </p:txBody>
      </p:sp>
      <p:sp>
        <p:nvSpPr>
          <p:cNvPr id="4" name="Rectangle 3">
            <a:extLst>
              <a:ext uri="{FF2B5EF4-FFF2-40B4-BE49-F238E27FC236}">
                <a16:creationId xmlns:a16="http://schemas.microsoft.com/office/drawing/2014/main" id="{BBD6A66B-4722-49BF-A178-CEDC4375147F}"/>
              </a:ext>
            </a:extLst>
          </p:cNvPr>
          <p:cNvSpPr/>
          <p:nvPr/>
        </p:nvSpPr>
        <p:spPr>
          <a:xfrm>
            <a:off x="6827842" y="4536601"/>
            <a:ext cx="2951449" cy="1323439"/>
          </a:xfrm>
          <a:prstGeom prst="rect">
            <a:avLst/>
          </a:prstGeom>
        </p:spPr>
        <p:txBody>
          <a:bodyPr wrap="none">
            <a:spAutoFit/>
          </a:bodyPr>
          <a:lstStyle/>
          <a:p>
            <a:pPr>
              <a:lnSpc>
                <a:spcPct val="150000"/>
              </a:lnSpc>
            </a:pPr>
            <a:r>
              <a:rPr lang="en-US" sz="2000" b="1" u="sng" dirty="0">
                <a:latin typeface="Times New Roman" panose="02020603050405020304" pitchFamily="18" charset="0"/>
                <a:cs typeface="Times New Roman" panose="02020603050405020304" pitchFamily="18" charset="0"/>
              </a:rPr>
              <a:t>Default Context</a:t>
            </a:r>
          </a:p>
          <a:p>
            <a:pPr>
              <a:lnSpc>
                <a:spcPct val="150000"/>
              </a:lnSpc>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ModelClassName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student</a:t>
            </a:r>
          </a:p>
        </p:txBody>
      </p:sp>
    </p:spTree>
    <p:extLst>
      <p:ext uri="{BB962C8B-B14F-4D97-AF65-F5344CB8AC3E}">
        <p14:creationId xmlns:p14="http://schemas.microsoft.com/office/powerpoint/2010/main" val="233515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fontScale="90000"/>
          </a:bodyPr>
          <a:lstStyle/>
          <a:p>
            <a:pPr algn="ctr"/>
            <a:r>
              <a:rPr lang="en-US" b="1" u="sng" dirty="0" err="1">
                <a:latin typeface="Times New Roman" panose="02020603050405020304" pitchFamily="18" charset="0"/>
                <a:cs typeface="Times New Roman" panose="02020603050405020304" pitchFamily="18" charset="0"/>
              </a:rPr>
              <a:t>DetailView</a:t>
            </a:r>
            <a:r>
              <a:rPr lang="en-US" b="1" u="sng" dirty="0">
                <a:latin typeface="Times New Roman" panose="02020603050405020304" pitchFamily="18" charset="0"/>
                <a:cs typeface="Times New Roman" panose="02020603050405020304" pitchFamily="18" charset="0"/>
              </a:rPr>
              <a:t> with Custom Template &amp; Context</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django.views.generic.detail</a:t>
            </a:r>
            <a:r>
              <a:rPr lang="en-US" sz="2000" dirty="0"/>
              <a:t> import </a:t>
            </a:r>
            <a:r>
              <a:rPr lang="en-US" sz="2000" dirty="0" err="1"/>
              <a:t>DetailView</a:t>
            </a:r>
            <a:endParaRPr lang="en-US" sz="2000" dirty="0"/>
          </a:p>
          <a:p>
            <a:pPr marL="0" indent="0">
              <a:buNone/>
            </a:pPr>
            <a:r>
              <a:rPr lang="en-US" sz="2000" dirty="0"/>
              <a:t>from .models import Student</a:t>
            </a:r>
          </a:p>
          <a:p>
            <a:pPr marL="0" indent="0">
              <a:buNone/>
            </a:pPr>
            <a:r>
              <a:rPr lang="en-US" sz="2000" dirty="0"/>
              <a:t>class </a:t>
            </a:r>
            <a:r>
              <a:rPr lang="en-US" sz="2000" dirty="0" err="1"/>
              <a:t>StudentDetailView</a:t>
            </a:r>
            <a:r>
              <a:rPr lang="en-US" sz="2000" dirty="0"/>
              <a:t>(</a:t>
            </a:r>
            <a:r>
              <a:rPr lang="en-US" sz="2000" dirty="0" err="1"/>
              <a:t>DetailView</a:t>
            </a:r>
            <a:r>
              <a:rPr lang="en-US" sz="2000" dirty="0"/>
              <a:t>):</a:t>
            </a:r>
          </a:p>
          <a:p>
            <a:pPr marL="0" indent="0">
              <a:buNone/>
            </a:pPr>
            <a:r>
              <a:rPr lang="en-US" sz="2000" dirty="0"/>
              <a:t>	model = Student</a:t>
            </a:r>
          </a:p>
          <a:p>
            <a:pPr marL="0" indent="0">
              <a:buNone/>
            </a:pPr>
            <a:r>
              <a:rPr lang="en-US" sz="2000" dirty="0"/>
              <a:t>	</a:t>
            </a:r>
            <a:r>
              <a:rPr lang="en-US" sz="2000" dirty="0" err="1"/>
              <a:t>template_name</a:t>
            </a:r>
            <a:r>
              <a:rPr lang="en-US" sz="2000" dirty="0"/>
              <a:t> = </a:t>
            </a:r>
            <a:r>
              <a:rPr lang="en-US" sz="2000"/>
              <a:t>‘school/</a:t>
            </a:r>
            <a:r>
              <a:rPr lang="en-US" sz="2000" dirty="0"/>
              <a:t>student.html’</a:t>
            </a:r>
          </a:p>
          <a:p>
            <a:pPr marL="0" indent="0">
              <a:buNone/>
            </a:pPr>
            <a:r>
              <a:rPr lang="en-US" sz="2000" dirty="0"/>
              <a:t>	</a:t>
            </a:r>
            <a:r>
              <a:rPr lang="en-US" sz="2000" dirty="0" err="1"/>
              <a:t>context_object_name</a:t>
            </a:r>
            <a:r>
              <a:rPr lang="en-US" sz="2000" dirty="0"/>
              <a:t> = ‘student’</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a:t>
            </a:r>
          </a:p>
          <a:p>
            <a:pPr marL="0" indent="0">
              <a:buNone/>
            </a:pPr>
            <a:r>
              <a:rPr lang="en-US" sz="2000" dirty="0"/>
              <a:t>	 path('student/&lt;</a:t>
            </a:r>
            <a:r>
              <a:rPr lang="en-US" sz="2000" dirty="0" err="1"/>
              <a:t>int:pk</a:t>
            </a:r>
            <a:r>
              <a:rPr lang="en-US" sz="2000" dirty="0"/>
              <a:t>&gt;', </a:t>
            </a:r>
            <a:r>
              <a:rPr lang="en-US" sz="2000" dirty="0" err="1"/>
              <a:t>views.StudentDetailView.as_view</a:t>
            </a:r>
            <a:r>
              <a:rPr lang="en-US" sz="2000" dirty="0"/>
              <a:t>(), name='student’), </a:t>
            </a:r>
          </a:p>
          <a:p>
            <a:pPr marL="0" indent="0">
              <a:buNone/>
            </a:pPr>
            <a:r>
              <a:rPr lang="en-US" sz="2000" dirty="0"/>
              <a:t>]</a:t>
            </a:r>
          </a:p>
          <a:p>
            <a:pPr marL="0" indent="0">
              <a:buNone/>
            </a:pPr>
            <a:endParaRPr lang="en-US" sz="2000" dirty="0"/>
          </a:p>
        </p:txBody>
      </p:sp>
      <p:sp>
        <p:nvSpPr>
          <p:cNvPr id="4" name="TextBox 3">
            <a:extLst>
              <a:ext uri="{FF2B5EF4-FFF2-40B4-BE49-F238E27FC236}">
                <a16:creationId xmlns:a16="http://schemas.microsoft.com/office/drawing/2014/main" id="{DC5C0C2F-C510-40AD-A198-6D277BF70B7B}"/>
              </a:ext>
            </a:extLst>
          </p:cNvPr>
          <p:cNvSpPr txBox="1"/>
          <p:nvPr/>
        </p:nvSpPr>
        <p:spPr>
          <a:xfrm>
            <a:off x="6834909" y="2916688"/>
            <a:ext cx="2677721" cy="40011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Times New Roman" panose="02020603050405020304" pitchFamily="18" charset="0"/>
                <a:cs typeface="Times New Roman" panose="02020603050405020304" pitchFamily="18" charset="0"/>
              </a:rPr>
              <a:t>Custom Template Name</a:t>
            </a:r>
          </a:p>
        </p:txBody>
      </p:sp>
      <p:sp>
        <p:nvSpPr>
          <p:cNvPr id="5" name="TextBox 4">
            <a:extLst>
              <a:ext uri="{FF2B5EF4-FFF2-40B4-BE49-F238E27FC236}">
                <a16:creationId xmlns:a16="http://schemas.microsoft.com/office/drawing/2014/main" id="{317E2E95-1D96-43FA-B7D3-CC017E0B6167}"/>
              </a:ext>
            </a:extLst>
          </p:cNvPr>
          <p:cNvSpPr txBox="1"/>
          <p:nvPr/>
        </p:nvSpPr>
        <p:spPr>
          <a:xfrm>
            <a:off x="6911660" y="3565028"/>
            <a:ext cx="2524217" cy="40011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Times New Roman" panose="02020603050405020304" pitchFamily="18" charset="0"/>
                <a:cs typeface="Times New Roman" panose="02020603050405020304" pitchFamily="18" charset="0"/>
              </a:rPr>
              <a:t>Custom Context Name</a:t>
            </a:r>
          </a:p>
        </p:txBody>
      </p:sp>
      <p:cxnSp>
        <p:nvCxnSpPr>
          <p:cNvPr id="6" name="Straight Arrow Connector 5">
            <a:extLst>
              <a:ext uri="{FF2B5EF4-FFF2-40B4-BE49-F238E27FC236}">
                <a16:creationId xmlns:a16="http://schemas.microsoft.com/office/drawing/2014/main" id="{F54AFFA9-54F6-4586-9EE9-7E48F2F1D1A1}"/>
              </a:ext>
            </a:extLst>
          </p:cNvPr>
          <p:cNvCxnSpPr>
            <a:stCxn id="4" idx="1"/>
          </p:cNvCxnSpPr>
          <p:nvPr/>
        </p:nvCxnSpPr>
        <p:spPr>
          <a:xfrm flipH="1">
            <a:off x="6096000" y="3116743"/>
            <a:ext cx="738909" cy="166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5853B44-1854-432E-BD97-0A2678FCC294}"/>
              </a:ext>
            </a:extLst>
          </p:cNvPr>
          <p:cNvCxnSpPr>
            <a:cxnSpLocks/>
            <a:stCxn id="5" idx="1"/>
          </p:cNvCxnSpPr>
          <p:nvPr/>
        </p:nvCxnSpPr>
        <p:spPr>
          <a:xfrm flipH="1" flipV="1">
            <a:off x="5421745" y="3666836"/>
            <a:ext cx="1489915" cy="982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4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Generic Editing View</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following views are described on this page and provide a foundation for editing content:</a:t>
            </a:r>
          </a:p>
          <a:p>
            <a:r>
              <a:rPr lang="en-US" sz="2400" dirty="0" err="1">
                <a:latin typeface="Times New Roman" panose="02020603050405020304" pitchFamily="18" charset="0"/>
                <a:cs typeface="Times New Roman" panose="02020603050405020304" pitchFamily="18" charset="0"/>
              </a:rPr>
              <a:t>FormView</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CreateView</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UpdateView</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DeleteView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3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FormView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django.views.generic.edit.FormView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view that displays a form. On error, redisplays the form with validation errors; on success, redirects to a new URL.</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django.views.generic.edit.BaseFormView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django.views.generic.edit.FormMixin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django.views.generic.edit.ProcessFormView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21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django.views.generic.edit.FormMixin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class that provides facilities for creating and displaying forms.</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django.views.generic.base.ContextMixin</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a:latin typeface="Times New Roman" panose="02020603050405020304" pitchFamily="18" charset="0"/>
                <a:cs typeface="Times New Roman" panose="02020603050405020304" pitchFamily="18" charset="0"/>
              </a:rPr>
              <a:t>initial - A dictionary containing initial data for the form.</a:t>
            </a:r>
          </a:p>
          <a:p>
            <a:pPr marL="0" indent="0">
              <a:buNone/>
            </a:pP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 The form class to instantiate.</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 The URL to redirect to when the form is successfully processed.</a:t>
            </a:r>
          </a:p>
          <a:p>
            <a:pPr marL="0" indent="0">
              <a:buNone/>
            </a:pPr>
            <a:r>
              <a:rPr lang="en-US" sz="2000" dirty="0">
                <a:latin typeface="Times New Roman" panose="02020603050405020304" pitchFamily="18" charset="0"/>
                <a:cs typeface="Times New Roman" panose="02020603050405020304" pitchFamily="18" charset="0"/>
              </a:rPr>
              <a:t>prefix - The prefix for the generated form.</a:t>
            </a:r>
          </a:p>
        </p:txBody>
      </p:sp>
    </p:spTree>
    <p:extLst>
      <p:ext uri="{BB962C8B-B14F-4D97-AF65-F5344CB8AC3E}">
        <p14:creationId xmlns:p14="http://schemas.microsoft.com/office/powerpoint/2010/main" val="114516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Base Class-Based View</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Base class-based views can be thought of as parent views, which can be used by themselves or inherited from. They may not provide all the capabilities required for projects, in which case there are </a:t>
            </a:r>
            <a:r>
              <a:rPr lang="en-US" sz="2000" dirty="0" err="1">
                <a:latin typeface="Times New Roman" panose="02020603050405020304" pitchFamily="18" charset="0"/>
                <a:cs typeface="Times New Roman" panose="02020603050405020304" pitchFamily="18" charset="0"/>
              </a:rPr>
              <a:t>Mixins</a:t>
            </a:r>
            <a:r>
              <a:rPr lang="en-US" sz="2000" dirty="0">
                <a:latin typeface="Times New Roman" panose="02020603050405020304" pitchFamily="18" charset="0"/>
                <a:cs typeface="Times New Roman" panose="02020603050405020304" pitchFamily="18" charset="0"/>
              </a:rPr>
              <a:t> which extend what base views can do.</a:t>
            </a:r>
          </a:p>
          <a:p>
            <a:r>
              <a:rPr lang="en-US" sz="2000" dirty="0">
                <a:latin typeface="Times New Roman" panose="02020603050405020304" pitchFamily="18" charset="0"/>
                <a:cs typeface="Times New Roman" panose="02020603050405020304" pitchFamily="18" charset="0"/>
              </a:rPr>
              <a:t>View</a:t>
            </a:r>
          </a:p>
          <a:p>
            <a:r>
              <a:rPr lang="en-US" sz="2000" dirty="0" err="1">
                <a:latin typeface="Times New Roman" panose="02020603050405020304" pitchFamily="18" charset="0"/>
                <a:cs typeface="Times New Roman" panose="02020603050405020304" pitchFamily="18" charset="0"/>
              </a:rPr>
              <a:t>TemplateView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RedirectView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29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get_initial</a:t>
            </a:r>
            <a:r>
              <a:rPr lang="en-US" sz="2000" dirty="0">
                <a:latin typeface="Times New Roman" panose="02020603050405020304" pitchFamily="18" charset="0"/>
                <a:cs typeface="Times New Roman" panose="02020603050405020304" pitchFamily="18" charset="0"/>
              </a:rPr>
              <a:t>() - Retrieve initial data for the form. By default, returns a copy of initial.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get_form_class</a:t>
            </a:r>
            <a:r>
              <a:rPr lang="en-US" sz="2000" dirty="0">
                <a:latin typeface="Times New Roman" panose="02020603050405020304" pitchFamily="18" charset="0"/>
                <a:cs typeface="Times New Roman" panose="02020603050405020304" pitchFamily="18" charset="0"/>
              </a:rPr>
              <a:t>() - Retrieve the form class to instantiate. By default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get_form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=None) - Instantiate an instance of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using </a:t>
            </a:r>
            <a:r>
              <a:rPr lang="en-US" sz="2000" dirty="0" err="1">
                <a:latin typeface="Times New Roman" panose="02020603050405020304" pitchFamily="18" charset="0"/>
                <a:cs typeface="Times New Roman" panose="02020603050405020304" pitchFamily="18" charset="0"/>
              </a:rPr>
              <a:t>get_form_kwargs</a:t>
            </a: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isn’t provided </a:t>
            </a:r>
            <a:r>
              <a:rPr lang="en-US" sz="2000" dirty="0" err="1">
                <a:latin typeface="Times New Roman" panose="02020603050405020304" pitchFamily="18" charset="0"/>
                <a:cs typeface="Times New Roman" panose="02020603050405020304" pitchFamily="18" charset="0"/>
              </a:rPr>
              <a:t>get_form_class</a:t>
            </a:r>
            <a:r>
              <a:rPr lang="en-US" sz="2000" dirty="0">
                <a:latin typeface="Times New Roman" panose="02020603050405020304" pitchFamily="18" charset="0"/>
                <a:cs typeface="Times New Roman" panose="02020603050405020304" pitchFamily="18" charset="0"/>
              </a:rPr>
              <a:t>() will be used.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get_form_kwargs</a:t>
            </a:r>
            <a:r>
              <a:rPr lang="en-US" sz="2000" dirty="0">
                <a:latin typeface="Times New Roman" panose="02020603050405020304" pitchFamily="18" charset="0"/>
                <a:cs typeface="Times New Roman" panose="02020603050405020304" pitchFamily="18" charset="0"/>
              </a:rPr>
              <a:t>() - Build the keyword arguments required to instantiate the form.</a:t>
            </a:r>
          </a:p>
          <a:p>
            <a:pPr marL="0" indent="0">
              <a:buNone/>
            </a:pPr>
            <a:r>
              <a:rPr lang="en-US" sz="2000" dirty="0">
                <a:latin typeface="Times New Roman" panose="02020603050405020304" pitchFamily="18" charset="0"/>
                <a:cs typeface="Times New Roman" panose="02020603050405020304" pitchFamily="18" charset="0"/>
              </a:rPr>
              <a:t>The initial argument is set to </a:t>
            </a:r>
            <a:r>
              <a:rPr lang="en-US" sz="2000" dirty="0" err="1">
                <a:latin typeface="Times New Roman" panose="02020603050405020304" pitchFamily="18" charset="0"/>
                <a:cs typeface="Times New Roman" panose="02020603050405020304" pitchFamily="18" charset="0"/>
              </a:rPr>
              <a:t>get_initial</a:t>
            </a:r>
            <a:r>
              <a:rPr lang="en-US" sz="2000" dirty="0">
                <a:latin typeface="Times New Roman" panose="02020603050405020304" pitchFamily="18" charset="0"/>
                <a:cs typeface="Times New Roman" panose="02020603050405020304" pitchFamily="18" charset="0"/>
              </a:rPr>
              <a:t>(). If the request is a POST or PUT, the request data (</a:t>
            </a:r>
            <a:r>
              <a:rPr lang="en-US" sz="2000" dirty="0" err="1">
                <a:latin typeface="Times New Roman" panose="02020603050405020304" pitchFamily="18" charset="0"/>
                <a:cs typeface="Times New Roman" panose="02020603050405020304" pitchFamily="18" charset="0"/>
              </a:rPr>
              <a:t>request.POST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request.FILES</a:t>
            </a:r>
            <a:r>
              <a:rPr lang="en-US" sz="2000" dirty="0">
                <a:latin typeface="Times New Roman" panose="02020603050405020304" pitchFamily="18" charset="0"/>
                <a:cs typeface="Times New Roman" panose="02020603050405020304" pitchFamily="18" charset="0"/>
              </a:rPr>
              <a:t>) will also be provided.</a:t>
            </a:r>
          </a:p>
        </p:txBody>
      </p:sp>
    </p:spTree>
    <p:extLst>
      <p:ext uri="{BB962C8B-B14F-4D97-AF65-F5344CB8AC3E}">
        <p14:creationId xmlns:p14="http://schemas.microsoft.com/office/powerpoint/2010/main" val="28428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get_prefix</a:t>
            </a:r>
            <a:r>
              <a:rPr lang="en-US" sz="2000" dirty="0">
                <a:latin typeface="Times New Roman" panose="02020603050405020304" pitchFamily="18" charset="0"/>
                <a:cs typeface="Times New Roman" panose="02020603050405020304" pitchFamily="18" charset="0"/>
              </a:rPr>
              <a:t>() - Determine the prefix for the generated form. Returns prefix by default.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get_success_url</a:t>
            </a:r>
            <a:r>
              <a:rPr lang="en-US" sz="2000" dirty="0">
                <a:latin typeface="Times New Roman" panose="02020603050405020304" pitchFamily="18" charset="0"/>
                <a:cs typeface="Times New Roman" panose="02020603050405020304" pitchFamily="18" charset="0"/>
              </a:rPr>
              <a:t>() - Determine the URL to redirect to when the form is successfully validated. Returns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by default.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form_valid</a:t>
            </a:r>
            <a:r>
              <a:rPr lang="en-US" sz="2000" dirty="0">
                <a:latin typeface="Times New Roman" panose="02020603050405020304" pitchFamily="18" charset="0"/>
                <a:cs typeface="Times New Roman" panose="02020603050405020304" pitchFamily="18" charset="0"/>
              </a:rPr>
              <a:t>(form) - Redirects to </a:t>
            </a:r>
            <a:r>
              <a:rPr lang="en-US" sz="2000" dirty="0" err="1">
                <a:latin typeface="Times New Roman" panose="02020603050405020304" pitchFamily="18" charset="0"/>
                <a:cs typeface="Times New Roman" panose="02020603050405020304" pitchFamily="18" charset="0"/>
              </a:rPr>
              <a:t>get_success_url</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form_invalid</a:t>
            </a:r>
            <a:r>
              <a:rPr lang="en-US" sz="2000" dirty="0">
                <a:latin typeface="Times New Roman" panose="02020603050405020304" pitchFamily="18" charset="0"/>
                <a:cs typeface="Times New Roman" panose="02020603050405020304" pitchFamily="18" charset="0"/>
              </a:rPr>
              <a:t>(form) - Renders a response, providing the invalid form as context.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Calls </a:t>
            </a:r>
            <a:r>
              <a:rPr lang="en-US" sz="2000" dirty="0" err="1">
                <a:latin typeface="Times New Roman" panose="02020603050405020304" pitchFamily="18" charset="0"/>
                <a:cs typeface="Times New Roman" panose="02020603050405020304" pitchFamily="18" charset="0"/>
              </a:rPr>
              <a:t>get_form</a:t>
            </a:r>
            <a:r>
              <a:rPr lang="en-US" sz="2000" dirty="0">
                <a:latin typeface="Times New Roman" panose="02020603050405020304" pitchFamily="18" charset="0"/>
                <a:cs typeface="Times New Roman" panose="02020603050405020304" pitchFamily="18" charset="0"/>
              </a:rPr>
              <a:t>() and adds the result to the context data with the name ‘form’.</a:t>
            </a:r>
          </a:p>
        </p:txBody>
      </p:sp>
    </p:spTree>
    <p:extLst>
      <p:ext uri="{BB962C8B-B14F-4D97-AF65-F5344CB8AC3E}">
        <p14:creationId xmlns:p14="http://schemas.microsoft.com/office/powerpoint/2010/main" val="4699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ProcessFormView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django.views.generic.edit.ProcessFormView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that provides basic HTTP GET and POST workflow.</a:t>
            </a:r>
          </a:p>
          <a:p>
            <a:pPr marL="0" indent="0">
              <a:buNone/>
            </a:pPr>
            <a:r>
              <a:rPr lang="en-US" sz="2000" dirty="0">
                <a:latin typeface="Times New Roman" panose="02020603050405020304" pitchFamily="18" charset="0"/>
                <a:cs typeface="Times New Roman" panose="02020603050405020304" pitchFamily="18" charset="0"/>
              </a:rPr>
              <a:t>Extends</a:t>
            </a:r>
          </a:p>
          <a:p>
            <a:pPr marL="0" indent="0">
              <a:buNone/>
            </a:pPr>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a:latin typeface="Times New Roman" panose="02020603050405020304" pitchFamily="18" charset="0"/>
                <a:cs typeface="Times New Roman" panose="02020603050405020304" pitchFamily="18" charset="0"/>
              </a:rPr>
              <a:t>get(request,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Renders a response using a context created with </a:t>
            </a:r>
            <a:r>
              <a:rPr lang="en-US" sz="2000" dirty="0" err="1">
                <a:latin typeface="Times New Roman" panose="02020603050405020304" pitchFamily="18" charset="0"/>
                <a:cs typeface="Times New Roman" panose="02020603050405020304" pitchFamily="18" charset="0"/>
              </a:rPr>
              <a:t>get_context_data</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post(request,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Constructs a form, checks the form for validity, and handles it accordingly.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put(*</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The PUT action is also handled and passes all parameters through to post().</a:t>
            </a:r>
          </a:p>
        </p:txBody>
      </p:sp>
    </p:spTree>
    <p:extLst>
      <p:ext uri="{BB962C8B-B14F-4D97-AF65-F5344CB8AC3E}">
        <p14:creationId xmlns:p14="http://schemas.microsoft.com/office/powerpoint/2010/main" val="280945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FormView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5486401" cy="249985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forms.py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 import forms</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ContactForm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forms.Form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name = </a:t>
            </a:r>
            <a:r>
              <a:rPr lang="en-US" sz="2000" dirty="0" err="1">
                <a:latin typeface="Times New Roman" panose="02020603050405020304" pitchFamily="18" charset="0"/>
                <a:cs typeface="Times New Roman" panose="02020603050405020304" pitchFamily="18" charset="0"/>
              </a:rPr>
              <a:t>forms.CharField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email = </a:t>
            </a:r>
            <a:r>
              <a:rPr lang="en-US" sz="2000" dirty="0" err="1">
                <a:latin typeface="Times New Roman" panose="02020603050405020304" pitchFamily="18" charset="0"/>
                <a:cs typeface="Times New Roman" panose="02020603050405020304" pitchFamily="18" charset="0"/>
              </a:rPr>
              <a:t>forms.EmailField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msg = </a:t>
            </a:r>
            <a:r>
              <a:rPr lang="en-US" sz="2000" dirty="0" err="1">
                <a:latin typeface="Times New Roman" panose="02020603050405020304" pitchFamily="18" charset="0"/>
                <a:cs typeface="Times New Roman" panose="02020603050405020304" pitchFamily="18" charset="0"/>
              </a:rPr>
              <a:t>forms.CharField</a:t>
            </a:r>
            <a:r>
              <a:rPr lang="en-US" sz="2000" dirty="0">
                <a:latin typeface="Times New Roman" panose="02020603050405020304" pitchFamily="18" charset="0"/>
                <a:cs typeface="Times New Roman" panose="02020603050405020304" pitchFamily="18" charset="0"/>
              </a:rPr>
              <a:t>(widget=</a:t>
            </a:r>
            <a:r>
              <a:rPr lang="en-US" sz="2000" dirty="0" err="1">
                <a:latin typeface="Times New Roman" panose="02020603050405020304" pitchFamily="18" charset="0"/>
                <a:cs typeface="Times New Roman" panose="02020603050405020304" pitchFamily="18" charset="0"/>
              </a:rPr>
              <a:t>forms.Textarea</a:t>
            </a:r>
            <a:r>
              <a:rPr lang="en-US" sz="2000" dirty="0">
                <a:latin typeface="Times New Roman" panose="02020603050405020304" pitchFamily="18" charset="0"/>
                <a:cs typeface="Times New Roman" panose="02020603050405020304" pitchFamily="18" charset="0"/>
              </a:rPr>
              <a:t>)</a:t>
            </a:r>
          </a:p>
        </p:txBody>
      </p:sp>
      <p:sp>
        <p:nvSpPr>
          <p:cNvPr id="4" name="Content Placeholder 2">
            <a:extLst>
              <a:ext uri="{FF2B5EF4-FFF2-40B4-BE49-F238E27FC236}">
                <a16:creationId xmlns:a16="http://schemas.microsoft.com/office/drawing/2014/main" id="{634A93C2-C0C2-457D-AF3E-D0D9455E553E}"/>
              </a:ext>
            </a:extLst>
          </p:cNvPr>
          <p:cNvSpPr txBox="1">
            <a:spLocks/>
          </p:cNvSpPr>
          <p:nvPr/>
        </p:nvSpPr>
        <p:spPr>
          <a:xfrm>
            <a:off x="6002592" y="1198927"/>
            <a:ext cx="5933769" cy="5457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django.views.generic.edit</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FormView</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ContactFormView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'school/contact.html'</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ContactForm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 '/thankyou/'</a:t>
            </a:r>
          </a:p>
          <a:p>
            <a:pPr marL="0" indent="0">
              <a:buNone/>
            </a:pPr>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form_valid</a:t>
            </a:r>
            <a:r>
              <a:rPr lang="en-US" sz="2000" dirty="0">
                <a:latin typeface="Times New Roman" panose="02020603050405020304" pitchFamily="18" charset="0"/>
                <a:cs typeface="Times New Roman" panose="02020603050405020304" pitchFamily="18" charset="0"/>
              </a:rPr>
              <a:t>(self, form):</a:t>
            </a:r>
          </a:p>
          <a:p>
            <a:pPr marL="0" indent="0">
              <a:buNone/>
            </a:pPr>
            <a:r>
              <a:rPr lang="en-US" sz="2000" dirty="0">
                <a:latin typeface="Times New Roman" panose="02020603050405020304" pitchFamily="18" charset="0"/>
                <a:cs typeface="Times New Roman" panose="02020603050405020304" pitchFamily="18" charset="0"/>
              </a:rPr>
              <a:t>	print(form)</a:t>
            </a:r>
          </a:p>
          <a:p>
            <a:pPr marL="0" indent="0">
              <a:buNone/>
            </a:pPr>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form.cleaned_data</a:t>
            </a:r>
            <a:r>
              <a:rPr lang="en-US" sz="2000" dirty="0">
                <a:latin typeface="Times New Roman" panose="02020603050405020304" pitchFamily="18" charset="0"/>
                <a:cs typeface="Times New Roman" panose="02020603050405020304" pitchFamily="18" charset="0"/>
              </a:rPr>
              <a:t>['name’])</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('Msg Sent’)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ThanksTemplateView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TemplateView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'school/thankyou.html'</a:t>
            </a:r>
          </a:p>
        </p:txBody>
      </p:sp>
      <p:sp>
        <p:nvSpPr>
          <p:cNvPr id="5" name="Content Placeholder 2">
            <a:extLst>
              <a:ext uri="{FF2B5EF4-FFF2-40B4-BE49-F238E27FC236}">
                <a16:creationId xmlns:a16="http://schemas.microsoft.com/office/drawing/2014/main" id="{A519338B-501A-4C31-A84D-8BF5908D1BEE}"/>
              </a:ext>
            </a:extLst>
          </p:cNvPr>
          <p:cNvSpPr txBox="1">
            <a:spLocks/>
          </p:cNvSpPr>
          <p:nvPr/>
        </p:nvSpPr>
        <p:spPr>
          <a:xfrm>
            <a:off x="516191" y="3927682"/>
            <a:ext cx="5717461" cy="2499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urls.py</a:t>
            </a:r>
          </a:p>
          <a:p>
            <a:pPr marL="0" indent="0">
              <a:buNone/>
            </a:pPr>
            <a:r>
              <a:rPr lang="en-US" sz="1800" dirty="0">
                <a:latin typeface="Times New Roman" panose="02020603050405020304" pitchFamily="18" charset="0"/>
                <a:cs typeface="Times New Roman" panose="02020603050405020304" pitchFamily="18" charset="0"/>
              </a:rPr>
              <a:t>from school import views</a:t>
            </a:r>
          </a:p>
          <a:p>
            <a:pPr marL="0" indent="0">
              <a:buNone/>
            </a:pPr>
            <a:r>
              <a:rPr lang="en-US" sz="1800" dirty="0" err="1">
                <a:latin typeface="Times New Roman" panose="02020603050405020304" pitchFamily="18" charset="0"/>
                <a:cs typeface="Times New Roman" panose="02020603050405020304" pitchFamily="18" charset="0"/>
              </a:rPr>
              <a:t>urlpatterns</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path('contact/', </a:t>
            </a:r>
            <a:r>
              <a:rPr lang="en-US" sz="1800" dirty="0" err="1">
                <a:latin typeface="Times New Roman" panose="02020603050405020304" pitchFamily="18" charset="0"/>
                <a:cs typeface="Times New Roman" panose="02020603050405020304" pitchFamily="18" charset="0"/>
              </a:rPr>
              <a:t>views.ContactFormView.as_view</a:t>
            </a:r>
            <a:r>
              <a:rPr lang="en-US" sz="1800" dirty="0">
                <a:latin typeface="Times New Roman" panose="02020603050405020304" pitchFamily="18" charset="0"/>
                <a:cs typeface="Times New Roman" panose="02020603050405020304" pitchFamily="18" charset="0"/>
              </a:rPr>
              <a:t>(), name='contact'),</a:t>
            </a:r>
          </a:p>
          <a:p>
            <a:pPr marL="0" indent="0">
              <a:buNone/>
            </a:pPr>
            <a:r>
              <a:rPr lang="en-US" sz="1800" dirty="0">
                <a:latin typeface="Times New Roman" panose="02020603050405020304" pitchFamily="18" charset="0"/>
                <a:cs typeface="Times New Roman" panose="02020603050405020304" pitchFamily="18" charset="0"/>
              </a:rPr>
              <a:t>path('thankyou/', </a:t>
            </a:r>
            <a:r>
              <a:rPr lang="en-US" sz="1800" dirty="0" err="1">
                <a:latin typeface="Times New Roman" panose="02020603050405020304" pitchFamily="18" charset="0"/>
                <a:cs typeface="Times New Roman" panose="02020603050405020304" pitchFamily="18" charset="0"/>
              </a:rPr>
              <a:t>views.ThanksTemplateView.as_view</a:t>
            </a:r>
            <a:r>
              <a:rPr lang="en-US" sz="1800" dirty="0">
                <a:latin typeface="Times New Roman" panose="02020603050405020304" pitchFamily="18" charset="0"/>
                <a:cs typeface="Times New Roman" panose="02020603050405020304" pitchFamily="18" charset="0"/>
              </a:rPr>
              <a:t>(), name='thankyou'),</a:t>
            </a:r>
          </a:p>
          <a:p>
            <a:pPr marL="0" indent="0">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455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animEffect transition="in" filter="fade">
                                      <p:cBhvr>
                                        <p:cTn id="77" dur="500"/>
                                        <p:tgtEl>
                                          <p:spTgt spid="4">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fade">
                                      <p:cBhvr>
                                        <p:cTn id="82" dur="500"/>
                                        <p:tgtEl>
                                          <p:spTgt spid="4">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fade">
                                      <p:cBhvr>
                                        <p:cTn id="87" dur="500"/>
                                        <p:tgtEl>
                                          <p:spTgt spid="4">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2" end="12"/>
                                            </p:txEl>
                                          </p:spTgt>
                                        </p:tgtEl>
                                        <p:attrNameLst>
                                          <p:attrName>style.visibility</p:attrName>
                                        </p:attrNameLst>
                                      </p:cBhvr>
                                      <p:to>
                                        <p:strVal val="visible"/>
                                      </p:to>
                                    </p:set>
                                    <p:animEffect transition="in" filter="fade">
                                      <p:cBhvr>
                                        <p:cTn id="92" dur="500"/>
                                        <p:tgtEl>
                                          <p:spTgt spid="4">
                                            <p:txEl>
                                              <p:pRg st="12" end="1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Effect transition="in" filter="fade">
                                      <p:cBhvr>
                                        <p:cTn id="97" dur="500"/>
                                        <p:tgtEl>
                                          <p:spTgt spid="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1" end="1"/>
                                            </p:txEl>
                                          </p:spTgt>
                                        </p:tgtEl>
                                        <p:attrNameLst>
                                          <p:attrName>style.visibility</p:attrName>
                                        </p:attrNameLst>
                                      </p:cBhvr>
                                      <p:to>
                                        <p:strVal val="visible"/>
                                      </p:to>
                                    </p:set>
                                    <p:animEffect transition="in" filter="fade">
                                      <p:cBhvr>
                                        <p:cTn id="102" dur="500"/>
                                        <p:tgtEl>
                                          <p:spTgt spid="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txEl>
                                              <p:pRg st="2" end="2"/>
                                            </p:txEl>
                                          </p:spTgt>
                                        </p:tgtEl>
                                        <p:attrNameLst>
                                          <p:attrName>style.visibility</p:attrName>
                                        </p:attrNameLst>
                                      </p:cBhvr>
                                      <p:to>
                                        <p:strVal val="visible"/>
                                      </p:to>
                                    </p:set>
                                    <p:animEffect transition="in" filter="fade">
                                      <p:cBhvr>
                                        <p:cTn id="107" dur="500"/>
                                        <p:tgtEl>
                                          <p:spTgt spid="5">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txEl>
                                              <p:pRg st="3" end="3"/>
                                            </p:txEl>
                                          </p:spTgt>
                                        </p:tgtEl>
                                        <p:attrNameLst>
                                          <p:attrName>style.visibility</p:attrName>
                                        </p:attrNameLst>
                                      </p:cBhvr>
                                      <p:to>
                                        <p:strVal val="visible"/>
                                      </p:to>
                                    </p:set>
                                    <p:animEffect transition="in" filter="fade">
                                      <p:cBhvr>
                                        <p:cTn id="112" dur="500"/>
                                        <p:tgtEl>
                                          <p:spTgt spid="5">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animEffect transition="in" filter="fade">
                                      <p:cBhvr>
                                        <p:cTn id="117" dur="500"/>
                                        <p:tgtEl>
                                          <p:spTgt spid="5">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txEl>
                                              <p:pRg st="5" end="5"/>
                                            </p:txEl>
                                          </p:spTgt>
                                        </p:tgtEl>
                                        <p:attrNameLst>
                                          <p:attrName>style.visibility</p:attrName>
                                        </p:attrNameLst>
                                      </p:cBhvr>
                                      <p:to>
                                        <p:strVal val="visible"/>
                                      </p:to>
                                    </p:set>
                                    <p:animEffect transition="in" filter="fade">
                                      <p:cBhvr>
                                        <p:cTn id="1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4" grpId="0" build="p" bldLvl="5"/>
      <p:bldP spid="5"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CreateView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django.views.generic.edit.CreateView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view that displays a form for creating an object, redisplaying the form with validation errors (if there are any) and saving the object.</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pPr marL="0" indent="0">
              <a:buNone/>
            </a:pPr>
            <a:r>
              <a:rPr lang="en-US" sz="2000" dirty="0" err="1">
                <a:latin typeface="Times New Roman" panose="02020603050405020304" pitchFamily="18" charset="0"/>
                <a:cs typeface="Times New Roman" panose="02020603050405020304" pitchFamily="18" charset="0"/>
              </a:rPr>
              <a:t>django.views.generic.detail.SingleObjectTemplateResponseMixin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django.views.generic.edit.BaseCreateView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django.views.generic.edit.ModelFormMixin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django.views.generic.edit.FormMixin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django.views.generic.edit.ProcessFormView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57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CreateView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 The </a:t>
            </a:r>
            <a:r>
              <a:rPr lang="en-US" sz="2000" dirty="0" err="1">
                <a:latin typeface="Times New Roman" panose="02020603050405020304" pitchFamily="18" charset="0"/>
                <a:cs typeface="Times New Roman" panose="02020603050405020304" pitchFamily="18" charset="0"/>
              </a:rPr>
              <a:t>CreateView</a:t>
            </a:r>
            <a:r>
              <a:rPr lang="en-US" sz="2000" dirty="0">
                <a:latin typeface="Times New Roman" panose="02020603050405020304" pitchFamily="18" charset="0"/>
                <a:cs typeface="Times New Roman" panose="02020603050405020304" pitchFamily="18" charset="0"/>
              </a:rPr>
              <a:t> page displayed to a GET request uses a </a:t>
            </a: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of ‘_form’.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object - When using </a:t>
            </a:r>
            <a:r>
              <a:rPr lang="en-US" sz="2000" dirty="0" err="1">
                <a:latin typeface="Times New Roman" panose="02020603050405020304" pitchFamily="18" charset="0"/>
                <a:cs typeface="Times New Roman" panose="02020603050405020304" pitchFamily="18" charset="0"/>
              </a:rPr>
              <a:t>CreateView</a:t>
            </a:r>
            <a:r>
              <a:rPr lang="en-US" sz="2000" dirty="0">
                <a:latin typeface="Times New Roman" panose="02020603050405020304" pitchFamily="18" charset="0"/>
                <a:cs typeface="Times New Roman" panose="02020603050405020304" pitchFamily="18" charset="0"/>
              </a:rPr>
              <a:t> you have access to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which is the object being created. If the object hasn’t been created yet, the value will be None.</a:t>
            </a:r>
          </a:p>
        </p:txBody>
      </p:sp>
    </p:spTree>
    <p:extLst>
      <p:ext uri="{BB962C8B-B14F-4D97-AF65-F5344CB8AC3E}">
        <p14:creationId xmlns:p14="http://schemas.microsoft.com/office/powerpoint/2010/main" val="35453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form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that works on </a:t>
            </a:r>
            <a:r>
              <a:rPr lang="en-US" sz="2000" dirty="0" err="1">
                <a:latin typeface="Times New Roman" panose="02020603050405020304" pitchFamily="18" charset="0"/>
                <a:cs typeface="Times New Roman" panose="02020603050405020304" pitchFamily="18" charset="0"/>
              </a:rPr>
              <a:t>ModelForms</a:t>
            </a:r>
            <a:r>
              <a:rPr lang="en-US" sz="2000" dirty="0">
                <a:latin typeface="Times New Roman" panose="02020603050405020304" pitchFamily="18" charset="0"/>
                <a:cs typeface="Times New Roman" panose="02020603050405020304" pitchFamily="18" charset="0"/>
              </a:rPr>
              <a:t>, rather than a standalone form.</a:t>
            </a:r>
          </a:p>
          <a:p>
            <a:pPr marL="0" indent="0">
              <a:buNone/>
            </a:pPr>
            <a:r>
              <a:rPr lang="en-US" sz="2000" dirty="0">
                <a:latin typeface="Times New Roman" panose="02020603050405020304" pitchFamily="18" charset="0"/>
                <a:cs typeface="Times New Roman" panose="02020603050405020304" pitchFamily="18" charset="0"/>
              </a:rPr>
              <a:t>Since this is a subclass of </a:t>
            </a:r>
            <a:r>
              <a:rPr lang="en-US" sz="2000" dirty="0" err="1">
                <a:latin typeface="Times New Roman" panose="02020603050405020304" pitchFamily="18" charset="0"/>
                <a:cs typeface="Times New Roman" panose="02020603050405020304" pitchFamily="18" charset="0"/>
              </a:rPr>
              <a:t>SingleObjectMixin</a:t>
            </a:r>
            <a:r>
              <a:rPr lang="en-US" sz="2000" dirty="0">
                <a:latin typeface="Times New Roman" panose="02020603050405020304" pitchFamily="18" charset="0"/>
                <a:cs typeface="Times New Roman" panose="02020603050405020304" pitchFamily="18" charset="0"/>
              </a:rPr>
              <a:t>, instances of this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have access to the model and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attributes, describing the type of object that the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is manipulating.</a:t>
            </a:r>
          </a:p>
          <a:p>
            <a:pPr marL="0" indent="0">
              <a:buNone/>
            </a:pPr>
            <a:r>
              <a:rPr lang="en-US" sz="2000" dirty="0">
                <a:latin typeface="Times New Roman" panose="02020603050405020304" pitchFamily="18" charset="0"/>
                <a:cs typeface="Times New Roman" panose="02020603050405020304" pitchFamily="18" charset="0"/>
              </a:rPr>
              <a:t>If you specify both the fields and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attributes, an </a:t>
            </a:r>
            <a:r>
              <a:rPr lang="en-US" sz="2000" dirty="0" err="1">
                <a:latin typeface="Times New Roman" panose="02020603050405020304" pitchFamily="18" charset="0"/>
                <a:cs typeface="Times New Roman" panose="02020603050405020304" pitchFamily="18" charset="0"/>
              </a:rPr>
              <a:t>ImproperlyConfigured</a:t>
            </a:r>
            <a:r>
              <a:rPr lang="en-US" sz="2000" dirty="0">
                <a:latin typeface="Times New Roman" panose="02020603050405020304" pitchFamily="18" charset="0"/>
                <a:cs typeface="Times New Roman" panose="02020603050405020304" pitchFamily="18" charset="0"/>
              </a:rPr>
              <a:t> exception will be raised.</a:t>
            </a:r>
          </a:p>
          <a:p>
            <a:pPr marL="0" indent="0">
              <a:buNone/>
            </a:pPr>
            <a:r>
              <a:rPr lang="en-US" sz="2000" dirty="0" err="1">
                <a:latin typeface="Times New Roman" panose="02020603050405020304" pitchFamily="18" charset="0"/>
                <a:cs typeface="Times New Roman" panose="02020603050405020304" pitchFamily="18" charset="0"/>
              </a:rPr>
              <a:t>Mixins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django.views.generic.edit.FormMixin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5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a:latin typeface="Times New Roman" panose="02020603050405020304" pitchFamily="18" charset="0"/>
                <a:cs typeface="Times New Roman" panose="02020603050405020304" pitchFamily="18" charset="0"/>
              </a:rPr>
              <a:t>model - A model class. Can be explicitly provided, otherwise will be determined by examining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fields - A list of names of fields. This is interpreted the same way as the </a:t>
            </a:r>
            <a:r>
              <a:rPr lang="en-US" sz="2000" dirty="0" err="1">
                <a:latin typeface="Times New Roman" panose="02020603050405020304" pitchFamily="18" charset="0"/>
                <a:cs typeface="Times New Roman" panose="02020603050405020304" pitchFamily="18" charset="0"/>
              </a:rPr>
              <a:t>Meta.fields</a:t>
            </a:r>
            <a:r>
              <a:rPr lang="en-US" sz="2000" dirty="0">
                <a:latin typeface="Times New Roman" panose="02020603050405020304" pitchFamily="18" charset="0"/>
                <a:cs typeface="Times New Roman" panose="02020603050405020304" pitchFamily="18" charset="0"/>
              </a:rPr>
              <a:t> attribute of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This is a required attribute if you are generating the form class automatically (e.g. using model). Omitting this attribute will result in an </a:t>
            </a:r>
            <a:r>
              <a:rPr lang="en-US" sz="2000" dirty="0" err="1">
                <a:latin typeface="Times New Roman" panose="02020603050405020304" pitchFamily="18" charset="0"/>
                <a:cs typeface="Times New Roman" panose="02020603050405020304" pitchFamily="18" charset="0"/>
              </a:rPr>
              <a:t>ImproperlyConfigured</a:t>
            </a:r>
            <a:r>
              <a:rPr lang="en-US" sz="2000" dirty="0">
                <a:latin typeface="Times New Roman" panose="02020603050405020304" pitchFamily="18" charset="0"/>
                <a:cs typeface="Times New Roman" panose="02020603050405020304" pitchFamily="18" charset="0"/>
              </a:rPr>
              <a:t> exception.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 The URL to redirect to when the form is successfully processed.</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may contain dictionary string formatting, which will be interpolated against the object’s field attributes. For example, you could use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="/polls/{slug}/" to redirect to a URL composed out of the slug field on a model.</a:t>
            </a:r>
          </a:p>
        </p:txBody>
      </p:sp>
    </p:spTree>
    <p:extLst>
      <p:ext uri="{BB962C8B-B14F-4D97-AF65-F5344CB8AC3E}">
        <p14:creationId xmlns:p14="http://schemas.microsoft.com/office/powerpoint/2010/main" val="70922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get_form_class</a:t>
            </a:r>
            <a:r>
              <a:rPr lang="en-US" sz="2000" dirty="0">
                <a:latin typeface="Times New Roman" panose="02020603050405020304" pitchFamily="18" charset="0"/>
                <a:cs typeface="Times New Roman" panose="02020603050405020304" pitchFamily="18" charset="0"/>
              </a:rPr>
              <a:t>() - Retrieve the form class to instantiate. If </a:t>
            </a:r>
            <a:r>
              <a:rPr lang="en-US" sz="2000" dirty="0" err="1">
                <a:latin typeface="Times New Roman" panose="02020603050405020304" pitchFamily="18" charset="0"/>
                <a:cs typeface="Times New Roman" panose="02020603050405020304" pitchFamily="18" charset="0"/>
              </a:rPr>
              <a:t>form_class</a:t>
            </a:r>
            <a:r>
              <a:rPr lang="en-US" sz="2000" dirty="0">
                <a:latin typeface="Times New Roman" panose="02020603050405020304" pitchFamily="18" charset="0"/>
                <a:cs typeface="Times New Roman" panose="02020603050405020304" pitchFamily="18" charset="0"/>
              </a:rPr>
              <a:t> is provided, that class will be used. Otherwise, a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will be instantiated using the model associated with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or with the model, depending on which attribute is provided.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get_form_kwargs</a:t>
            </a:r>
            <a:r>
              <a:rPr lang="en-US" sz="2000" dirty="0">
                <a:latin typeface="Times New Roman" panose="02020603050405020304" pitchFamily="18" charset="0"/>
                <a:cs typeface="Times New Roman" panose="02020603050405020304" pitchFamily="18" charset="0"/>
              </a:rPr>
              <a:t>() - Add the current instance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to the standard </a:t>
            </a:r>
            <a:r>
              <a:rPr lang="en-US" sz="2000" dirty="0" err="1">
                <a:latin typeface="Times New Roman" panose="02020603050405020304" pitchFamily="18" charset="0"/>
                <a:cs typeface="Times New Roman" panose="02020603050405020304" pitchFamily="18" charset="0"/>
              </a:rPr>
              <a:t>get_form_kwargs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get_success_url</a:t>
            </a:r>
            <a:r>
              <a:rPr lang="en-US" sz="2000" dirty="0">
                <a:latin typeface="Times New Roman" panose="02020603050405020304" pitchFamily="18" charset="0"/>
                <a:cs typeface="Times New Roman" panose="02020603050405020304" pitchFamily="18" charset="0"/>
              </a:rPr>
              <a:t>() - Determine the URL to redirect to when the form is successfully validated. Returns </a:t>
            </a:r>
            <a:r>
              <a:rPr lang="en-US" sz="2000" dirty="0" err="1">
                <a:latin typeface="Times New Roman" panose="02020603050405020304" pitchFamily="18" charset="0"/>
                <a:cs typeface="Times New Roman" panose="02020603050405020304" pitchFamily="18" charset="0"/>
              </a:rPr>
              <a:t>django.views.generic.edit.ModelFormMixin.success_url</a:t>
            </a:r>
            <a:r>
              <a:rPr lang="en-US" sz="2000" dirty="0">
                <a:latin typeface="Times New Roman" panose="02020603050405020304" pitchFamily="18" charset="0"/>
                <a:cs typeface="Times New Roman" panose="02020603050405020304" pitchFamily="18" charset="0"/>
              </a:rPr>
              <a:t> if it is provided; otherwise, attempts to use the </a:t>
            </a:r>
            <a:r>
              <a:rPr lang="en-US" sz="2000" dirty="0" err="1">
                <a:latin typeface="Times New Roman" panose="02020603050405020304" pitchFamily="18" charset="0"/>
                <a:cs typeface="Times New Roman" panose="02020603050405020304" pitchFamily="18" charset="0"/>
              </a:rPr>
              <a:t>get_absolute_url</a:t>
            </a:r>
            <a:r>
              <a:rPr lang="en-US" sz="2000" dirty="0">
                <a:latin typeface="Times New Roman" panose="02020603050405020304" pitchFamily="18" charset="0"/>
                <a:cs typeface="Times New Roman" panose="02020603050405020304" pitchFamily="18" charset="0"/>
              </a:rPr>
              <a:t>() of the object.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form_valid</a:t>
            </a:r>
            <a:r>
              <a:rPr lang="en-US" sz="2000" dirty="0">
                <a:latin typeface="Times New Roman" panose="02020603050405020304" pitchFamily="18" charset="0"/>
                <a:cs typeface="Times New Roman" panose="02020603050405020304" pitchFamily="18" charset="0"/>
              </a:rPr>
              <a:t>(form) - Saves the form instance, sets the current object for the view, and redirects to </a:t>
            </a:r>
            <a:r>
              <a:rPr lang="en-US" sz="2000" dirty="0" err="1">
                <a:latin typeface="Times New Roman" panose="02020603050405020304" pitchFamily="18" charset="0"/>
                <a:cs typeface="Times New Roman" panose="02020603050405020304" pitchFamily="18" charset="0"/>
              </a:rPr>
              <a:t>get_success_url</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05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err="1">
                <a:latin typeface="Times New Roman" panose="02020603050405020304" pitchFamily="18" charset="0"/>
                <a:cs typeface="Times New Roman" panose="02020603050405020304" pitchFamily="18" charset="0"/>
              </a:rPr>
              <a:t>form_invalid</a:t>
            </a:r>
            <a:r>
              <a:rPr lang="en-US" sz="2000" dirty="0">
                <a:latin typeface="Times New Roman" panose="02020603050405020304" pitchFamily="18" charset="0"/>
                <a:cs typeface="Times New Roman" panose="02020603050405020304" pitchFamily="18" charset="0"/>
              </a:rPr>
              <a:t>(form) - Renders a response, providing the invalid form as context.</a:t>
            </a:r>
          </a:p>
        </p:txBody>
      </p:sp>
    </p:spTree>
    <p:extLst>
      <p:ext uri="{BB962C8B-B14F-4D97-AF65-F5344CB8AC3E}">
        <p14:creationId xmlns:p14="http://schemas.microsoft.com/office/powerpoint/2010/main" val="310667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Generic Class Based View</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Django’s generic views are built off of those base views, and were developed as a shortcut for common usage patterns such as displaying the details of an object. </a:t>
            </a:r>
          </a:p>
          <a:p>
            <a:pPr marL="0" indent="0">
              <a:buNone/>
            </a:pPr>
            <a:r>
              <a:rPr lang="en-US" sz="2000" dirty="0">
                <a:latin typeface="Times New Roman" panose="02020603050405020304" pitchFamily="18" charset="0"/>
                <a:cs typeface="Times New Roman" panose="02020603050405020304" pitchFamily="18" charset="0"/>
              </a:rPr>
              <a:t>They take certain common idioms and patterns found in view development and abstract them so that you can quickly write common views of data without having to repeat yourself.</a:t>
            </a:r>
          </a:p>
          <a:p>
            <a:pPr marL="0" indent="0">
              <a:buNone/>
            </a:pPr>
            <a:r>
              <a:rPr lang="en-US" sz="2000" dirty="0">
                <a:latin typeface="Times New Roman" panose="02020603050405020304" pitchFamily="18" charset="0"/>
                <a:cs typeface="Times New Roman" panose="02020603050405020304" pitchFamily="18" charset="0"/>
              </a:rPr>
              <a:t>Most generic views require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key, which is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instance.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Display View – </a:t>
            </a:r>
            <a:r>
              <a:rPr lang="en-US" sz="2000" dirty="0" err="1">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DetailView</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Editing View – </a:t>
            </a:r>
            <a:r>
              <a:rPr lang="en-US" sz="2000" dirty="0" err="1">
                <a:latin typeface="Times New Roman" panose="02020603050405020304" pitchFamily="18" charset="0"/>
                <a:cs typeface="Times New Roman" panose="02020603050405020304" pitchFamily="18" charset="0"/>
              </a:rPr>
              <a:t>FormView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CreateView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UpdateView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DeleteView</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Date Views – </a:t>
            </a:r>
            <a:r>
              <a:rPr lang="en-US" sz="2000" dirty="0" err="1">
                <a:latin typeface="Times New Roman" panose="02020603050405020304" pitchFamily="18" charset="0"/>
                <a:cs typeface="Times New Roman" panose="02020603050405020304" pitchFamily="18" charset="0"/>
              </a:rPr>
              <a:t>ArchiveIndexView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YearArchiveView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MonthArchiveView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WeekArchiveView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DayArchiveView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TodayArchiveView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DateDetailView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58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Creating Model for </a:t>
            </a:r>
            <a:r>
              <a:rPr lang="en-US" b="1" u="sng" dirty="0" err="1">
                <a:latin typeface="Times New Roman" panose="02020603050405020304" pitchFamily="18" charset="0"/>
                <a:cs typeface="Times New Roman" panose="02020603050405020304" pitchFamily="18" charset="0"/>
              </a:rPr>
              <a:t>CreateView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596207"/>
          </a:xfrm>
        </p:spPr>
        <p:txBody>
          <a:bodyPr>
            <a:normAutofit/>
          </a:bodyPr>
          <a:lstStyle/>
          <a:p>
            <a:pPr marL="0" indent="0">
              <a:buNone/>
            </a:pPr>
            <a:r>
              <a:rPr lang="en-US" sz="2000" b="1" u="sng" dirty="0"/>
              <a:t>models.py</a:t>
            </a:r>
          </a:p>
          <a:p>
            <a:pPr marL="0" indent="0">
              <a:buNone/>
            </a:pPr>
            <a:r>
              <a:rPr lang="en-US" sz="2000" dirty="0"/>
              <a:t>from </a:t>
            </a:r>
            <a:r>
              <a:rPr lang="en-US" sz="2000" dirty="0" err="1"/>
              <a:t>django.db</a:t>
            </a:r>
            <a:r>
              <a:rPr lang="en-US" sz="2000" dirty="0"/>
              <a:t> import models</a:t>
            </a:r>
          </a:p>
          <a:p>
            <a:pPr marL="0" indent="0">
              <a:buNone/>
            </a:pPr>
            <a:r>
              <a:rPr lang="en-US" sz="2000" dirty="0"/>
              <a:t>from </a:t>
            </a:r>
            <a:r>
              <a:rPr lang="en-US" sz="2000" dirty="0" err="1"/>
              <a:t>django.urls</a:t>
            </a:r>
            <a:r>
              <a:rPr lang="en-US" sz="2000" dirty="0"/>
              <a:t> import reverse</a:t>
            </a:r>
          </a:p>
          <a:p>
            <a:pPr marL="0" indent="0">
              <a:buNone/>
            </a:pPr>
            <a:r>
              <a:rPr lang="en-US" sz="2000" dirty="0"/>
              <a:t>class Student(</a:t>
            </a:r>
            <a:r>
              <a:rPr lang="en-US" sz="2000" dirty="0" err="1"/>
              <a:t>models.Model</a:t>
            </a:r>
            <a:r>
              <a:rPr lang="en-US" sz="2000" dirty="0"/>
              <a:t>):</a:t>
            </a:r>
          </a:p>
          <a:p>
            <a:pPr marL="0" indent="0">
              <a:buNone/>
            </a:pPr>
            <a:r>
              <a:rPr lang="en-US" sz="2000" dirty="0"/>
              <a:t> name = </a:t>
            </a:r>
            <a:r>
              <a:rPr lang="en-US" sz="2000" dirty="0" err="1"/>
              <a:t>models.CharField</a:t>
            </a:r>
            <a:r>
              <a:rPr lang="en-US" sz="2000" dirty="0"/>
              <a:t>(</a:t>
            </a:r>
            <a:r>
              <a:rPr lang="en-US" sz="2000" dirty="0" err="1"/>
              <a:t>max_length</a:t>
            </a:r>
            <a:r>
              <a:rPr lang="en-US" sz="2000" dirty="0"/>
              <a:t>=70)</a:t>
            </a:r>
          </a:p>
          <a:p>
            <a:pPr marL="0" indent="0">
              <a:buNone/>
            </a:pPr>
            <a:r>
              <a:rPr lang="en-US" sz="2000" dirty="0"/>
              <a:t> roll = </a:t>
            </a:r>
            <a:r>
              <a:rPr lang="en-US" sz="2000" dirty="0" err="1"/>
              <a:t>models.IntegerField</a:t>
            </a:r>
            <a:r>
              <a:rPr lang="en-US" sz="2000" dirty="0"/>
              <a:t>()</a:t>
            </a:r>
          </a:p>
          <a:p>
            <a:pPr marL="0" indent="0">
              <a:buNone/>
            </a:pPr>
            <a:r>
              <a:rPr lang="en-US" sz="2000" dirty="0"/>
              <a:t> def </a:t>
            </a:r>
            <a:r>
              <a:rPr lang="en-US" sz="2000" dirty="0" err="1"/>
              <a:t>get_absolute_url</a:t>
            </a:r>
            <a:r>
              <a:rPr lang="en-US" sz="2000" dirty="0"/>
              <a:t>(self):</a:t>
            </a:r>
          </a:p>
          <a:p>
            <a:pPr marL="0" indent="0">
              <a:buNone/>
            </a:pPr>
            <a:r>
              <a:rPr lang="en-US" sz="2000" dirty="0"/>
              <a:t>     return reverse("thankyou")</a:t>
            </a:r>
          </a:p>
          <a:p>
            <a:pPr marL="0" indent="0">
              <a:buNone/>
            </a:pPr>
            <a:r>
              <a:rPr lang="en-US" sz="2000" dirty="0"/>
              <a:t>     # return reverse("</a:t>
            </a:r>
            <a:r>
              <a:rPr lang="en-US" sz="2000" dirty="0" err="1"/>
              <a:t>studentdetail</a:t>
            </a:r>
            <a:r>
              <a:rPr lang="en-US" sz="2000" dirty="0"/>
              <a:t>", </a:t>
            </a:r>
            <a:r>
              <a:rPr lang="en-US" sz="2000" dirty="0" err="1"/>
              <a:t>kwargs</a:t>
            </a:r>
            <a:r>
              <a:rPr lang="en-US" sz="2000" dirty="0"/>
              <a:t>={"pk": self.pk})</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 	 path('student/', </a:t>
            </a:r>
            <a:r>
              <a:rPr lang="en-US" sz="2000" dirty="0" err="1"/>
              <a:t>views.StudentCreateView.as_view</a:t>
            </a:r>
            <a:r>
              <a:rPr lang="en-US" sz="2000" dirty="0"/>
              <a:t>(), name='</a:t>
            </a:r>
            <a:r>
              <a:rPr lang="en-US" sz="2000" dirty="0" err="1"/>
              <a:t>studentform</a:t>
            </a:r>
            <a:r>
              <a:rPr lang="en-US" sz="2000" dirty="0"/>
              <a:t>’),</a:t>
            </a:r>
          </a:p>
          <a:p>
            <a:pPr marL="0" indent="0">
              <a:buNone/>
            </a:pPr>
            <a:r>
              <a:rPr lang="en-US" sz="2000" dirty="0"/>
              <a:t>  # path('</a:t>
            </a:r>
            <a:r>
              <a:rPr lang="en-US" sz="2000" dirty="0" err="1"/>
              <a:t>model_detail</a:t>
            </a:r>
            <a:r>
              <a:rPr lang="en-US" sz="2000" dirty="0"/>
              <a:t>/&lt;</a:t>
            </a:r>
            <a:r>
              <a:rPr lang="en-US" sz="2000" dirty="0" err="1"/>
              <a:t>int:pk</a:t>
            </a:r>
            <a:r>
              <a:rPr lang="en-US" sz="2000" dirty="0"/>
              <a:t>&gt;/', </a:t>
            </a:r>
            <a:r>
              <a:rPr lang="en-US" sz="2000" dirty="0" err="1"/>
              <a:t>views.StudentDetailView.as_view</a:t>
            </a:r>
            <a:r>
              <a:rPr lang="en-US" sz="2000" dirty="0"/>
              <a:t>(), name='</a:t>
            </a:r>
            <a:r>
              <a:rPr lang="en-US" sz="2000" dirty="0" err="1"/>
              <a:t>studentdetail</a:t>
            </a:r>
            <a:r>
              <a:rPr lang="en-US" sz="2000" dirty="0"/>
              <a:t>'),  </a:t>
            </a:r>
          </a:p>
          <a:p>
            <a:pPr marL="0" indent="0">
              <a:buNone/>
            </a:pPr>
            <a:r>
              <a:rPr lang="en-US" sz="2000" dirty="0"/>
              <a:t>]</a:t>
            </a:r>
          </a:p>
        </p:txBody>
      </p:sp>
    </p:spTree>
    <p:extLst>
      <p:ext uri="{BB962C8B-B14F-4D97-AF65-F5344CB8AC3E}">
        <p14:creationId xmlns:p14="http://schemas.microsoft.com/office/powerpoint/2010/main" val="393416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CreateView</a:t>
            </a:r>
            <a:r>
              <a:rPr lang="en-US" b="1" u="sng" dirty="0">
                <a:latin typeface="Times New Roman" panose="02020603050405020304" pitchFamily="18" charset="0"/>
                <a:cs typeface="Times New Roman" panose="02020603050405020304" pitchFamily="18" charset="0"/>
              </a:rPr>
              <a:t> with Default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547045"/>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django.views.generic.edit</a:t>
            </a:r>
            <a:r>
              <a:rPr lang="en-US" sz="2000" dirty="0"/>
              <a:t> import </a:t>
            </a:r>
            <a:r>
              <a:rPr lang="en-US" sz="2000" dirty="0" err="1"/>
              <a:t>CreateView</a:t>
            </a:r>
            <a:endParaRPr lang="en-US" sz="2000" dirty="0"/>
          </a:p>
          <a:p>
            <a:pPr marL="0" indent="0">
              <a:buNone/>
            </a:pPr>
            <a:r>
              <a:rPr lang="en-US" sz="2000" dirty="0"/>
              <a:t>from .models import Student</a:t>
            </a:r>
          </a:p>
          <a:p>
            <a:pPr marL="0" indent="0">
              <a:buNone/>
            </a:pPr>
            <a:r>
              <a:rPr lang="en-US" sz="2000" dirty="0"/>
              <a:t>class </a:t>
            </a:r>
            <a:r>
              <a:rPr lang="en-US" sz="2000" dirty="0" err="1"/>
              <a:t>StudentCreateView</a:t>
            </a:r>
            <a:r>
              <a:rPr lang="en-US" sz="2000" dirty="0"/>
              <a:t>(</a:t>
            </a:r>
            <a:r>
              <a:rPr lang="en-US" sz="2000" dirty="0" err="1"/>
              <a:t>CreateView</a:t>
            </a:r>
            <a:r>
              <a:rPr lang="en-US" sz="2000" dirty="0"/>
              <a:t>):</a:t>
            </a:r>
          </a:p>
          <a:p>
            <a:pPr marL="0" indent="0">
              <a:buNone/>
            </a:pPr>
            <a:r>
              <a:rPr lang="en-US" sz="2000" dirty="0"/>
              <a:t>	model = Student</a:t>
            </a:r>
          </a:p>
          <a:p>
            <a:pPr marL="0" indent="0">
              <a:buNone/>
            </a:pPr>
            <a:r>
              <a:rPr lang="en-US" sz="2000" dirty="0"/>
              <a:t>	fields = (‘name’, ‘roll’)	# fields = ‘__all__’</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 	 path('student/', </a:t>
            </a:r>
            <a:r>
              <a:rPr lang="en-US" sz="2000" dirty="0" err="1"/>
              <a:t>views.StudentCreateView.as_view</a:t>
            </a:r>
            <a:r>
              <a:rPr lang="en-US" sz="2000" dirty="0"/>
              <a:t>(), name='</a:t>
            </a:r>
            <a:r>
              <a:rPr lang="en-US" sz="2000" dirty="0" err="1"/>
              <a:t>studentform</a:t>
            </a:r>
            <a:r>
              <a:rPr lang="en-US" sz="2000" dirty="0"/>
              <a:t>’),</a:t>
            </a:r>
          </a:p>
          <a:p>
            <a:pPr marL="0" indent="0">
              <a:buNone/>
            </a:pPr>
            <a:r>
              <a:rPr lang="en-US" sz="2000" dirty="0"/>
              <a:t>  # path('</a:t>
            </a:r>
            <a:r>
              <a:rPr lang="en-US" sz="2000" dirty="0" err="1"/>
              <a:t>model_detail</a:t>
            </a:r>
            <a:r>
              <a:rPr lang="en-US" sz="2000" dirty="0"/>
              <a:t>/&lt;</a:t>
            </a:r>
            <a:r>
              <a:rPr lang="en-US" sz="2000" dirty="0" err="1"/>
              <a:t>int:pk</a:t>
            </a:r>
            <a:r>
              <a:rPr lang="en-US" sz="2000" dirty="0"/>
              <a:t>&gt;/', </a:t>
            </a:r>
            <a:r>
              <a:rPr lang="en-US" sz="2000" dirty="0" err="1"/>
              <a:t>views.StudentDetailView.as_view</a:t>
            </a:r>
            <a:r>
              <a:rPr lang="en-US" sz="2000" dirty="0"/>
              <a:t>(), name='</a:t>
            </a:r>
            <a:r>
              <a:rPr lang="en-US" sz="2000" dirty="0" err="1"/>
              <a:t>studentdetail</a:t>
            </a:r>
            <a:r>
              <a:rPr lang="en-US" sz="2000" dirty="0"/>
              <a:t>'),  </a:t>
            </a:r>
          </a:p>
          <a:p>
            <a:pPr marL="0" indent="0">
              <a:buNone/>
            </a:pPr>
            <a:r>
              <a:rPr lang="en-US" sz="2000" dirty="0"/>
              <a:t>]</a:t>
            </a:r>
          </a:p>
          <a:p>
            <a:pPr marL="0" indent="0">
              <a:buNone/>
            </a:pPr>
            <a:endParaRPr lang="en-US" sz="2000" dirty="0"/>
          </a:p>
          <a:p>
            <a:pPr marL="0" indent="0">
              <a:buNone/>
            </a:pPr>
            <a:r>
              <a:rPr lang="en-US" sz="2000" dirty="0"/>
              <a:t>Default Template should be: student_form.html</a:t>
            </a:r>
          </a:p>
        </p:txBody>
      </p:sp>
    </p:spTree>
    <p:extLst>
      <p:ext uri="{BB962C8B-B14F-4D97-AF65-F5344CB8AC3E}">
        <p14:creationId xmlns:p14="http://schemas.microsoft.com/office/powerpoint/2010/main" val="92875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CreateView</a:t>
            </a:r>
            <a:r>
              <a:rPr lang="en-US" b="1" u="sng" dirty="0">
                <a:latin typeface="Times New Roman" panose="02020603050405020304" pitchFamily="18" charset="0"/>
                <a:cs typeface="Times New Roman" panose="02020603050405020304" pitchFamily="18" charset="0"/>
              </a:rPr>
              <a:t> with Custom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338184"/>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django.views.generic.edit</a:t>
            </a:r>
            <a:r>
              <a:rPr lang="en-US" sz="2000" dirty="0"/>
              <a:t> import </a:t>
            </a:r>
            <a:r>
              <a:rPr lang="en-US" sz="2000" dirty="0" err="1"/>
              <a:t>CreateView</a:t>
            </a:r>
            <a:endParaRPr lang="en-US" sz="2000" dirty="0"/>
          </a:p>
          <a:p>
            <a:pPr marL="0" indent="0">
              <a:buNone/>
            </a:pPr>
            <a:r>
              <a:rPr lang="en-US" sz="2000" dirty="0"/>
              <a:t>from .models import Student</a:t>
            </a:r>
          </a:p>
          <a:p>
            <a:pPr marL="0" indent="0">
              <a:buNone/>
            </a:pPr>
            <a:r>
              <a:rPr lang="en-US" sz="2000" dirty="0"/>
              <a:t>class </a:t>
            </a:r>
            <a:r>
              <a:rPr lang="en-US" sz="2000" dirty="0" err="1"/>
              <a:t>StudentCreateView</a:t>
            </a:r>
            <a:r>
              <a:rPr lang="en-US" sz="2000" dirty="0"/>
              <a:t>(</a:t>
            </a:r>
            <a:r>
              <a:rPr lang="en-US" sz="2000" dirty="0" err="1"/>
              <a:t>CreateView</a:t>
            </a:r>
            <a:r>
              <a:rPr lang="en-US" sz="2000" dirty="0"/>
              <a:t>):</a:t>
            </a:r>
          </a:p>
          <a:p>
            <a:pPr marL="0" indent="0">
              <a:buNone/>
            </a:pPr>
            <a:r>
              <a:rPr lang="en-US" sz="2000" dirty="0"/>
              <a:t>	model = Student</a:t>
            </a:r>
          </a:p>
          <a:p>
            <a:pPr marL="0" indent="0">
              <a:buNone/>
            </a:pPr>
            <a:r>
              <a:rPr lang="en-US" sz="2000" dirty="0"/>
              <a:t>	fields = (‘name’, ‘roll’)</a:t>
            </a:r>
          </a:p>
          <a:p>
            <a:pPr marL="0" indent="0">
              <a:buNone/>
            </a:pPr>
            <a:r>
              <a:rPr lang="en-US" sz="2000" dirty="0"/>
              <a:t>	</a:t>
            </a:r>
            <a:r>
              <a:rPr lang="en-US" sz="2000" dirty="0" err="1"/>
              <a:t>template_name</a:t>
            </a:r>
            <a:r>
              <a:rPr lang="en-US" sz="2000" dirty="0"/>
              <a:t> = 'school/student.html’</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 	 path('student/', </a:t>
            </a:r>
            <a:r>
              <a:rPr lang="en-US" sz="2000" dirty="0" err="1"/>
              <a:t>views.StudentCreateView.as_view</a:t>
            </a:r>
            <a:r>
              <a:rPr lang="en-US" sz="2000" dirty="0"/>
              <a:t>(), name='</a:t>
            </a:r>
            <a:r>
              <a:rPr lang="en-US" sz="2000" dirty="0" err="1"/>
              <a:t>studentform</a:t>
            </a:r>
            <a:r>
              <a:rPr lang="en-US" sz="2000" dirty="0"/>
              <a:t>’),</a:t>
            </a:r>
          </a:p>
          <a:p>
            <a:pPr marL="0" indent="0">
              <a:buNone/>
            </a:pPr>
            <a:r>
              <a:rPr lang="en-US" sz="2000" dirty="0"/>
              <a:t>  # path('</a:t>
            </a:r>
            <a:r>
              <a:rPr lang="en-US" sz="2000" dirty="0" err="1"/>
              <a:t>model_detail</a:t>
            </a:r>
            <a:r>
              <a:rPr lang="en-US" sz="2000" dirty="0"/>
              <a:t>/&lt;</a:t>
            </a:r>
            <a:r>
              <a:rPr lang="en-US" sz="2000" dirty="0" err="1"/>
              <a:t>int:pk</a:t>
            </a:r>
            <a:r>
              <a:rPr lang="en-US" sz="2000" dirty="0"/>
              <a:t>&gt;/', </a:t>
            </a:r>
            <a:r>
              <a:rPr lang="en-US" sz="2000" dirty="0" err="1"/>
              <a:t>views.StudentDetailView.as_view</a:t>
            </a:r>
            <a:r>
              <a:rPr lang="en-US" sz="2000" dirty="0"/>
              <a:t>(), name='</a:t>
            </a:r>
            <a:r>
              <a:rPr lang="en-US" sz="2000" dirty="0" err="1"/>
              <a:t>studentdetail</a:t>
            </a:r>
            <a:r>
              <a:rPr lang="en-US" sz="2000" dirty="0"/>
              <a:t>'),  </a:t>
            </a:r>
          </a:p>
          <a:p>
            <a:pPr marL="0" indent="0">
              <a:buNone/>
            </a:pPr>
            <a:r>
              <a:rPr lang="en-US" sz="2000" dirty="0"/>
              <a:t>]</a:t>
            </a:r>
          </a:p>
        </p:txBody>
      </p:sp>
    </p:spTree>
    <p:extLst>
      <p:ext uri="{BB962C8B-B14F-4D97-AF65-F5344CB8AC3E}">
        <p14:creationId xmlns:p14="http://schemas.microsoft.com/office/powerpoint/2010/main" val="11031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UpdateView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10732655" cy="537325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django.views.generic.edit.UpdateView</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 view that displays a form for editing an existing object, redisplaying the form with validation errors (if there are any) and saving changes to the object. This uses a form automatically generated from the object’s model class (unless a form class is manually specified).</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django.views.generic.detail.SingleObjectTemplateResponseMixin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django.views.generic.edit.BaseUpdateView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django.views.generic.edit.ModelFormMixin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django.views.generic.edit.FormMixin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django.views.generic.edit.ProcessFormView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63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UpdateView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Attributes:- </a:t>
            </a:r>
          </a:p>
          <a:p>
            <a:pPr marL="0" indent="0">
              <a:buNone/>
            </a:pP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 The </a:t>
            </a:r>
            <a:r>
              <a:rPr lang="en-US" sz="2000" dirty="0" err="1">
                <a:latin typeface="Times New Roman" panose="02020603050405020304" pitchFamily="18" charset="0"/>
                <a:cs typeface="Times New Roman" panose="02020603050405020304" pitchFamily="18" charset="0"/>
              </a:rPr>
              <a:t>UpdateView</a:t>
            </a:r>
            <a:r>
              <a:rPr lang="en-US" sz="2000" dirty="0">
                <a:latin typeface="Times New Roman" panose="02020603050405020304" pitchFamily="18" charset="0"/>
                <a:cs typeface="Times New Roman" panose="02020603050405020304" pitchFamily="18" charset="0"/>
              </a:rPr>
              <a:t> page displayed to a GET request uses a </a:t>
            </a: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of '_form’.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object - When using </a:t>
            </a:r>
            <a:r>
              <a:rPr lang="en-US" sz="2000" dirty="0" err="1">
                <a:latin typeface="Times New Roman" panose="02020603050405020304" pitchFamily="18" charset="0"/>
                <a:cs typeface="Times New Roman" panose="02020603050405020304" pitchFamily="18" charset="0"/>
              </a:rPr>
              <a:t>UpdateView</a:t>
            </a:r>
            <a:r>
              <a:rPr lang="en-US" sz="2000" dirty="0">
                <a:latin typeface="Times New Roman" panose="02020603050405020304" pitchFamily="18" charset="0"/>
                <a:cs typeface="Times New Roman" panose="02020603050405020304" pitchFamily="18" charset="0"/>
              </a:rPr>
              <a:t> you have access to </a:t>
            </a:r>
            <a:r>
              <a:rPr lang="en-US" sz="2000" dirty="0" err="1">
                <a:latin typeface="Times New Roman" panose="02020603050405020304" pitchFamily="18" charset="0"/>
                <a:cs typeface="Times New Roman" panose="02020603050405020304" pitchFamily="18" charset="0"/>
              </a:rPr>
              <a:t>self.object</a:t>
            </a:r>
            <a:r>
              <a:rPr lang="en-US" sz="2000" dirty="0">
                <a:latin typeface="Times New Roman" panose="02020603050405020304" pitchFamily="18" charset="0"/>
                <a:cs typeface="Times New Roman" panose="02020603050405020304" pitchFamily="18" charset="0"/>
              </a:rPr>
              <a:t>, which is the object being updated.</a:t>
            </a:r>
          </a:p>
        </p:txBody>
      </p:sp>
    </p:spTree>
    <p:extLst>
      <p:ext uri="{BB962C8B-B14F-4D97-AF65-F5344CB8AC3E}">
        <p14:creationId xmlns:p14="http://schemas.microsoft.com/office/powerpoint/2010/main" val="30125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UpdateView</a:t>
            </a:r>
            <a:r>
              <a:rPr lang="en-US" b="1" u="sng" dirty="0">
                <a:latin typeface="Times New Roman" panose="02020603050405020304" pitchFamily="18" charset="0"/>
                <a:cs typeface="Times New Roman" panose="02020603050405020304" pitchFamily="18" charset="0"/>
              </a:rPr>
              <a:t> with Default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402839"/>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django.views.generic.edit</a:t>
            </a:r>
            <a:r>
              <a:rPr lang="en-US" sz="2000" dirty="0"/>
              <a:t> import </a:t>
            </a:r>
            <a:r>
              <a:rPr lang="en-US" sz="2000" dirty="0" err="1"/>
              <a:t>UpdateView</a:t>
            </a:r>
            <a:endParaRPr lang="en-US" sz="2000" dirty="0"/>
          </a:p>
          <a:p>
            <a:pPr marL="0" indent="0">
              <a:buNone/>
            </a:pPr>
            <a:r>
              <a:rPr lang="en-US" sz="2000" dirty="0"/>
              <a:t>from .models import Student</a:t>
            </a:r>
          </a:p>
          <a:p>
            <a:pPr marL="0" indent="0">
              <a:buNone/>
            </a:pPr>
            <a:r>
              <a:rPr lang="en-US" sz="2000" dirty="0"/>
              <a:t>class </a:t>
            </a:r>
            <a:r>
              <a:rPr lang="en-US" sz="2000" dirty="0" err="1"/>
              <a:t>StudentUpdateView</a:t>
            </a:r>
            <a:r>
              <a:rPr lang="en-US" sz="2000" dirty="0"/>
              <a:t>(</a:t>
            </a:r>
            <a:r>
              <a:rPr lang="en-US" sz="2000" dirty="0" err="1"/>
              <a:t>UpdateView</a:t>
            </a:r>
            <a:r>
              <a:rPr lang="en-US" sz="2000" dirty="0"/>
              <a:t>):</a:t>
            </a:r>
          </a:p>
          <a:p>
            <a:pPr marL="0" indent="0">
              <a:buNone/>
            </a:pPr>
            <a:r>
              <a:rPr lang="en-US" sz="2000" dirty="0"/>
              <a:t>	model = Student</a:t>
            </a:r>
          </a:p>
          <a:p>
            <a:pPr marL="0" indent="0">
              <a:buNone/>
            </a:pPr>
            <a:r>
              <a:rPr lang="en-US" sz="2000" dirty="0"/>
              <a:t>	fields = (‘name’, ‘roll’)</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  </a:t>
            </a:r>
          </a:p>
          <a:p>
            <a:pPr marL="0" indent="0">
              <a:buNone/>
            </a:pPr>
            <a:r>
              <a:rPr lang="en-US" sz="2000" dirty="0"/>
              <a:t>path('</a:t>
            </a:r>
            <a:r>
              <a:rPr lang="en-US" sz="2000" dirty="0" err="1"/>
              <a:t>updatestudent</a:t>
            </a:r>
            <a:r>
              <a:rPr lang="en-US" sz="2000" dirty="0"/>
              <a:t>/&lt;</a:t>
            </a:r>
            <a:r>
              <a:rPr lang="en-US" sz="2000" dirty="0" err="1"/>
              <a:t>int:pk</a:t>
            </a:r>
            <a:r>
              <a:rPr lang="en-US" sz="2000" dirty="0"/>
              <a:t>&gt;', </a:t>
            </a:r>
            <a:r>
              <a:rPr lang="en-US" sz="2000" dirty="0" err="1"/>
              <a:t>views.StudentUpdateView.as_view</a:t>
            </a:r>
            <a:r>
              <a:rPr lang="en-US" sz="2000" dirty="0"/>
              <a:t>(), name='</a:t>
            </a:r>
            <a:r>
              <a:rPr lang="en-US" sz="2000" dirty="0" err="1"/>
              <a:t>update_student</a:t>
            </a:r>
            <a:r>
              <a:rPr lang="en-US" sz="2000" dirty="0"/>
              <a:t>’),  </a:t>
            </a:r>
          </a:p>
          <a:p>
            <a:pPr marL="0" indent="0">
              <a:buNone/>
            </a:pPr>
            <a:r>
              <a:rPr lang="en-US" sz="2000" dirty="0"/>
              <a:t>]</a:t>
            </a:r>
          </a:p>
          <a:p>
            <a:pPr marL="0" indent="0">
              <a:buNone/>
            </a:pPr>
            <a:endParaRPr lang="en-US" sz="2000" dirty="0"/>
          </a:p>
          <a:p>
            <a:pPr marL="0" indent="0">
              <a:buNone/>
            </a:pPr>
            <a:r>
              <a:rPr lang="en-US" sz="2000" dirty="0"/>
              <a:t>Default Template should be: student_form.html This is same as create template file.</a:t>
            </a:r>
          </a:p>
        </p:txBody>
      </p:sp>
    </p:spTree>
    <p:extLst>
      <p:ext uri="{BB962C8B-B14F-4D97-AF65-F5344CB8AC3E}">
        <p14:creationId xmlns:p14="http://schemas.microsoft.com/office/powerpoint/2010/main" val="35017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UpdateView</a:t>
            </a:r>
            <a:r>
              <a:rPr lang="en-US" b="1" u="sng" dirty="0">
                <a:latin typeface="Times New Roman" panose="02020603050405020304" pitchFamily="18" charset="0"/>
                <a:cs typeface="Times New Roman" panose="02020603050405020304" pitchFamily="18" charset="0"/>
              </a:rPr>
              <a:t> with Custom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338184"/>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a:t>
            </a:r>
            <a:r>
              <a:rPr lang="en-US" sz="2000" dirty="0"/>
              <a:t> import </a:t>
            </a:r>
            <a:r>
              <a:rPr lang="en-US" sz="2000" dirty="0" err="1"/>
              <a:t>UpdateView</a:t>
            </a:r>
            <a:endParaRPr lang="en-US" sz="2000" dirty="0"/>
          </a:p>
          <a:p>
            <a:pPr marL="0" indent="0">
              <a:buNone/>
            </a:pPr>
            <a:r>
              <a:rPr lang="en-US" sz="2000" dirty="0"/>
              <a:t>from .models import Student</a:t>
            </a:r>
          </a:p>
          <a:p>
            <a:pPr marL="0" indent="0">
              <a:buNone/>
            </a:pPr>
            <a:r>
              <a:rPr lang="en-US" sz="2000" dirty="0"/>
              <a:t>class </a:t>
            </a:r>
            <a:r>
              <a:rPr lang="en-US" sz="2000" dirty="0" err="1"/>
              <a:t>StudentUpdateView</a:t>
            </a:r>
            <a:r>
              <a:rPr lang="en-US" sz="2000" dirty="0"/>
              <a:t>(</a:t>
            </a:r>
            <a:r>
              <a:rPr lang="en-US" sz="2000" dirty="0" err="1"/>
              <a:t>UpdateView</a:t>
            </a:r>
            <a:r>
              <a:rPr lang="en-US" sz="2000" dirty="0"/>
              <a:t>):</a:t>
            </a:r>
          </a:p>
          <a:p>
            <a:pPr marL="0" indent="0">
              <a:buNone/>
            </a:pPr>
            <a:r>
              <a:rPr lang="en-US" sz="2000" dirty="0"/>
              <a:t> model = Student</a:t>
            </a:r>
          </a:p>
          <a:p>
            <a:pPr marL="0" indent="0">
              <a:buNone/>
            </a:pPr>
            <a:r>
              <a:rPr lang="en-US" sz="2000" dirty="0"/>
              <a:t> fields = ['name', 'roll']</a:t>
            </a:r>
          </a:p>
          <a:p>
            <a:pPr marL="0" indent="0">
              <a:buNone/>
            </a:pPr>
            <a:r>
              <a:rPr lang="en-US" sz="2000" dirty="0"/>
              <a:t> </a:t>
            </a:r>
            <a:r>
              <a:rPr lang="en-US" sz="2000" dirty="0" err="1"/>
              <a:t>template_name</a:t>
            </a:r>
            <a:r>
              <a:rPr lang="en-US" sz="2000" dirty="0"/>
              <a:t> = 'school/student.html’</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a:t>
            </a:r>
          </a:p>
          <a:p>
            <a:pPr marL="0" indent="0">
              <a:buNone/>
            </a:pPr>
            <a:r>
              <a:rPr lang="en-US" sz="2000" dirty="0"/>
              <a:t> path('</a:t>
            </a:r>
            <a:r>
              <a:rPr lang="en-US" sz="2000" dirty="0" err="1"/>
              <a:t>updatestudent</a:t>
            </a:r>
            <a:r>
              <a:rPr lang="en-US" sz="2000" dirty="0"/>
              <a:t>/&lt;</a:t>
            </a:r>
            <a:r>
              <a:rPr lang="en-US" sz="2000" dirty="0" err="1"/>
              <a:t>int:pk</a:t>
            </a:r>
            <a:r>
              <a:rPr lang="en-US" sz="2000" dirty="0"/>
              <a:t>&gt;', </a:t>
            </a:r>
            <a:r>
              <a:rPr lang="en-US" sz="2000" dirty="0" err="1"/>
              <a:t>views.StudentUpdateView.as_view</a:t>
            </a:r>
            <a:r>
              <a:rPr lang="en-US" sz="2000" dirty="0"/>
              <a:t>(), name='</a:t>
            </a:r>
            <a:r>
              <a:rPr lang="en-US" sz="2000" dirty="0" err="1"/>
              <a:t>update_student</a:t>
            </a:r>
            <a:r>
              <a:rPr lang="en-US" sz="2000" dirty="0"/>
              <a:t>’),</a:t>
            </a:r>
          </a:p>
          <a:p>
            <a:pPr marL="0" indent="0">
              <a:buNone/>
            </a:pPr>
            <a:r>
              <a:rPr lang="en-US" sz="2000" dirty="0"/>
              <a:t>]</a:t>
            </a:r>
          </a:p>
          <a:p>
            <a:pPr marL="0" indent="0">
              <a:buNone/>
            </a:pPr>
            <a:r>
              <a:rPr lang="en-US" sz="2000" dirty="0"/>
              <a:t>Note The Create View Template File must be same</a:t>
            </a:r>
          </a:p>
        </p:txBody>
      </p:sp>
    </p:spTree>
    <p:extLst>
      <p:ext uri="{BB962C8B-B14F-4D97-AF65-F5344CB8AC3E}">
        <p14:creationId xmlns:p14="http://schemas.microsoft.com/office/powerpoint/2010/main" val="244444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django.views.generic.edit.DeleteView</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view that displays a confirmation page and deletes an existing object. The given object will only be deleted if the request method is POST. If this view is fetched via GET, it will display a confirmation page that should contain a form that POSTs to the same URL.</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django.views.generic.detail.SingleObjectTemplateResponseMixin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django.views.generic.edit.BaseDeleteView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django.views.generic.edit.DeletionMixin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django.views.generic.detail.BaseDetailView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django.views.generic.detail.SingleObjectMixin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82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DeleteView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Attribute:-</a:t>
            </a:r>
          </a:p>
          <a:p>
            <a:pPr marL="0" indent="0">
              <a:buNone/>
            </a:pP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 The </a:t>
            </a:r>
            <a:r>
              <a:rPr lang="en-US" sz="2000" dirty="0" err="1">
                <a:latin typeface="Times New Roman" panose="02020603050405020304" pitchFamily="18" charset="0"/>
                <a:cs typeface="Times New Roman" panose="02020603050405020304" pitchFamily="18" charset="0"/>
              </a:rPr>
              <a:t>DeleteView</a:t>
            </a:r>
            <a:r>
              <a:rPr lang="en-US" sz="2000" dirty="0">
                <a:latin typeface="Times New Roman" panose="02020603050405020304" pitchFamily="18" charset="0"/>
                <a:cs typeface="Times New Roman" panose="02020603050405020304" pitchFamily="18" charset="0"/>
              </a:rPr>
              <a:t> page displayed to a GET request uses a </a:t>
            </a: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of '_</a:t>
            </a:r>
            <a:r>
              <a:rPr lang="en-US" sz="2000" dirty="0" err="1">
                <a:latin typeface="Times New Roman" panose="02020603050405020304" pitchFamily="18" charset="0"/>
                <a:cs typeface="Times New Roman" panose="02020603050405020304" pitchFamily="18" charset="0"/>
              </a:rPr>
              <a:t>confirm_delete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908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DeletionMixin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django.views.generic.edit.DeletionMixin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Enables handling of the DELETE http action.</a:t>
            </a:r>
          </a:p>
          <a:p>
            <a:pPr marL="0" indent="0">
              <a:buNone/>
            </a:pPr>
            <a:r>
              <a:rPr lang="en-US" sz="2000" dirty="0">
                <a:latin typeface="Times New Roman" panose="02020603050405020304" pitchFamily="18" charset="0"/>
                <a:cs typeface="Times New Roman" panose="02020603050405020304" pitchFamily="18" charset="0"/>
              </a:rPr>
              <a:t>Attributes:-</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 The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to redirect to when the nominated object has been successfully deleted.</a:t>
            </a:r>
          </a:p>
          <a:p>
            <a:pPr marL="0" indent="0">
              <a:buNone/>
            </a:pP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may contain dictionary string formatting, which will be interpolated against the object’s field attributes. For example, you could use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="/parent/{</a:t>
            </a:r>
            <a:r>
              <a:rPr lang="en-US" sz="2000" dirty="0" err="1">
                <a:latin typeface="Times New Roman" panose="02020603050405020304" pitchFamily="18" charset="0"/>
                <a:cs typeface="Times New Roman" panose="02020603050405020304" pitchFamily="18" charset="0"/>
              </a:rPr>
              <a:t>parent_id</a:t>
            </a:r>
            <a:r>
              <a:rPr lang="en-US" sz="2000" dirty="0">
                <a:latin typeface="Times New Roman" panose="02020603050405020304" pitchFamily="18" charset="0"/>
                <a:cs typeface="Times New Roman" panose="02020603050405020304" pitchFamily="18" charset="0"/>
              </a:rPr>
              <a:t>}/" to redirect to a URL composed out of the </a:t>
            </a:r>
            <a:r>
              <a:rPr lang="en-US" sz="2000" dirty="0" err="1">
                <a:latin typeface="Times New Roman" panose="02020603050405020304" pitchFamily="18" charset="0"/>
                <a:cs typeface="Times New Roman" panose="02020603050405020304" pitchFamily="18" charset="0"/>
              </a:rPr>
              <a:t>parent_id</a:t>
            </a:r>
            <a:r>
              <a:rPr lang="en-US" sz="2000" dirty="0">
                <a:latin typeface="Times New Roman" panose="02020603050405020304" pitchFamily="18" charset="0"/>
                <a:cs typeface="Times New Roman" panose="02020603050405020304" pitchFamily="18" charset="0"/>
              </a:rPr>
              <a:t> field on a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a:latin typeface="Times New Roman" panose="02020603050405020304" pitchFamily="18" charset="0"/>
                <a:cs typeface="Times New Roman" panose="02020603050405020304" pitchFamily="18" charset="0"/>
              </a:rPr>
              <a:t>delete(request,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Retrieves the target object and calls its delete() method, then redirects to the success URL.</a:t>
            </a:r>
          </a:p>
          <a:p>
            <a:pPr marL="0" indent="0">
              <a:buNone/>
            </a:pPr>
            <a:r>
              <a:rPr lang="en-US" sz="2000" dirty="0" err="1">
                <a:latin typeface="Times New Roman" panose="02020603050405020304" pitchFamily="18" charset="0"/>
                <a:cs typeface="Times New Roman" panose="02020603050405020304" pitchFamily="18" charset="0"/>
              </a:rPr>
              <a:t>get_success_url</a:t>
            </a:r>
            <a:r>
              <a:rPr lang="en-US" sz="2000" dirty="0">
                <a:latin typeface="Times New Roman" panose="02020603050405020304" pitchFamily="18" charset="0"/>
                <a:cs typeface="Times New Roman" panose="02020603050405020304" pitchFamily="18" charset="0"/>
              </a:rPr>
              <a:t>() - Returns the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to redirect to when the nominated object has been successfully deleted. Returns </a:t>
            </a:r>
            <a:r>
              <a:rPr lang="en-US" sz="2000" dirty="0" err="1">
                <a:latin typeface="Times New Roman" panose="02020603050405020304" pitchFamily="18" charset="0"/>
                <a:cs typeface="Times New Roman" panose="02020603050405020304" pitchFamily="18" charset="0"/>
              </a:rPr>
              <a:t>success_url</a:t>
            </a:r>
            <a:r>
              <a:rPr lang="en-US" sz="2000" dirty="0">
                <a:latin typeface="Times New Roman" panose="02020603050405020304" pitchFamily="18" charset="0"/>
                <a:cs typeface="Times New Roman" panose="02020603050405020304" pitchFamily="18" charset="0"/>
              </a:rPr>
              <a:t> by default.</a:t>
            </a:r>
          </a:p>
        </p:txBody>
      </p:sp>
    </p:spTree>
    <p:extLst>
      <p:ext uri="{BB962C8B-B14F-4D97-AF65-F5344CB8AC3E}">
        <p14:creationId xmlns:p14="http://schemas.microsoft.com/office/powerpoint/2010/main" val="125594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Generic Display View</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two following generic class-based views are designed to display data.</a:t>
            </a:r>
          </a:p>
          <a:p>
            <a:r>
              <a:rPr lang="en-US" sz="2400" dirty="0" err="1">
                <a:latin typeface="Times New Roman" panose="02020603050405020304" pitchFamily="18" charset="0"/>
                <a:cs typeface="Times New Roman" panose="02020603050405020304" pitchFamily="18" charset="0"/>
              </a:rPr>
              <a:t>ListView</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DetailView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DeleteView</a:t>
            </a:r>
            <a:r>
              <a:rPr lang="en-US" b="1" u="sng" dirty="0">
                <a:latin typeface="Times New Roman" panose="02020603050405020304" pitchFamily="18" charset="0"/>
                <a:cs typeface="Times New Roman" panose="02020603050405020304" pitchFamily="18" charset="0"/>
              </a:rPr>
              <a:t> with Default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668529"/>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django.views.generic.edit</a:t>
            </a:r>
            <a:r>
              <a:rPr lang="en-US" sz="2000" dirty="0"/>
              <a:t> import </a:t>
            </a:r>
            <a:r>
              <a:rPr lang="en-US" sz="2000" dirty="0" err="1"/>
              <a:t>DeleteView</a:t>
            </a:r>
            <a:endParaRPr lang="en-US" sz="2000" dirty="0"/>
          </a:p>
          <a:p>
            <a:pPr marL="0" indent="0">
              <a:buNone/>
            </a:pPr>
            <a:r>
              <a:rPr lang="en-US" sz="2000" dirty="0"/>
              <a:t>From </a:t>
            </a:r>
            <a:r>
              <a:rPr lang="en-US" sz="2000" dirty="0" err="1"/>
              <a:t>Django.urls</a:t>
            </a:r>
            <a:r>
              <a:rPr lang="en-US" sz="2000" dirty="0"/>
              <a:t> import </a:t>
            </a:r>
            <a:r>
              <a:rPr lang="en-US" sz="2000" dirty="0" err="1"/>
              <a:t>reverse_lazy</a:t>
            </a:r>
            <a:endParaRPr lang="en-US" sz="2000" dirty="0"/>
          </a:p>
          <a:p>
            <a:pPr marL="0" indent="0">
              <a:buNone/>
            </a:pPr>
            <a:r>
              <a:rPr lang="en-US" sz="2000" dirty="0"/>
              <a:t>from .models import Student</a:t>
            </a:r>
          </a:p>
          <a:p>
            <a:pPr marL="0" indent="0">
              <a:buNone/>
            </a:pPr>
            <a:r>
              <a:rPr lang="en-US" sz="2000" dirty="0"/>
              <a:t>class </a:t>
            </a:r>
            <a:r>
              <a:rPr lang="en-US" sz="2000" dirty="0" err="1"/>
              <a:t>StudentDeleteView</a:t>
            </a:r>
            <a:r>
              <a:rPr lang="en-US" sz="2000" dirty="0"/>
              <a:t>(</a:t>
            </a:r>
            <a:r>
              <a:rPr lang="en-US" sz="2000" dirty="0" err="1"/>
              <a:t>DeleteView</a:t>
            </a:r>
            <a:r>
              <a:rPr lang="en-US" sz="2000" dirty="0"/>
              <a:t>):</a:t>
            </a:r>
          </a:p>
          <a:p>
            <a:pPr marL="0" indent="0">
              <a:buNone/>
            </a:pPr>
            <a:r>
              <a:rPr lang="en-US" sz="2000" dirty="0"/>
              <a:t>	model = Student</a:t>
            </a:r>
          </a:p>
          <a:p>
            <a:pPr marL="0" indent="0">
              <a:buNone/>
            </a:pPr>
            <a:r>
              <a:rPr lang="en-US" sz="2000" dirty="0"/>
              <a:t>	</a:t>
            </a:r>
            <a:r>
              <a:rPr lang="en-US" sz="2000" dirty="0" err="1"/>
              <a:t>success_url</a:t>
            </a:r>
            <a:r>
              <a:rPr lang="en-US" sz="2000" dirty="0"/>
              <a:t> = </a:t>
            </a:r>
            <a:r>
              <a:rPr lang="en-US" sz="2000" dirty="0" err="1"/>
              <a:t>reverse_lazy</a:t>
            </a:r>
            <a:r>
              <a:rPr lang="en-US" sz="2000" dirty="0"/>
              <a:t>(‘</a:t>
            </a:r>
            <a:r>
              <a:rPr lang="en-US" sz="2000" dirty="0" err="1"/>
              <a:t>add_student</a:t>
            </a:r>
            <a:r>
              <a:rPr lang="en-US" sz="2000" dirty="0"/>
              <a:t>’)		# After Delete Redirect to detail page</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a:t>
            </a:r>
          </a:p>
          <a:p>
            <a:pPr marL="0" indent="0">
              <a:buNone/>
            </a:pPr>
            <a:r>
              <a:rPr lang="en-US" sz="2000" dirty="0"/>
              <a:t> path('</a:t>
            </a:r>
            <a:r>
              <a:rPr lang="en-US" sz="2000" dirty="0" err="1"/>
              <a:t>deletestudent</a:t>
            </a:r>
            <a:r>
              <a:rPr lang="en-US" sz="2000" dirty="0"/>
              <a:t>/&lt;</a:t>
            </a:r>
            <a:r>
              <a:rPr lang="en-US" sz="2000" dirty="0" err="1"/>
              <a:t>int:pk</a:t>
            </a:r>
            <a:r>
              <a:rPr lang="en-US" sz="2000" dirty="0"/>
              <a:t>&gt;', </a:t>
            </a:r>
            <a:r>
              <a:rPr lang="en-US" sz="2000" dirty="0" err="1"/>
              <a:t>views.StudentDeleteView.as_view</a:t>
            </a:r>
            <a:r>
              <a:rPr lang="en-US" sz="2000" dirty="0"/>
              <a:t>(), name='</a:t>
            </a:r>
            <a:r>
              <a:rPr lang="en-US" sz="2000" dirty="0" err="1"/>
              <a:t>delete_student</a:t>
            </a:r>
            <a:r>
              <a:rPr lang="en-US" sz="2000" dirty="0"/>
              <a:t>’),</a:t>
            </a:r>
          </a:p>
          <a:p>
            <a:pPr marL="0" indent="0">
              <a:buNone/>
            </a:pPr>
            <a:r>
              <a:rPr lang="en-US" sz="2000" dirty="0"/>
              <a:t>]</a:t>
            </a:r>
          </a:p>
          <a:p>
            <a:pPr marL="0" indent="0">
              <a:buNone/>
            </a:pPr>
            <a:r>
              <a:rPr lang="en-US" sz="2000" dirty="0"/>
              <a:t>Default Template should be: student_confirm_delete.html</a:t>
            </a:r>
          </a:p>
        </p:txBody>
      </p:sp>
    </p:spTree>
    <p:extLst>
      <p:ext uri="{BB962C8B-B14F-4D97-AF65-F5344CB8AC3E}">
        <p14:creationId xmlns:p14="http://schemas.microsoft.com/office/powerpoint/2010/main" val="326365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DeleteView</a:t>
            </a:r>
            <a:r>
              <a:rPr lang="en-US" b="1" u="sng" dirty="0">
                <a:latin typeface="Times New Roman" panose="02020603050405020304" pitchFamily="18" charset="0"/>
                <a:cs typeface="Times New Roman" panose="02020603050405020304" pitchFamily="18" charset="0"/>
              </a:rPr>
              <a:t> with Default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0"/>
            <a:ext cx="10515600" cy="5668529"/>
          </a:xfrm>
        </p:spPr>
        <p:txBody>
          <a:bodyPr>
            <a:normAutofit/>
          </a:bodyPr>
          <a:lstStyle/>
          <a:p>
            <a:pPr marL="0" indent="0">
              <a:buNone/>
            </a:pPr>
            <a:r>
              <a:rPr lang="en-US" sz="2000" b="1" dirty="0"/>
              <a:t>Student_confirm_delete.py</a:t>
            </a:r>
            <a:endParaRPr lang="en-US" sz="2000" dirty="0"/>
          </a:p>
          <a:p>
            <a:pPr marL="0" indent="0">
              <a:buNone/>
            </a:pPr>
            <a:r>
              <a:rPr lang="en-US" sz="2000" dirty="0"/>
              <a:t>&lt;body&gt;</a:t>
            </a:r>
          </a:p>
          <a:p>
            <a:pPr marL="0" indent="0">
              <a:buNone/>
            </a:pPr>
            <a:r>
              <a:rPr lang="en-US" sz="2000" dirty="0"/>
              <a:t> &lt;h1&gt;Are you Sure ?&lt;/h1&gt;</a:t>
            </a:r>
          </a:p>
          <a:p>
            <a:pPr marL="0" indent="0">
              <a:buNone/>
            </a:pPr>
            <a:r>
              <a:rPr lang="en-US" sz="2000" dirty="0"/>
              <a:t> &lt;form action="" method="post"&gt; </a:t>
            </a:r>
          </a:p>
          <a:p>
            <a:pPr marL="0" indent="0">
              <a:buNone/>
            </a:pPr>
            <a:r>
              <a:rPr lang="en-US" sz="2000" dirty="0"/>
              <a:t>  {% </a:t>
            </a:r>
            <a:r>
              <a:rPr lang="en-US" sz="2000" dirty="0" err="1"/>
              <a:t>csrf_token</a:t>
            </a:r>
            <a:r>
              <a:rPr lang="en-US" sz="2000" dirty="0"/>
              <a:t> %}</a:t>
            </a:r>
          </a:p>
          <a:p>
            <a:pPr marL="0" indent="0">
              <a:buNone/>
            </a:pPr>
            <a:r>
              <a:rPr lang="en-US" sz="2000" dirty="0"/>
              <a:t>  &lt;input type="submit" value="Delete"&gt;</a:t>
            </a:r>
          </a:p>
          <a:p>
            <a:pPr marL="0" indent="0">
              <a:buNone/>
            </a:pPr>
            <a:r>
              <a:rPr lang="en-US" sz="2000" dirty="0"/>
              <a:t>  &lt;a </a:t>
            </a:r>
            <a:r>
              <a:rPr lang="en-US" sz="2000" dirty="0" err="1"/>
              <a:t>href</a:t>
            </a:r>
            <a:r>
              <a:rPr lang="en-US" sz="2000" dirty="0"/>
              <a:t>="{% </a:t>
            </a:r>
            <a:r>
              <a:rPr lang="en-US" sz="2000" dirty="0" err="1"/>
              <a:t>url</a:t>
            </a:r>
            <a:r>
              <a:rPr lang="en-US" sz="2000" dirty="0"/>
              <a:t> '</a:t>
            </a:r>
            <a:r>
              <a:rPr lang="en-US" sz="2000" dirty="0" err="1"/>
              <a:t>add_student</a:t>
            </a:r>
            <a:r>
              <a:rPr lang="en-US" sz="2000" dirty="0"/>
              <a:t>' %}"&gt;Cancel&lt;/a&gt;</a:t>
            </a:r>
          </a:p>
          <a:p>
            <a:pPr marL="0" indent="0">
              <a:buNone/>
            </a:pPr>
            <a:r>
              <a:rPr lang="en-US" sz="2000" dirty="0"/>
              <a:t> &lt;/form&gt;</a:t>
            </a:r>
          </a:p>
          <a:p>
            <a:pPr marL="0" indent="0">
              <a:buNone/>
            </a:pPr>
            <a:r>
              <a:rPr lang="en-US" sz="2000" dirty="0"/>
              <a:t>&lt;/body&gt;</a:t>
            </a:r>
          </a:p>
        </p:txBody>
      </p:sp>
    </p:spTree>
    <p:extLst>
      <p:ext uri="{BB962C8B-B14F-4D97-AF65-F5344CB8AC3E}">
        <p14:creationId xmlns:p14="http://schemas.microsoft.com/office/powerpoint/2010/main" val="388496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err="1">
                <a:latin typeface="Times New Roman" panose="02020603050405020304" pitchFamily="18" charset="0"/>
                <a:cs typeface="Times New Roman" panose="02020603050405020304" pitchFamily="18" charset="0"/>
              </a:rPr>
              <a:t>DeleteView</a:t>
            </a:r>
            <a:r>
              <a:rPr lang="en-US" b="1" u="sng" dirty="0">
                <a:latin typeface="Times New Roman" panose="02020603050405020304" pitchFamily="18" charset="0"/>
                <a:cs typeface="Times New Roman" panose="02020603050405020304" pitchFamily="18" charset="0"/>
              </a:rPr>
              <a:t> with Custom Template</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338184"/>
          </a:xfrm>
        </p:spPr>
        <p:txBody>
          <a:bodyPr>
            <a:normAutofit/>
          </a:bodyPr>
          <a:lstStyle/>
          <a:p>
            <a:pPr marL="0" indent="0">
              <a:buNone/>
            </a:pPr>
            <a:r>
              <a:rPr lang="en-US" sz="2000" b="1" u="sng" dirty="0"/>
              <a:t>views.py</a:t>
            </a:r>
          </a:p>
          <a:p>
            <a:pPr marL="0" indent="0">
              <a:buNone/>
            </a:pPr>
            <a:r>
              <a:rPr lang="en-US" sz="2000" dirty="0"/>
              <a:t>from </a:t>
            </a:r>
            <a:r>
              <a:rPr lang="en-US" sz="2000" dirty="0" err="1"/>
              <a:t>django.views.generic.edit</a:t>
            </a:r>
            <a:r>
              <a:rPr lang="en-US" sz="2000" dirty="0"/>
              <a:t> import </a:t>
            </a:r>
            <a:r>
              <a:rPr lang="en-US" sz="2000" dirty="0" err="1"/>
              <a:t>DeleteView</a:t>
            </a:r>
            <a:endParaRPr lang="en-US" sz="2000" dirty="0"/>
          </a:p>
          <a:p>
            <a:pPr marL="0" indent="0">
              <a:buNone/>
            </a:pPr>
            <a:r>
              <a:rPr lang="en-US" sz="2000" dirty="0"/>
              <a:t>from </a:t>
            </a:r>
            <a:r>
              <a:rPr lang="en-US" sz="2000" dirty="0" err="1"/>
              <a:t>django.urls</a:t>
            </a:r>
            <a:r>
              <a:rPr lang="en-US" sz="2000" dirty="0"/>
              <a:t> import </a:t>
            </a:r>
            <a:r>
              <a:rPr lang="en-US" sz="2000" dirty="0" err="1"/>
              <a:t>reverse_lazy</a:t>
            </a:r>
            <a:endParaRPr lang="en-US" sz="2000" dirty="0"/>
          </a:p>
          <a:p>
            <a:pPr marL="0" indent="0">
              <a:buNone/>
            </a:pPr>
            <a:r>
              <a:rPr lang="en-US" sz="2000" dirty="0"/>
              <a:t>from .models import Student</a:t>
            </a:r>
          </a:p>
          <a:p>
            <a:pPr marL="0" indent="0">
              <a:buNone/>
            </a:pPr>
            <a:r>
              <a:rPr lang="en-US" sz="2000" dirty="0"/>
              <a:t>class </a:t>
            </a:r>
            <a:r>
              <a:rPr lang="en-US" sz="2000" dirty="0" err="1"/>
              <a:t>StudentDeleteView</a:t>
            </a:r>
            <a:r>
              <a:rPr lang="en-US" sz="2000" dirty="0"/>
              <a:t>(</a:t>
            </a:r>
            <a:r>
              <a:rPr lang="en-US" sz="2000" dirty="0" err="1"/>
              <a:t>DeleteView</a:t>
            </a:r>
            <a:r>
              <a:rPr lang="en-US" sz="2000" dirty="0"/>
              <a:t>):</a:t>
            </a:r>
          </a:p>
          <a:p>
            <a:pPr marL="0" indent="0">
              <a:buNone/>
            </a:pPr>
            <a:r>
              <a:rPr lang="en-US" sz="2000" dirty="0"/>
              <a:t>	model = Student</a:t>
            </a:r>
          </a:p>
          <a:p>
            <a:pPr marL="0" indent="0">
              <a:buNone/>
            </a:pPr>
            <a:r>
              <a:rPr lang="en-US" sz="2000" dirty="0"/>
              <a:t>	</a:t>
            </a:r>
            <a:r>
              <a:rPr lang="en-US" sz="2000" dirty="0" err="1"/>
              <a:t>success_url</a:t>
            </a:r>
            <a:r>
              <a:rPr lang="en-US" sz="2000" dirty="0"/>
              <a:t> = </a:t>
            </a:r>
            <a:r>
              <a:rPr lang="en-US" sz="2000" dirty="0" err="1"/>
              <a:t>reverse_lazy</a:t>
            </a:r>
            <a:r>
              <a:rPr lang="en-US" sz="2000" dirty="0"/>
              <a:t>(‘</a:t>
            </a:r>
            <a:r>
              <a:rPr lang="en-US" sz="2000" dirty="0" err="1"/>
              <a:t>add_student</a:t>
            </a:r>
            <a:r>
              <a:rPr lang="en-US" sz="2000" dirty="0"/>
              <a:t>’)		# After Delete Redirect to detail page</a:t>
            </a:r>
          </a:p>
          <a:p>
            <a:pPr marL="0" indent="0">
              <a:buNone/>
            </a:pPr>
            <a:r>
              <a:rPr lang="en-US" sz="2000" dirty="0"/>
              <a:t>	</a:t>
            </a:r>
            <a:r>
              <a:rPr lang="en-US" sz="2000" dirty="0" err="1"/>
              <a:t>template_name</a:t>
            </a:r>
            <a:r>
              <a:rPr lang="en-US" sz="2000" dirty="0"/>
              <a:t> = ‘school/studentdeleteconfirmation.html’</a:t>
            </a:r>
          </a:p>
          <a:p>
            <a:pPr marL="0" indent="0">
              <a:buNone/>
            </a:pPr>
            <a:endParaRPr lang="en-US" sz="2000" dirty="0"/>
          </a:p>
          <a:p>
            <a:pPr marL="0" indent="0">
              <a:buNone/>
            </a:pPr>
            <a:r>
              <a:rPr lang="en-US" sz="2000" b="1" u="sng" dirty="0"/>
              <a:t>urls.py</a:t>
            </a:r>
          </a:p>
          <a:p>
            <a:pPr marL="0" indent="0">
              <a:buNone/>
            </a:pPr>
            <a:r>
              <a:rPr lang="en-US" sz="2000" dirty="0" err="1"/>
              <a:t>urlpatterns</a:t>
            </a:r>
            <a:r>
              <a:rPr lang="en-US" sz="2000" dirty="0"/>
              <a:t> = [</a:t>
            </a:r>
          </a:p>
          <a:p>
            <a:pPr marL="0" indent="0">
              <a:buNone/>
            </a:pPr>
            <a:r>
              <a:rPr lang="en-US" sz="2000" dirty="0"/>
              <a:t> path('</a:t>
            </a:r>
            <a:r>
              <a:rPr lang="en-US" sz="2000" dirty="0" err="1"/>
              <a:t>deletestudent</a:t>
            </a:r>
            <a:r>
              <a:rPr lang="en-US" sz="2000" dirty="0"/>
              <a:t>/&lt;</a:t>
            </a:r>
            <a:r>
              <a:rPr lang="en-US" sz="2000" dirty="0" err="1"/>
              <a:t>int:pk</a:t>
            </a:r>
            <a:r>
              <a:rPr lang="en-US" sz="2000" dirty="0"/>
              <a:t>&gt;', </a:t>
            </a:r>
            <a:r>
              <a:rPr lang="en-US" sz="2000" dirty="0" err="1"/>
              <a:t>views.StudentDeleteView.as_view</a:t>
            </a:r>
            <a:r>
              <a:rPr lang="en-US" sz="2000" dirty="0"/>
              <a:t>(), name='</a:t>
            </a:r>
            <a:r>
              <a:rPr lang="en-US" sz="2000" dirty="0" err="1"/>
              <a:t>delete_student</a:t>
            </a:r>
            <a:r>
              <a:rPr lang="en-US" sz="2000" dirty="0"/>
              <a:t>’),</a:t>
            </a:r>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249003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CBV and FBV</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338184"/>
          </a:xfrm>
        </p:spPr>
        <p:txBody>
          <a:bodyPr>
            <a:normAutofit/>
          </a:bodyPr>
          <a:lstStyle/>
          <a:p>
            <a:pPr marL="0" indent="0">
              <a:buNone/>
            </a:pPr>
            <a:r>
              <a:rPr lang="en-US" sz="2000" dirty="0"/>
              <a:t>CBV</a:t>
            </a:r>
          </a:p>
          <a:p>
            <a:pPr marL="0" indent="0">
              <a:buNone/>
            </a:pPr>
            <a:r>
              <a:rPr lang="en-US" sz="2000" dirty="0"/>
              <a:t>It is not powerful.</a:t>
            </a:r>
          </a:p>
          <a:p>
            <a:pPr marL="0" indent="0">
              <a:buNone/>
            </a:pPr>
            <a:r>
              <a:rPr lang="en-US" sz="2000" dirty="0"/>
              <a:t>Its Wrapper for FBV to hide complexity</a:t>
            </a:r>
          </a:p>
          <a:p>
            <a:pPr marL="0" indent="0">
              <a:buNone/>
            </a:pPr>
            <a:r>
              <a:rPr lang="en-US" sz="2000" dirty="0"/>
              <a:t>This is used in most generic view</a:t>
            </a:r>
          </a:p>
          <a:p>
            <a:pPr marL="0" indent="0">
              <a:buNone/>
            </a:pPr>
            <a:r>
              <a:rPr lang="en-US" sz="2000" dirty="0"/>
              <a:t>Flow of execution is unexpected the flow is defined internally</a:t>
            </a:r>
          </a:p>
          <a:p>
            <a:pPr marL="0" indent="0">
              <a:buNone/>
            </a:pPr>
            <a:r>
              <a:rPr lang="en-US" sz="2000" dirty="0"/>
              <a:t>For Get Request define get() and for POST define post ()</a:t>
            </a:r>
          </a:p>
          <a:p>
            <a:pPr marL="0" indent="0">
              <a:buNone/>
            </a:pPr>
            <a:r>
              <a:rPr lang="en-US" sz="2000" dirty="0"/>
              <a:t> Its easy to use and have reusability.</a:t>
            </a:r>
          </a:p>
        </p:txBody>
      </p:sp>
    </p:spTree>
    <p:extLst>
      <p:ext uri="{BB962C8B-B14F-4D97-AF65-F5344CB8AC3E}">
        <p14:creationId xmlns:p14="http://schemas.microsoft.com/office/powerpoint/2010/main" val="29645944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Related Class Based View</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ListView</a:t>
            </a:r>
            <a:r>
              <a:rPr lang="en-US" sz="2000" dirty="0">
                <a:latin typeface="Times New Roman" panose="02020603050405020304" pitchFamily="18" charset="0"/>
                <a:cs typeface="Times New Roman" panose="02020603050405020304" pitchFamily="18" charset="0"/>
              </a:rPr>
              <a:t> – To List all Record. This will look for default template file named ModelClassName_list.html and default context object named </a:t>
            </a:r>
            <a:r>
              <a:rPr lang="en-US" sz="2000" dirty="0" err="1">
                <a:latin typeface="Times New Roman" panose="02020603050405020304" pitchFamily="18" charset="0"/>
                <a:cs typeface="Times New Roman" panose="02020603050405020304" pitchFamily="18" charset="0"/>
              </a:rPr>
              <a:t>ModelClassName_list</a:t>
            </a:r>
            <a:r>
              <a:rPr lang="en-US" sz="2000" dirty="0">
                <a:latin typeface="Times New Roman" panose="02020603050405020304" pitchFamily="18" charset="0"/>
                <a:cs typeface="Times New Roman" panose="02020603050405020304" pitchFamily="18" charset="0"/>
              </a:rPr>
              <a:t>. We can also specific our own template and context file using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student.html as well context by </a:t>
            </a: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list_of_student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DetailView</a:t>
            </a:r>
            <a:r>
              <a:rPr lang="en-US" sz="2000" dirty="0">
                <a:latin typeface="Times New Roman" panose="02020603050405020304" pitchFamily="18" charset="0"/>
                <a:cs typeface="Times New Roman" panose="02020603050405020304" pitchFamily="18" charset="0"/>
              </a:rPr>
              <a:t> – To get details of a particular Record. This will look for default template file named ModelClassName_detail.html and default context object named </a:t>
            </a:r>
            <a:r>
              <a:rPr lang="en-US" sz="2000" dirty="0" err="1">
                <a:latin typeface="Times New Roman" panose="02020603050405020304" pitchFamily="18" charset="0"/>
                <a:cs typeface="Times New Roman" panose="02020603050405020304" pitchFamily="18" charset="0"/>
              </a:rPr>
              <a:t>ModelClassName</a:t>
            </a:r>
            <a:r>
              <a:rPr lang="en-US" sz="2000" dirty="0">
                <a:latin typeface="Times New Roman" panose="02020603050405020304" pitchFamily="18" charset="0"/>
                <a:cs typeface="Times New Roman" panose="02020603050405020304" pitchFamily="18" charset="0"/>
              </a:rPr>
              <a:t> or object. We can also specific our own template and context file using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student.html as well context by </a:t>
            </a:r>
            <a:r>
              <a:rPr lang="en-US" sz="2000" dirty="0" err="1">
                <a:latin typeface="Times New Roman" panose="02020603050405020304" pitchFamily="18" charset="0"/>
                <a:cs typeface="Times New Roman" panose="02020603050405020304" pitchFamily="18" charset="0"/>
              </a:rPr>
              <a:t>context_object_name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list_of_student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CreateView</a:t>
            </a:r>
            <a:r>
              <a:rPr lang="en-US" sz="2000" dirty="0">
                <a:latin typeface="Times New Roman" panose="02020603050405020304" pitchFamily="18" charset="0"/>
                <a:cs typeface="Times New Roman" panose="02020603050405020304" pitchFamily="18" charset="0"/>
              </a:rPr>
              <a:t> – To Create Record</a:t>
            </a:r>
          </a:p>
          <a:p>
            <a:pPr marL="0" indent="0">
              <a:buNone/>
            </a:pPr>
            <a:r>
              <a:rPr lang="en-US" sz="2000" dirty="0">
                <a:latin typeface="Times New Roman" panose="02020603050405020304" pitchFamily="18" charset="0"/>
                <a:cs typeface="Times New Roman" panose="02020603050405020304" pitchFamily="18" charset="0"/>
              </a:rPr>
              <a:t>This will look for default template file named ModelClassName_form.html. We can also specific our own template and context file using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studentform.html. We also need to define </a:t>
            </a:r>
            <a:r>
              <a:rPr lang="en-US" sz="2000" dirty="0" err="1">
                <a:latin typeface="Times New Roman" panose="02020603050405020304" pitchFamily="18" charset="0"/>
                <a:cs typeface="Times New Roman" panose="02020603050405020304" pitchFamily="18" charset="0"/>
              </a:rPr>
              <a:t>get_absolute_url</a:t>
            </a:r>
            <a:r>
              <a:rPr lang="en-US" sz="2000" dirty="0">
                <a:latin typeface="Times New Roman" panose="02020603050405020304" pitchFamily="18" charset="0"/>
                <a:cs typeface="Times New Roman" panose="02020603050405020304" pitchFamily="18" charset="0"/>
              </a:rPr>
              <a:t> so it will redirected after insertion.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0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C57F-C069-4C6F-BB4C-FBA972DA5937}"/>
              </a:ext>
            </a:extLst>
          </p:cNvPr>
          <p:cNvSpPr>
            <a:spLocks noGrp="1"/>
          </p:cNvSpPr>
          <p:nvPr>
            <p:ph type="title"/>
          </p:nvPr>
        </p:nvSpPr>
        <p:spPr>
          <a:xfrm>
            <a:off x="838200" y="89910"/>
            <a:ext cx="10515600" cy="1009651"/>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Related Class Based View</a:t>
            </a:r>
          </a:p>
        </p:txBody>
      </p:sp>
      <p:sp>
        <p:nvSpPr>
          <p:cNvPr id="3" name="Content Placeholder 2">
            <a:extLst>
              <a:ext uri="{FF2B5EF4-FFF2-40B4-BE49-F238E27FC236}">
                <a16:creationId xmlns:a16="http://schemas.microsoft.com/office/drawing/2014/main" id="{8FE8E65E-D902-4113-B7EF-999C576A9833}"/>
              </a:ext>
            </a:extLst>
          </p:cNvPr>
          <p:cNvSpPr>
            <a:spLocks noGrp="1"/>
          </p:cNvSpPr>
          <p:nvPr>
            <p:ph idx="1"/>
          </p:nvPr>
        </p:nvSpPr>
        <p:spPr>
          <a:xfrm>
            <a:off x="838200" y="1099561"/>
            <a:ext cx="10515600" cy="508281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UpdateView</a:t>
            </a:r>
            <a:r>
              <a:rPr lang="en-US" sz="2000" dirty="0">
                <a:latin typeface="Times New Roman" panose="02020603050405020304" pitchFamily="18" charset="0"/>
                <a:cs typeface="Times New Roman" panose="02020603050405020304" pitchFamily="18" charset="0"/>
              </a:rPr>
              <a:t> – To Update Record. This is very similar to create </a:t>
            </a:r>
            <a:r>
              <a:rPr lang="en-US" sz="2000" dirty="0" err="1">
                <a:latin typeface="Times New Roman" panose="02020603050405020304" pitchFamily="18" charset="0"/>
                <a:cs typeface="Times New Roman" panose="02020603050405020304" pitchFamily="18" charset="0"/>
              </a:rPr>
              <a:t>infact</a:t>
            </a:r>
            <a:r>
              <a:rPr lang="en-US" sz="2000" dirty="0">
                <a:latin typeface="Times New Roman" panose="02020603050405020304" pitchFamily="18" charset="0"/>
                <a:cs typeface="Times New Roman" panose="02020603050405020304" pitchFamily="18" charset="0"/>
              </a:rPr>
              <a:t> it will use </a:t>
            </a:r>
            <a:r>
              <a:rPr lang="en-US" sz="2000" dirty="0" err="1">
                <a:latin typeface="Times New Roman" panose="02020603050405020304" pitchFamily="18" charset="0"/>
                <a:cs typeface="Times New Roman" panose="02020603050405020304" pitchFamily="18" charset="0"/>
              </a:rPr>
              <a:t>CreateView</a:t>
            </a:r>
            <a:r>
              <a:rPr lang="en-US" sz="2000" dirty="0">
                <a:latin typeface="Times New Roman" panose="02020603050405020304" pitchFamily="18" charset="0"/>
                <a:cs typeface="Times New Roman" panose="02020603050405020304" pitchFamily="18" charset="0"/>
              </a:rPr>
              <a:t> default template file. This will look for default template file named ModelClassName_detail.html . We can also specific our own template and context file using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studentform.html. We also need to define </a:t>
            </a:r>
            <a:r>
              <a:rPr lang="en-US" sz="2000" dirty="0" err="1">
                <a:latin typeface="Times New Roman" panose="02020603050405020304" pitchFamily="18" charset="0"/>
                <a:cs typeface="Times New Roman" panose="02020603050405020304" pitchFamily="18" charset="0"/>
              </a:rPr>
              <a:t>get_absolute_url</a:t>
            </a:r>
            <a:r>
              <a:rPr lang="en-US" sz="2000" dirty="0">
                <a:latin typeface="Times New Roman" panose="02020603050405020304" pitchFamily="18" charset="0"/>
                <a:cs typeface="Times New Roman" panose="02020603050405020304" pitchFamily="18" charset="0"/>
              </a:rPr>
              <a:t> so it will redirected after insertion.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DeleteView</a:t>
            </a:r>
            <a:r>
              <a:rPr lang="en-US" sz="2000" dirty="0">
                <a:latin typeface="Times New Roman" panose="02020603050405020304" pitchFamily="18" charset="0"/>
                <a:cs typeface="Times New Roman" panose="02020603050405020304" pitchFamily="18" charset="0"/>
              </a:rPr>
              <a:t> – To Delete Record</a:t>
            </a:r>
          </a:p>
          <a:p>
            <a:pPr marL="0" indent="0">
              <a:buNone/>
            </a:pPr>
            <a:r>
              <a:rPr lang="en-US" sz="2000" dirty="0">
                <a:latin typeface="Times New Roman" panose="02020603050405020304" pitchFamily="18" charset="0"/>
                <a:cs typeface="Times New Roman" panose="02020603050405020304" pitchFamily="18" charset="0"/>
              </a:rPr>
              <a:t>This will look for default template file named ModelClassName_confirm_delete.html and default context object named </a:t>
            </a:r>
            <a:r>
              <a:rPr lang="en-US" sz="2000" dirty="0" err="1">
                <a:latin typeface="Times New Roman" panose="02020603050405020304" pitchFamily="18" charset="0"/>
                <a:cs typeface="Times New Roman" panose="02020603050405020304" pitchFamily="18" charset="0"/>
              </a:rPr>
              <a:t>ModelClassName</a:t>
            </a:r>
            <a:r>
              <a:rPr lang="en-US" sz="2000" dirty="0">
                <a:latin typeface="Times New Roman" panose="02020603050405020304" pitchFamily="18" charset="0"/>
                <a:cs typeface="Times New Roman" panose="02020603050405020304" pitchFamily="18" charset="0"/>
              </a:rPr>
              <a:t> or object. We can also specific our own template file using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studentdeleteconfirmation.html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24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ListView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django.views.generic.list.ListView</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 page representing a list of objects.</a:t>
            </a:r>
          </a:p>
          <a:p>
            <a:pPr marL="0" indent="0">
              <a:buNone/>
            </a:pPr>
            <a:r>
              <a:rPr lang="en-US" sz="2000" dirty="0">
                <a:latin typeface="Times New Roman" panose="02020603050405020304" pitchFamily="18" charset="0"/>
                <a:cs typeface="Times New Roman" panose="02020603050405020304" pitchFamily="18" charset="0"/>
              </a:rPr>
              <a:t>While this view is executing, </a:t>
            </a:r>
            <a:r>
              <a:rPr lang="en-US" sz="2000" dirty="0" err="1">
                <a:latin typeface="Times New Roman" panose="02020603050405020304" pitchFamily="18" charset="0"/>
                <a:cs typeface="Times New Roman" panose="02020603050405020304" pitchFamily="18" charset="0"/>
              </a:rPr>
              <a:t>self.object_list</a:t>
            </a:r>
            <a:r>
              <a:rPr lang="en-US" sz="2000" dirty="0">
                <a:latin typeface="Times New Roman" panose="02020603050405020304" pitchFamily="18" charset="0"/>
                <a:cs typeface="Times New Roman" panose="02020603050405020304" pitchFamily="18" charset="0"/>
              </a:rPr>
              <a:t> will contain the list of objects (usually, but not necessarily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the view is operating upon.</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django.views.generic.list.MultipleObjectTemplateResponseMixin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django.views.generic.list.BaseListView</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django.views.generic.list.MultipleObjectMixin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73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mph" presetSubtype="1" nodeType="clickEffect">
                                  <p:stCondLst>
                                    <p:cond delay="0"/>
                                  </p:stCondLst>
                                  <p:childTnLst>
                                    <p:set>
                                      <p:cBhvr override="childStyle">
                                        <p:cTn id="51" dur="indefinite"/>
                                        <p:tgtEl>
                                          <p:spTgt spid="3">
                                            <p:txEl>
                                              <p:pRg st="5" end="5"/>
                                            </p:txEl>
                                          </p:spTgt>
                                        </p:tgtEl>
                                        <p:attrNameLst>
                                          <p:attrName>style.color</p:attrName>
                                        </p:attrNameLst>
                                      </p:cBhvr>
                                      <p:to>
                                        <p:clrVal>
                                          <a:schemeClr val="hlink"/>
                                        </p:clrVal>
                                      </p:to>
                                    </p:set>
                                  </p:childTnLst>
                                </p:cTn>
                              </p:par>
                            </p:childTnLst>
                          </p:cTn>
                        </p:par>
                      </p:childTnLst>
                    </p:cTn>
                  </p:par>
                  <p:par>
                    <p:cTn id="52" fill="hold">
                      <p:stCondLst>
                        <p:cond delay="indefinite"/>
                      </p:stCondLst>
                      <p:childTnLst>
                        <p:par>
                          <p:cTn id="53" fill="hold">
                            <p:stCondLst>
                              <p:cond delay="0"/>
                            </p:stCondLst>
                            <p:childTnLst>
                              <p:par>
                                <p:cTn id="54" presetID="3" presetClass="emph" presetSubtype="1" nodeType="clickEffect">
                                  <p:stCondLst>
                                    <p:cond delay="0"/>
                                  </p:stCondLst>
                                  <p:childTnLst>
                                    <p:set>
                                      <p:cBhvr override="childStyle">
                                        <p:cTn id="55" dur="indefinite"/>
                                        <p:tgtEl>
                                          <p:spTgt spid="3">
                                            <p:txEl>
                                              <p:pRg st="8" end="8"/>
                                            </p:txEl>
                                          </p:spTgt>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MultipleObjectTemplateResponseMixin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53471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class that performs template-based response rendering for views that operate upon a list of object instances. Requires that the view it is mixed with provides </a:t>
            </a:r>
            <a:r>
              <a:rPr lang="en-US" sz="2000" dirty="0" err="1">
                <a:latin typeface="Times New Roman" panose="02020603050405020304" pitchFamily="18" charset="0"/>
                <a:cs typeface="Times New Roman" panose="02020603050405020304" pitchFamily="18" charset="0"/>
              </a:rPr>
              <a:t>self.object_list</a:t>
            </a:r>
            <a:r>
              <a:rPr lang="en-US" sz="2000" dirty="0">
                <a:latin typeface="Times New Roman" panose="02020603050405020304" pitchFamily="18" charset="0"/>
                <a:cs typeface="Times New Roman" panose="02020603050405020304" pitchFamily="18" charset="0"/>
              </a:rPr>
              <a:t>, the list of object instances that the view is operating on. </a:t>
            </a:r>
            <a:r>
              <a:rPr lang="en-US" sz="2000" dirty="0" err="1">
                <a:latin typeface="Times New Roman" panose="02020603050405020304" pitchFamily="18" charset="0"/>
                <a:cs typeface="Times New Roman" panose="02020603050405020304" pitchFamily="18" charset="0"/>
              </a:rPr>
              <a:t>self.object_list</a:t>
            </a:r>
            <a:r>
              <a:rPr lang="en-US" sz="2000" dirty="0">
                <a:latin typeface="Times New Roman" panose="02020603050405020304" pitchFamily="18" charset="0"/>
                <a:cs typeface="Times New Roman" panose="02020603050405020304" pitchFamily="18" charset="0"/>
              </a:rPr>
              <a:t> may be, but is not required to be,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This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django.views.generic.base.TemplateResponseMixin</a:t>
            </a: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Attribute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template_name_suffix</a:t>
            </a:r>
            <a:r>
              <a:rPr lang="en-US" sz="2000" dirty="0">
                <a:latin typeface="Times New Roman" panose="02020603050405020304" pitchFamily="18" charset="0"/>
                <a:cs typeface="Times New Roman" panose="02020603050405020304" pitchFamily="18" charset="0"/>
              </a:rPr>
              <a:t> - The suffix to append to the auto-generated candidate template name. Default suffix is _list.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Method</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get_template_names</a:t>
            </a:r>
            <a:r>
              <a:rPr lang="en-US" sz="2000" dirty="0">
                <a:latin typeface="Times New Roman" panose="02020603050405020304" pitchFamily="18" charset="0"/>
                <a:cs typeface="Times New Roman" panose="02020603050405020304" pitchFamily="18" charset="0"/>
              </a:rPr>
              <a:t>() - It returns a list of candidate template names. </a:t>
            </a:r>
          </a:p>
        </p:txBody>
      </p:sp>
    </p:spTree>
    <p:extLst>
      <p:ext uri="{BB962C8B-B14F-4D97-AF65-F5344CB8AC3E}">
        <p14:creationId xmlns:p14="http://schemas.microsoft.com/office/powerpoint/2010/main" val="307330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BaseListView</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base view for displaying a list of objects. It is not intended to be used directly, but rather as a parent class of the </a:t>
            </a:r>
            <a:r>
              <a:rPr lang="en-US" sz="2000" dirty="0" err="1">
                <a:latin typeface="Times New Roman" panose="02020603050405020304" pitchFamily="18" charset="0"/>
                <a:cs typeface="Times New Roman" panose="02020603050405020304" pitchFamily="18" charset="0"/>
              </a:rPr>
              <a:t>django.views.generic.list.ListView</a:t>
            </a:r>
            <a:r>
              <a:rPr lang="en-US" sz="2000" dirty="0">
                <a:latin typeface="Times New Roman" panose="02020603050405020304" pitchFamily="18" charset="0"/>
                <a:cs typeface="Times New Roman" panose="02020603050405020304" pitchFamily="18" charset="0"/>
              </a:rPr>
              <a:t> or other views representing lists of objects.</a:t>
            </a:r>
          </a:p>
          <a:p>
            <a:pPr marL="0" indent="0">
              <a:buNone/>
            </a:pPr>
            <a:r>
              <a:rPr lang="en-US" sz="2000" dirty="0">
                <a:latin typeface="Times New Roman" panose="02020603050405020304" pitchFamily="18" charset="0"/>
                <a:cs typeface="Times New Roman" panose="02020603050405020304" pitchFamily="18" charset="0"/>
              </a:rPr>
              <a:t>This view inherits methods and attributes from the following views:</a:t>
            </a:r>
          </a:p>
          <a:p>
            <a:r>
              <a:rPr lang="en-US" sz="2000" dirty="0" err="1">
                <a:latin typeface="Times New Roman" panose="02020603050405020304" pitchFamily="18" charset="0"/>
                <a:cs typeface="Times New Roman" panose="02020603050405020304" pitchFamily="18" charset="0"/>
              </a:rPr>
              <a:t>django.views.generic.list.MultipleObjectMixin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django.views.generic.base.View</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Methods:-</a:t>
            </a:r>
          </a:p>
          <a:p>
            <a:pPr marL="0" indent="0">
              <a:buNone/>
            </a:pPr>
            <a:r>
              <a:rPr lang="en-US" sz="2000" dirty="0">
                <a:latin typeface="Times New Roman" panose="02020603050405020304" pitchFamily="18" charset="0"/>
                <a:cs typeface="Times New Roman" panose="02020603050405020304" pitchFamily="18" charset="0"/>
              </a:rPr>
              <a:t>get(request,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adds </a:t>
            </a:r>
            <a:r>
              <a:rPr lang="en-US" sz="2000" dirty="0" err="1">
                <a:latin typeface="Times New Roman" panose="02020603050405020304" pitchFamily="18" charset="0"/>
                <a:cs typeface="Times New Roman" panose="02020603050405020304" pitchFamily="18" charset="0"/>
              </a:rPr>
              <a:t>object_list</a:t>
            </a:r>
            <a:r>
              <a:rPr lang="en-US" sz="2000" dirty="0">
                <a:latin typeface="Times New Roman" panose="02020603050405020304" pitchFamily="18" charset="0"/>
                <a:cs typeface="Times New Roman" panose="02020603050405020304" pitchFamily="18" charset="0"/>
              </a:rPr>
              <a:t> to the context. If </a:t>
            </a:r>
            <a:r>
              <a:rPr lang="en-US" sz="2000" dirty="0" err="1">
                <a:latin typeface="Times New Roman" panose="02020603050405020304" pitchFamily="18" charset="0"/>
                <a:cs typeface="Times New Roman" panose="02020603050405020304" pitchFamily="18" charset="0"/>
              </a:rPr>
              <a:t>allow_empty</a:t>
            </a:r>
            <a:r>
              <a:rPr lang="en-US" sz="2000" dirty="0">
                <a:latin typeface="Times New Roman" panose="02020603050405020304" pitchFamily="18" charset="0"/>
                <a:cs typeface="Times New Roman" panose="02020603050405020304" pitchFamily="18" charset="0"/>
              </a:rPr>
              <a:t> is True then display an empty list. If </a:t>
            </a:r>
            <a:r>
              <a:rPr lang="en-US" sz="2000" dirty="0" err="1">
                <a:latin typeface="Times New Roman" panose="02020603050405020304" pitchFamily="18" charset="0"/>
                <a:cs typeface="Times New Roman" panose="02020603050405020304" pitchFamily="18" charset="0"/>
              </a:rPr>
              <a:t>allow_empty</a:t>
            </a:r>
            <a:r>
              <a:rPr lang="en-US" sz="2000" dirty="0">
                <a:latin typeface="Times New Roman" panose="02020603050405020304" pitchFamily="18" charset="0"/>
                <a:cs typeface="Times New Roman" panose="02020603050405020304" pitchFamily="18" charset="0"/>
              </a:rPr>
              <a:t> is False then raise a 404 error.</a:t>
            </a:r>
          </a:p>
        </p:txBody>
      </p:sp>
    </p:spTree>
    <p:extLst>
      <p:ext uri="{BB962C8B-B14F-4D97-AF65-F5344CB8AC3E}">
        <p14:creationId xmlns:p14="http://schemas.microsoft.com/office/powerpoint/2010/main" val="1809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MultipleObjectMixin</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400"/>
            <a:ext cx="10732655" cy="4978400"/>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django.views.generic.list.MultipleObjectMixin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mixin</a:t>
            </a:r>
            <a:r>
              <a:rPr lang="en-US" sz="2000" dirty="0">
                <a:latin typeface="Times New Roman" panose="02020603050405020304" pitchFamily="18" charset="0"/>
                <a:cs typeface="Times New Roman" panose="02020603050405020304" pitchFamily="18" charset="0"/>
              </a:rPr>
              <a:t> that can be used to display a list of objects.</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paginate_by</a:t>
            </a:r>
            <a:r>
              <a:rPr lang="en-US" sz="2000" dirty="0">
                <a:latin typeface="Times New Roman" panose="02020603050405020304" pitchFamily="18" charset="0"/>
                <a:cs typeface="Times New Roman" panose="02020603050405020304" pitchFamily="18" charset="0"/>
              </a:rPr>
              <a:t> is specified, Django will paginate the results returned by this. You can specify the page number in the URL in one of two ways:</a:t>
            </a:r>
          </a:p>
          <a:p>
            <a:r>
              <a:rPr lang="en-US" sz="2000" dirty="0">
                <a:latin typeface="Times New Roman" panose="02020603050405020304" pitchFamily="18" charset="0"/>
                <a:cs typeface="Times New Roman" panose="02020603050405020304" pitchFamily="18" charset="0"/>
              </a:rPr>
              <a:t>Use the page parameter in the </a:t>
            </a:r>
            <a:r>
              <a:rPr lang="en-US" sz="2000" dirty="0" err="1">
                <a:latin typeface="Times New Roman" panose="02020603050405020304" pitchFamily="18" charset="0"/>
                <a:cs typeface="Times New Roman" panose="02020603050405020304" pitchFamily="18" charset="0"/>
              </a:rPr>
              <a:t>URLconf</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Pass the page number via the page query-string parameter.</a:t>
            </a:r>
          </a:p>
          <a:p>
            <a:pPr marL="0" indent="0">
              <a:buNone/>
            </a:pPr>
            <a:r>
              <a:rPr lang="en-US" sz="2000" dirty="0">
                <a:latin typeface="Times New Roman" panose="02020603050405020304" pitchFamily="18" charset="0"/>
                <a:cs typeface="Times New Roman" panose="02020603050405020304" pitchFamily="18" charset="0"/>
              </a:rPr>
              <a:t>These values and lists are 1-based, not 0-based, so the first page would be represented as page 1.</a:t>
            </a:r>
          </a:p>
          <a:p>
            <a:pPr marL="0" indent="0">
              <a:buNone/>
            </a:pPr>
            <a:r>
              <a:rPr lang="en-US" sz="2000" dirty="0">
                <a:latin typeface="Times New Roman" panose="02020603050405020304" pitchFamily="18" charset="0"/>
                <a:cs typeface="Times New Roman" panose="02020603050405020304" pitchFamily="18" charset="0"/>
              </a:rPr>
              <a:t>As a special case, you are also permitted to use last as a value for page.</a:t>
            </a:r>
          </a:p>
          <a:p>
            <a:pPr marL="0" indent="0">
              <a:buNone/>
            </a:pPr>
            <a:r>
              <a:rPr lang="en-US" sz="2000" dirty="0">
                <a:latin typeface="Times New Roman" panose="02020603050405020304" pitchFamily="18" charset="0"/>
                <a:cs typeface="Times New Roman" panose="02020603050405020304" pitchFamily="18" charset="0"/>
              </a:rPr>
              <a:t>This allows you to access the final page of results without first having to determine how many pages there are.</a:t>
            </a:r>
          </a:p>
          <a:p>
            <a:pPr marL="0" indent="0">
              <a:buNone/>
            </a:pPr>
            <a:r>
              <a:rPr lang="en-US" sz="2000" dirty="0">
                <a:latin typeface="Times New Roman" panose="02020603050405020304" pitchFamily="18" charset="0"/>
                <a:cs typeface="Times New Roman" panose="02020603050405020304" pitchFamily="18" charset="0"/>
              </a:rPr>
              <a:t>Note that page must be either a valid page number or the value last; any other value for page will result in a 404 error.</a:t>
            </a:r>
          </a:p>
        </p:txBody>
      </p:sp>
    </p:spTree>
    <p:extLst>
      <p:ext uri="{BB962C8B-B14F-4D97-AF65-F5344CB8AC3E}">
        <p14:creationId xmlns:p14="http://schemas.microsoft.com/office/powerpoint/2010/main" val="336886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5475</Words>
  <Application>Microsoft Office PowerPoint</Application>
  <PresentationFormat>Widescreen</PresentationFormat>
  <Paragraphs>541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Type of Views</vt:lpstr>
      <vt:lpstr>Class Based View</vt:lpstr>
      <vt:lpstr>Base Class-Based View</vt:lpstr>
      <vt:lpstr>Generic Class Based View</vt:lpstr>
      <vt:lpstr>Generic Display View</vt:lpstr>
      <vt:lpstr>ListView</vt:lpstr>
      <vt:lpstr>MultipleObjectTemplateResponseMixin</vt:lpstr>
      <vt:lpstr>BaseListView</vt:lpstr>
      <vt:lpstr>MultipleObjectMixin</vt:lpstr>
      <vt:lpstr>MultipleObjectMixin</vt:lpstr>
      <vt:lpstr>MultipleObjectMixin</vt:lpstr>
      <vt:lpstr>MultipleObjectMixin</vt:lpstr>
      <vt:lpstr>MultipleObjectMixin</vt:lpstr>
      <vt:lpstr>MultipleObjectMixin</vt:lpstr>
      <vt:lpstr>MultipleObjectMixin</vt:lpstr>
      <vt:lpstr>ListView with Default Template and Context</vt:lpstr>
      <vt:lpstr>ListView with Custom Template and Context</vt:lpstr>
      <vt:lpstr>DetailView</vt:lpstr>
      <vt:lpstr>SingleObjectTemplateResponseMixin</vt:lpstr>
      <vt:lpstr>SingleObjectTemplateResponseMixin</vt:lpstr>
      <vt:lpstr>SingleObjectMixin</vt:lpstr>
      <vt:lpstr>SingleObjectMixin</vt:lpstr>
      <vt:lpstr>SingleObjectMixin</vt:lpstr>
      <vt:lpstr>SingleObjectMixin</vt:lpstr>
      <vt:lpstr>DetailView with Default Template &amp; Context</vt:lpstr>
      <vt:lpstr>DetailView with Custom Template &amp; Context</vt:lpstr>
      <vt:lpstr>Generic Editing View</vt:lpstr>
      <vt:lpstr>FormView</vt:lpstr>
      <vt:lpstr>FormMixin</vt:lpstr>
      <vt:lpstr>FormMixin</vt:lpstr>
      <vt:lpstr>FormMixin</vt:lpstr>
      <vt:lpstr>ProcessFormView</vt:lpstr>
      <vt:lpstr>FormView</vt:lpstr>
      <vt:lpstr>CreateView</vt:lpstr>
      <vt:lpstr>CreateView</vt:lpstr>
      <vt:lpstr>ModelFormMixin</vt:lpstr>
      <vt:lpstr>ModelFormMixin</vt:lpstr>
      <vt:lpstr>ModelFormMixin</vt:lpstr>
      <vt:lpstr>ModelFormMixin</vt:lpstr>
      <vt:lpstr>Creating Model for CreateView</vt:lpstr>
      <vt:lpstr>CreateView with Default Template</vt:lpstr>
      <vt:lpstr>CreateView with Custom Template</vt:lpstr>
      <vt:lpstr>UpdateView</vt:lpstr>
      <vt:lpstr>UpdateView</vt:lpstr>
      <vt:lpstr>UpdateView with Default Template</vt:lpstr>
      <vt:lpstr>UpdateView with Custom Template</vt:lpstr>
      <vt:lpstr>DeleteView</vt:lpstr>
      <vt:lpstr>DeleteView</vt:lpstr>
      <vt:lpstr>DeletionMixin</vt:lpstr>
      <vt:lpstr>DeleteView with Default Template</vt:lpstr>
      <vt:lpstr>DeleteView with Default Template</vt:lpstr>
      <vt:lpstr>DeleteView with Custom Template</vt:lpstr>
      <vt:lpstr>CBV and FBV</vt:lpstr>
      <vt:lpstr>Model Related Class Based View</vt:lpstr>
      <vt:lpstr>Model Related Class Based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Views</dc:title>
  <dc:creator>RK</dc:creator>
  <cp:lastModifiedBy>RK</cp:lastModifiedBy>
  <cp:revision>31</cp:revision>
  <dcterms:created xsi:type="dcterms:W3CDTF">2020-06-19T08:42:46Z</dcterms:created>
  <dcterms:modified xsi:type="dcterms:W3CDTF">2020-06-24T11:02:08Z</dcterms:modified>
</cp:coreProperties>
</file>