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6" r:id="rId3"/>
    <p:sldId id="290" r:id="rId4"/>
    <p:sldId id="291" r:id="rId5"/>
    <p:sldId id="292" r:id="rId6"/>
    <p:sldId id="294" r:id="rId7"/>
    <p:sldId id="297" r:id="rId8"/>
    <p:sldId id="298" r:id="rId9"/>
    <p:sldId id="299" r:id="rId10"/>
    <p:sldId id="300" r:id="rId11"/>
    <p:sldId id="301" r:id="rId12"/>
    <p:sldId id="295" r:id="rId13"/>
    <p:sldId id="258"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7" r:id="rId28"/>
    <p:sldId id="275" r:id="rId29"/>
    <p:sldId id="276" r:id="rId30"/>
    <p:sldId id="278" r:id="rId31"/>
    <p:sldId id="279" r:id="rId32"/>
    <p:sldId id="281" r:id="rId33"/>
    <p:sldId id="282" r:id="rId34"/>
    <p:sldId id="283" r:id="rId35"/>
    <p:sldId id="285" r:id="rId36"/>
    <p:sldId id="286" r:id="rId37"/>
    <p:sldId id="287" r:id="rId38"/>
    <p:sldId id="288" r:id="rId39"/>
    <p:sldId id="289" r:id="rId40"/>
    <p:sldId id="2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501F-7DBD-45DC-BABA-3B14444AD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E5EC5-D188-4CAF-AF4E-0255F5973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FA2B28-57B4-4B7F-835C-1E8ABB17F9EA}"/>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92EF69DE-E1B5-4FD7-91D4-79299B836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556CB-E3A8-49FB-A796-8AF87EEE8616}"/>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29924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9A9B-D21A-4090-9D9D-06BA0246E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65849A-7A11-4B53-92A7-C331D7616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766F5-3982-48B9-B237-2AAEC0888054}"/>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629FB003-6F75-4E79-83C3-318D4132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8774D-625B-4D99-949F-2049725377AB}"/>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406057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40353-C315-463B-8FC7-99D45934E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0D81A5-1634-4721-AB3D-096E92BAD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FE1AB-BF6F-4325-8B54-1BA2FAB9536F}"/>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C67E5731-6242-43BC-891D-272B86939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63410-F071-4AFA-991B-B3E2BACE343C}"/>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59689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26B4-AFB2-4E3B-9DBD-528329075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567BF-5E87-4233-B0F3-A5841FDE7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F746D-C382-4B0C-9C04-0F3F00BFE8F5}"/>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6071C802-8964-4D50-B0B1-89EA37DEA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A9F52-3AA0-4929-BE2F-E8F101D16085}"/>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335581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D344-4B4D-4812-9212-FD2B83B89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BEC6E7-2E98-482F-A27C-5A6C24246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501A4-99AD-495C-8D9D-E1C1682C3C79}"/>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E1DD3414-6021-4EAE-B3BF-993CA5882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243FD-4717-4963-B049-02AB80225F30}"/>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173166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1445-4FBF-4532-AA42-FA48A47D3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45858-9C7D-48DE-B05D-F0D72F316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6D25A-9A90-4582-8963-54A9209B0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62CEA-BD30-4FDD-93CA-C392327F29CD}"/>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6" name="Footer Placeholder 5">
            <a:extLst>
              <a:ext uri="{FF2B5EF4-FFF2-40B4-BE49-F238E27FC236}">
                <a16:creationId xmlns:a16="http://schemas.microsoft.com/office/drawing/2014/main" id="{797F78C6-45E6-4D74-A8B9-82976C5EA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4413-8098-470B-A29D-FE51EBEBF142}"/>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265223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724E-516C-41BE-83E3-85E83C5A35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871B35-EE42-402B-92AE-2280C2AC6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71AEB-93EC-47A7-A8F5-748E4BD6F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34449-CD12-4C7A-A6AB-67D9CE3DA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066D4-06A0-4867-AAE1-345E97275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F5522-FF35-4D84-B13B-15041514E1EF}"/>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8" name="Footer Placeholder 7">
            <a:extLst>
              <a:ext uri="{FF2B5EF4-FFF2-40B4-BE49-F238E27FC236}">
                <a16:creationId xmlns:a16="http://schemas.microsoft.com/office/drawing/2014/main" id="{772244AB-A85F-43A1-9B1C-77F867269D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C7772-77CC-41F8-882C-BE7A83F874EB}"/>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418902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188D-DB57-4D31-A788-9CAE945AD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0C9B9-1759-47BE-B11C-631ED1D22691}"/>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4" name="Footer Placeholder 3">
            <a:extLst>
              <a:ext uri="{FF2B5EF4-FFF2-40B4-BE49-F238E27FC236}">
                <a16:creationId xmlns:a16="http://schemas.microsoft.com/office/drawing/2014/main" id="{8C989E0B-B9F3-421C-A8CF-70F578376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D7EAEC-6B5A-4E5E-AF1D-02060BBBAC25}"/>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385021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E35A1-9BC1-42D6-BFC4-BA75E617BACD}"/>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3" name="Footer Placeholder 2">
            <a:extLst>
              <a:ext uri="{FF2B5EF4-FFF2-40B4-BE49-F238E27FC236}">
                <a16:creationId xmlns:a16="http://schemas.microsoft.com/office/drawing/2014/main" id="{60539606-04C0-488F-B549-41CE8B9C9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7A385-46F3-44DD-8360-2BD258C8B16A}"/>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409504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B2B-279E-41A4-A251-DCFCD2CE5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96CF4-2C7A-4090-A2C5-50313AE90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BA853-1C8D-42C6-8290-356BF8496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BBC58-76C9-40A2-A406-0664029DA2E6}"/>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6" name="Footer Placeholder 5">
            <a:extLst>
              <a:ext uri="{FF2B5EF4-FFF2-40B4-BE49-F238E27FC236}">
                <a16:creationId xmlns:a16="http://schemas.microsoft.com/office/drawing/2014/main" id="{D817DE30-3F4D-437C-A454-EEA2A59DF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5501F-C51A-4A73-AE75-931E5B529D72}"/>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107430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DA1E-6D44-4885-85DD-D2A53A171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4C197-7869-4201-AFD4-EEA5D5A9CB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8D044-4D2A-4DD1-8286-B68B29FF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89213-65DF-4566-AC8E-7FC5A8B418C2}"/>
              </a:ext>
            </a:extLst>
          </p:cNvPr>
          <p:cNvSpPr>
            <a:spLocks noGrp="1"/>
          </p:cNvSpPr>
          <p:nvPr>
            <p:ph type="dt" sz="half" idx="10"/>
          </p:nvPr>
        </p:nvSpPr>
        <p:spPr/>
        <p:txBody>
          <a:bodyPr/>
          <a:lstStyle/>
          <a:p>
            <a:fld id="{9C6D9C06-97AB-4722-90E9-413FF20789FB}" type="datetimeFigureOut">
              <a:rPr lang="en-US" smtClean="0"/>
              <a:t>6/23/2020</a:t>
            </a:fld>
            <a:endParaRPr lang="en-US"/>
          </a:p>
        </p:txBody>
      </p:sp>
      <p:sp>
        <p:nvSpPr>
          <p:cNvPr id="6" name="Footer Placeholder 5">
            <a:extLst>
              <a:ext uri="{FF2B5EF4-FFF2-40B4-BE49-F238E27FC236}">
                <a16:creationId xmlns:a16="http://schemas.microsoft.com/office/drawing/2014/main" id="{F4856EAD-079D-48C8-AEE5-37AEAFE85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0B7AD-9D4A-4F79-A2B4-FCA6B9621764}"/>
              </a:ext>
            </a:extLst>
          </p:cNvPr>
          <p:cNvSpPr>
            <a:spLocks noGrp="1"/>
          </p:cNvSpPr>
          <p:nvPr>
            <p:ph type="sldNum" sz="quarter" idx="12"/>
          </p:nvPr>
        </p:nvSpPr>
        <p:spPr/>
        <p:txBody>
          <a:bodyPr/>
          <a:lstStyle/>
          <a:p>
            <a:fld id="{F28DE653-B096-47D3-9C70-FB3BDAC84996}" type="slidenum">
              <a:rPr lang="en-US" smtClean="0"/>
              <a:t>‹#›</a:t>
            </a:fld>
            <a:endParaRPr lang="en-US"/>
          </a:p>
        </p:txBody>
      </p:sp>
    </p:spTree>
    <p:extLst>
      <p:ext uri="{BB962C8B-B14F-4D97-AF65-F5344CB8AC3E}">
        <p14:creationId xmlns:p14="http://schemas.microsoft.com/office/powerpoint/2010/main" val="132289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E7F92-DA8F-4A84-AF35-77B642533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96ABF-49A1-454B-A678-77088FD32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C7007-7D78-4E3D-A4AF-40FE831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D9C06-97AB-4722-90E9-413FF20789FB}" type="datetimeFigureOut">
              <a:rPr lang="en-US" smtClean="0"/>
              <a:t>6/23/2020</a:t>
            </a:fld>
            <a:endParaRPr lang="en-US"/>
          </a:p>
        </p:txBody>
      </p:sp>
      <p:sp>
        <p:nvSpPr>
          <p:cNvPr id="5" name="Footer Placeholder 4">
            <a:extLst>
              <a:ext uri="{FF2B5EF4-FFF2-40B4-BE49-F238E27FC236}">
                <a16:creationId xmlns:a16="http://schemas.microsoft.com/office/drawing/2014/main" id="{5D8DB9D3-F977-4257-ACE8-C2E226D44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DDB6-24E6-4971-AF0E-A0C845768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DE653-B096-47D3-9C70-FB3BDAC84996}" type="slidenum">
              <a:rPr lang="en-US" smtClean="0"/>
              <a:t>‹#›</a:t>
            </a:fld>
            <a:endParaRPr lang="en-US"/>
          </a:p>
        </p:txBody>
      </p:sp>
    </p:spTree>
    <p:extLst>
      <p:ext uri="{BB962C8B-B14F-4D97-AF65-F5344CB8AC3E}">
        <p14:creationId xmlns:p14="http://schemas.microsoft.com/office/powerpoint/2010/main" val="58956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Authentication Views</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650685"/>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Django provides several views that you can use for handling login, logout, and password management. </a:t>
            </a:r>
          </a:p>
          <a:p>
            <a:pPr marL="0" indent="0">
              <a:buNone/>
            </a:pPr>
            <a:r>
              <a:rPr lang="en-US" sz="1600" dirty="0">
                <a:latin typeface="Times New Roman" panose="02020603050405020304" pitchFamily="18" charset="0"/>
                <a:cs typeface="Times New Roman" panose="02020603050405020304" pitchFamily="18" charset="0"/>
              </a:rPr>
              <a:t>These make use of the stock auth forms but you can pass in your own forms as well.</a:t>
            </a:r>
          </a:p>
          <a:p>
            <a:pPr marL="0" indent="0">
              <a:buNone/>
            </a:pPr>
            <a:r>
              <a:rPr lang="en-US" sz="1600" dirty="0">
                <a:latin typeface="Times New Roman" panose="02020603050405020304" pitchFamily="18" charset="0"/>
                <a:cs typeface="Times New Roman" panose="02020603050405020304" pitchFamily="18" charset="0"/>
              </a:rPr>
              <a:t>Django provides no default template for the authentication views. </a:t>
            </a:r>
          </a:p>
          <a:p>
            <a:pPr marL="0" indent="0">
              <a:buNone/>
            </a:pPr>
            <a:r>
              <a:rPr lang="en-US" sz="1600" dirty="0">
                <a:latin typeface="Times New Roman" panose="02020603050405020304" pitchFamily="18" charset="0"/>
                <a:cs typeface="Times New Roman" panose="02020603050405020304" pitchFamily="18" charset="0"/>
              </a:rPr>
              <a:t>You should create your own templates for the views you want to use. </a:t>
            </a:r>
          </a:p>
          <a:p>
            <a:pPr marL="0" indent="0">
              <a:buNone/>
            </a:pPr>
            <a:r>
              <a:rPr lang="en-US" sz="1600" b="1" u="sng" dirty="0">
                <a:latin typeface="Times New Roman" panose="02020603050405020304" pitchFamily="18" charset="0"/>
                <a:cs typeface="Times New Roman" panose="02020603050405020304" pitchFamily="18" charset="0"/>
              </a:rPr>
              <a:t>urls.py </a:t>
            </a:r>
          </a:p>
          <a:p>
            <a:pPr marL="0" indent="0">
              <a:buNone/>
            </a:pPr>
            <a:r>
              <a:rPr lang="en-US" sz="1600" b="1" dirty="0">
                <a:latin typeface="Times New Roman" panose="02020603050405020304" pitchFamily="18" charset="0"/>
                <a:cs typeface="Times New Roman" panose="02020603050405020304" pitchFamily="18" charset="0"/>
              </a:rPr>
              <a:t>path('accounts/', include('</a:t>
            </a:r>
            <a:r>
              <a:rPr lang="en-US" sz="1600" b="1" dirty="0" err="1">
                <a:latin typeface="Times New Roman" panose="02020603050405020304" pitchFamily="18" charset="0"/>
                <a:cs typeface="Times New Roman" panose="02020603050405020304" pitchFamily="18" charset="0"/>
              </a:rPr>
              <a:t>django.contrib.auth.urls</a:t>
            </a:r>
            <a:r>
              <a:rPr lang="en-US" sz="1600" b="1"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These all </a:t>
            </a:r>
            <a:r>
              <a:rPr lang="en-US" sz="1600" dirty="0" err="1">
                <a:latin typeface="Times New Roman" panose="02020603050405020304" pitchFamily="18" charset="0"/>
                <a:cs typeface="Times New Roman" panose="02020603050405020304" pitchFamily="18" charset="0"/>
              </a:rPr>
              <a:t>url</a:t>
            </a:r>
            <a:r>
              <a:rPr lang="en-US" sz="1600" dirty="0">
                <a:latin typeface="Times New Roman" panose="02020603050405020304" pitchFamily="18" charset="0"/>
                <a:cs typeface="Times New Roman" panose="02020603050405020304" pitchFamily="18" charset="0"/>
              </a:rPr>
              <a:t> will be available:- </a:t>
            </a:r>
          </a:p>
          <a:p>
            <a:pPr marL="0" indent="0">
              <a:buNone/>
            </a:pPr>
            <a:r>
              <a:rPr lang="en-US" sz="1600" dirty="0">
                <a:latin typeface="Times New Roman" panose="02020603050405020304" pitchFamily="18" charset="0"/>
                <a:cs typeface="Times New Roman" panose="02020603050405020304" pitchFamily="18" charset="0"/>
              </a:rPr>
              <a:t>accounts/login/ [name='login']</a:t>
            </a:r>
          </a:p>
          <a:p>
            <a:pPr marL="0" indent="0">
              <a:buNone/>
            </a:pPr>
            <a:r>
              <a:rPr lang="en-US" sz="1600" dirty="0">
                <a:latin typeface="Times New Roman" panose="02020603050405020304" pitchFamily="18" charset="0"/>
                <a:cs typeface="Times New Roman" panose="02020603050405020304" pitchFamily="18" charset="0"/>
              </a:rPr>
              <a:t>accounts/logout/ [name='logout']</a:t>
            </a:r>
          </a:p>
          <a:p>
            <a:pPr marL="0" indent="0">
              <a:buNone/>
            </a:pPr>
            <a:r>
              <a:rPr lang="en-US" sz="1600" dirty="0">
                <a:latin typeface="Times New Roman" panose="02020603050405020304" pitchFamily="18" charset="0"/>
                <a:cs typeface="Times New Roman" panose="02020603050405020304" pitchFamily="18" charset="0"/>
              </a:rPr>
              <a:t>accounts/</a:t>
            </a:r>
            <a:r>
              <a:rPr lang="en-US" sz="1600" dirty="0" err="1">
                <a:latin typeface="Times New Roman" panose="02020603050405020304" pitchFamily="18" charset="0"/>
                <a:cs typeface="Times New Roman" panose="02020603050405020304" pitchFamily="18" charset="0"/>
              </a:rPr>
              <a:t>password_change</a:t>
            </a:r>
            <a:r>
              <a:rPr lang="en-US" sz="1600" dirty="0">
                <a:latin typeface="Times New Roman" panose="02020603050405020304" pitchFamily="18" charset="0"/>
                <a:cs typeface="Times New Roman" panose="02020603050405020304" pitchFamily="18" charset="0"/>
              </a:rPr>
              <a:t>/ [name='</a:t>
            </a:r>
            <a:r>
              <a:rPr lang="en-US" sz="1600" dirty="0" err="1">
                <a:latin typeface="Times New Roman" panose="02020603050405020304" pitchFamily="18" charset="0"/>
                <a:cs typeface="Times New Roman" panose="02020603050405020304" pitchFamily="18" charset="0"/>
              </a:rPr>
              <a:t>password_change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accounts/</a:t>
            </a:r>
            <a:r>
              <a:rPr lang="en-US" sz="1600" dirty="0" err="1">
                <a:latin typeface="Times New Roman" panose="02020603050405020304" pitchFamily="18" charset="0"/>
                <a:cs typeface="Times New Roman" panose="02020603050405020304" pitchFamily="18" charset="0"/>
              </a:rPr>
              <a:t>password_change</a:t>
            </a:r>
            <a:r>
              <a:rPr lang="en-US" sz="1600" dirty="0">
                <a:latin typeface="Times New Roman" panose="02020603050405020304" pitchFamily="18" charset="0"/>
                <a:cs typeface="Times New Roman" panose="02020603050405020304" pitchFamily="18" charset="0"/>
              </a:rPr>
              <a:t>/done/ [name='</a:t>
            </a:r>
            <a:r>
              <a:rPr lang="en-US" sz="1600" dirty="0" err="1">
                <a:latin typeface="Times New Roman" panose="02020603050405020304" pitchFamily="18" charset="0"/>
                <a:cs typeface="Times New Roman" panose="02020603050405020304" pitchFamily="18" charset="0"/>
              </a:rPr>
              <a:t>password_change_done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accounts/</a:t>
            </a:r>
            <a:r>
              <a:rPr lang="en-US" sz="1600" dirty="0" err="1">
                <a:latin typeface="Times New Roman" panose="02020603050405020304" pitchFamily="18" charset="0"/>
                <a:cs typeface="Times New Roman" panose="02020603050405020304" pitchFamily="18" charset="0"/>
              </a:rPr>
              <a:t>password_reset</a:t>
            </a:r>
            <a:r>
              <a:rPr lang="en-US" sz="1600" dirty="0">
                <a:latin typeface="Times New Roman" panose="02020603050405020304" pitchFamily="18" charset="0"/>
                <a:cs typeface="Times New Roman" panose="02020603050405020304" pitchFamily="18" charset="0"/>
              </a:rPr>
              <a:t>/ [name='</a:t>
            </a:r>
            <a:r>
              <a:rPr lang="en-US" sz="1600" dirty="0" err="1">
                <a:latin typeface="Times New Roman" panose="02020603050405020304" pitchFamily="18" charset="0"/>
                <a:cs typeface="Times New Roman" panose="02020603050405020304" pitchFamily="18" charset="0"/>
              </a:rPr>
              <a:t>password_reset</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accounts/</a:t>
            </a:r>
            <a:r>
              <a:rPr lang="en-US" sz="1600" dirty="0" err="1">
                <a:latin typeface="Times New Roman" panose="02020603050405020304" pitchFamily="18" charset="0"/>
                <a:cs typeface="Times New Roman" panose="02020603050405020304" pitchFamily="18" charset="0"/>
              </a:rPr>
              <a:t>password_reset</a:t>
            </a:r>
            <a:r>
              <a:rPr lang="en-US" sz="1600" dirty="0">
                <a:latin typeface="Times New Roman" panose="02020603050405020304" pitchFamily="18" charset="0"/>
                <a:cs typeface="Times New Roman" panose="02020603050405020304" pitchFamily="18" charset="0"/>
              </a:rPr>
              <a:t>/done/ [name='</a:t>
            </a:r>
            <a:r>
              <a:rPr lang="en-US" sz="1600" dirty="0" err="1">
                <a:latin typeface="Times New Roman" panose="02020603050405020304" pitchFamily="18" charset="0"/>
                <a:cs typeface="Times New Roman" panose="02020603050405020304" pitchFamily="18" charset="0"/>
              </a:rPr>
              <a:t>password_reset_done</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accounts/reset/&lt;uidb64&gt;/&lt;token&gt;/ [name='</a:t>
            </a:r>
            <a:r>
              <a:rPr lang="en-US" sz="1600" dirty="0" err="1">
                <a:latin typeface="Times New Roman" panose="02020603050405020304" pitchFamily="18" charset="0"/>
                <a:cs typeface="Times New Roman" panose="02020603050405020304" pitchFamily="18" charset="0"/>
              </a:rPr>
              <a:t>password_reset_confirm</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accounts/reset/done/ [name='</a:t>
            </a:r>
            <a:r>
              <a:rPr lang="en-US" sz="1600" dirty="0" err="1">
                <a:latin typeface="Times New Roman" panose="02020603050405020304" pitchFamily="18" charset="0"/>
                <a:cs typeface="Times New Roman" panose="02020603050405020304" pitchFamily="18" charset="0"/>
              </a:rPr>
              <a:t>password_reset_complete</a:t>
            </a:r>
            <a:r>
              <a:rPr lang="en-US"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DDA55FD-8180-4A7F-AC6C-78FF08237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29" y="2431869"/>
            <a:ext cx="6139542" cy="2224018"/>
          </a:xfrm>
          <a:prstGeom prst="rect">
            <a:avLst/>
          </a:prstGeom>
        </p:spPr>
      </p:pic>
    </p:spTree>
    <p:extLst>
      <p:ext uri="{BB962C8B-B14F-4D97-AF65-F5344CB8AC3E}">
        <p14:creationId xmlns:p14="http://schemas.microsoft.com/office/powerpoint/2010/main" val="119026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Decorating Class-Based View</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Decorating in the Class</a:t>
            </a:r>
          </a:p>
          <a:p>
            <a:pPr marL="0" indent="0">
              <a:buNone/>
            </a:pPr>
            <a:r>
              <a:rPr lang="en-US" sz="2000" dirty="0">
                <a:latin typeface="Times New Roman" panose="02020603050405020304" pitchFamily="18" charset="0"/>
                <a:cs typeface="Times New Roman" panose="02020603050405020304" pitchFamily="18" charset="0"/>
              </a:rPr>
              <a:t>You can decorate the class instead and pass the name of the method to be decorated as the keyword argument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login_required</a:t>
            </a:r>
            <a:r>
              <a:rPr lang="en-US" sz="2000" dirty="0">
                <a:latin typeface="Times New Roman" panose="02020603050405020304" pitchFamily="18" charset="0"/>
                <a:cs typeface="Times New Roman" panose="02020603050405020304" pitchFamily="18" charset="0"/>
              </a:rPr>
              <a:t>, name='dispatch')</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ProfileTemplateView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‘registration/profile.html'</a:t>
            </a:r>
          </a:p>
        </p:txBody>
      </p:sp>
    </p:spTree>
    <p:extLst>
      <p:ext uri="{BB962C8B-B14F-4D97-AF65-F5344CB8AC3E}">
        <p14:creationId xmlns:p14="http://schemas.microsoft.com/office/powerpoint/2010/main" val="230445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Decorating Class-Based View</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Decorating in the Class</a:t>
            </a:r>
          </a:p>
          <a:p>
            <a:pPr marL="0" indent="0">
              <a:buNone/>
            </a:pPr>
            <a:r>
              <a:rPr lang="en-US" sz="2000" dirty="0">
                <a:latin typeface="Times New Roman" panose="02020603050405020304" pitchFamily="18" charset="0"/>
                <a:cs typeface="Times New Roman" panose="02020603050405020304" pitchFamily="18" charset="0"/>
              </a:rPr>
              <a:t>If you have a set of common decorators used in several places, you can define a list or tuple of decorators and use this instead of invoking </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 multiple times.</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never_cache</a:t>
            </a:r>
            <a:r>
              <a:rPr lang="en-US" sz="2000" dirty="0">
                <a:latin typeface="Times New Roman" panose="02020603050405020304" pitchFamily="18" charset="0"/>
                <a:cs typeface="Times New Roman" panose="02020603050405020304" pitchFamily="18" charset="0"/>
              </a:rPr>
              <a:t>, name='dispatch')</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login_required</a:t>
            </a:r>
            <a:r>
              <a:rPr lang="en-US" sz="2000" dirty="0">
                <a:latin typeface="Times New Roman" panose="02020603050405020304" pitchFamily="18" charset="0"/>
                <a:cs typeface="Times New Roman" panose="02020603050405020304" pitchFamily="18" charset="0"/>
              </a:rPr>
              <a:t>, name='dispatch')</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ProfileTemplateView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‘registration/profile.html'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decorators = [</a:t>
            </a:r>
            <a:r>
              <a:rPr lang="en-US" sz="2000" dirty="0" err="1">
                <a:latin typeface="Times New Roman" panose="02020603050405020304" pitchFamily="18" charset="0"/>
                <a:cs typeface="Times New Roman" panose="02020603050405020304" pitchFamily="18" charset="0"/>
              </a:rPr>
              <a:t>never_cache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login_required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(decorators, name='dispatch')</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ProfileTemplateView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‘registration/profile.html'</a:t>
            </a:r>
          </a:p>
        </p:txBody>
      </p:sp>
      <p:sp>
        <p:nvSpPr>
          <p:cNvPr id="4" name="Rectangle 3">
            <a:extLst>
              <a:ext uri="{FF2B5EF4-FFF2-40B4-BE49-F238E27FC236}">
                <a16:creationId xmlns:a16="http://schemas.microsoft.com/office/drawing/2014/main" id="{945CA0B9-99E2-4B66-B234-593EFE5176FA}"/>
              </a:ext>
            </a:extLst>
          </p:cNvPr>
          <p:cNvSpPr/>
          <p:nvPr/>
        </p:nvSpPr>
        <p:spPr>
          <a:xfrm>
            <a:off x="6940732" y="3716383"/>
            <a:ext cx="4293326" cy="1200329"/>
          </a:xfrm>
          <a:prstGeom prst="rect">
            <a:avLst/>
          </a:prstGeom>
        </p:spPr>
        <p:txBody>
          <a:bodyPr wrap="square">
            <a:spAutoFit/>
          </a:bodyPr>
          <a:lstStyle/>
          <a:p>
            <a:r>
              <a:rPr lang="en-US" dirty="0"/>
              <a:t>The decorators will process a request in the order they are passed to the decorator. In the example, </a:t>
            </a:r>
            <a:r>
              <a:rPr lang="en-US" dirty="0" err="1"/>
              <a:t>never_cache</a:t>
            </a:r>
            <a:r>
              <a:rPr lang="en-US" dirty="0"/>
              <a:t>() will process the request before </a:t>
            </a:r>
            <a:r>
              <a:rPr lang="en-US" dirty="0" err="1"/>
              <a:t>login_required</a:t>
            </a:r>
            <a:r>
              <a:rPr lang="en-US" dirty="0"/>
              <a:t>().</a:t>
            </a:r>
          </a:p>
        </p:txBody>
      </p:sp>
    </p:spTree>
    <p:extLst>
      <p:ext uri="{BB962C8B-B14F-4D97-AF65-F5344CB8AC3E}">
        <p14:creationId xmlns:p14="http://schemas.microsoft.com/office/powerpoint/2010/main" val="26480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Authentication Views</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65068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is a list with all the views </a:t>
            </a:r>
            <a:r>
              <a:rPr lang="en-US" sz="2000" i="1" dirty="0" err="1">
                <a:latin typeface="Times New Roman" panose="02020603050405020304" pitchFamily="18" charset="0"/>
                <a:cs typeface="Times New Roman" panose="02020603050405020304" pitchFamily="18" charset="0"/>
              </a:rPr>
              <a:t>django.contrib.auth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provides.</a:t>
            </a:r>
          </a:p>
          <a:p>
            <a:r>
              <a:rPr lang="en-US" sz="2000" dirty="0" err="1">
                <a:latin typeface="Times New Roman" panose="02020603050405020304" pitchFamily="18" charset="0"/>
                <a:cs typeface="Times New Roman" panose="02020603050405020304" pitchFamily="18" charset="0"/>
              </a:rPr>
              <a:t>LoginView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LogoutView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PasswordChangeView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PasswordChangeDoneView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PasswordResetView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PasswordResetDoneView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PasswordResetConfirmView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PasswordResetCompleteView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12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LoginView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django.contrib.auth.views.LoginView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'registration/login.html’</a:t>
            </a:r>
          </a:p>
          <a:p>
            <a:pPr marL="0" indent="0">
              <a:buNone/>
            </a:pPr>
            <a:r>
              <a:rPr lang="en-US" sz="2000" dirty="0">
                <a:latin typeface="Times New Roman" panose="02020603050405020304" pitchFamily="18" charset="0"/>
                <a:cs typeface="Times New Roman" panose="02020603050405020304" pitchFamily="18" charset="0"/>
              </a:rPr>
              <a:t>path('login/', </a:t>
            </a:r>
            <a:r>
              <a:rPr lang="en-US" sz="2000" dirty="0" err="1">
                <a:latin typeface="Times New Roman" panose="02020603050405020304" pitchFamily="18" charset="0"/>
                <a:cs typeface="Times New Roman" panose="02020603050405020304" pitchFamily="18" charset="0"/>
              </a:rPr>
              <a:t>views.LoginView.as_view</a:t>
            </a:r>
            <a:r>
              <a:rPr lang="en-US" sz="2000" dirty="0">
                <a:latin typeface="Times New Roman" panose="02020603050405020304" pitchFamily="18" charset="0"/>
                <a:cs typeface="Times New Roman" panose="02020603050405020304" pitchFamily="18" charset="0"/>
              </a:rPr>
              <a:t>(), name='login’)</a:t>
            </a:r>
          </a:p>
          <a:p>
            <a:pPr marL="0" indent="0">
              <a:buNone/>
            </a:pPr>
            <a:r>
              <a:rPr lang="en-US" sz="2000" dirty="0">
                <a:latin typeface="Times New Roman" panose="02020603050405020304" pitchFamily="18" charset="0"/>
                <a:cs typeface="Times New Roman" panose="02020603050405020304" pitchFamily="18" charset="0"/>
              </a:rPr>
              <a:t>It’s your responsibility to provide the html for the login template , called registration/login.html by default.</a:t>
            </a:r>
          </a:p>
          <a:p>
            <a:r>
              <a:rPr lang="en-US" sz="2000" dirty="0">
                <a:latin typeface="Times New Roman" panose="02020603050405020304" pitchFamily="18" charset="0"/>
                <a:cs typeface="Times New Roman" panose="02020603050405020304" pitchFamily="18" charset="0"/>
              </a:rPr>
              <a:t>If called via GET, it displays a login form that POSTs to the same URL. </a:t>
            </a:r>
          </a:p>
          <a:p>
            <a:r>
              <a:rPr lang="en-US" sz="2000" dirty="0">
                <a:latin typeface="Times New Roman" panose="02020603050405020304" pitchFamily="18" charset="0"/>
                <a:cs typeface="Times New Roman" panose="02020603050405020304" pitchFamily="18" charset="0"/>
              </a:rPr>
              <a:t>If called via POST with user submitted credentials, it tries to log the user in.</a:t>
            </a:r>
          </a:p>
          <a:p>
            <a:r>
              <a:rPr lang="en-US" sz="2000" dirty="0">
                <a:latin typeface="Times New Roman" panose="02020603050405020304" pitchFamily="18" charset="0"/>
                <a:cs typeface="Times New Roman" panose="02020603050405020304" pitchFamily="18" charset="0"/>
              </a:rPr>
              <a:t>If login is successful, the view redirects to the URL specified in next. </a:t>
            </a:r>
          </a:p>
          <a:p>
            <a:r>
              <a:rPr lang="en-US" sz="2000" dirty="0">
                <a:latin typeface="Times New Roman" panose="02020603050405020304" pitchFamily="18" charset="0"/>
                <a:cs typeface="Times New Roman" panose="02020603050405020304" pitchFamily="18" charset="0"/>
              </a:rPr>
              <a:t>If next isn’t provided, it redirects to </a:t>
            </a:r>
            <a:r>
              <a:rPr lang="en-US" sz="2000" dirty="0" err="1">
                <a:latin typeface="Times New Roman" panose="02020603050405020304" pitchFamily="18" charset="0"/>
                <a:cs typeface="Times New Roman" panose="02020603050405020304" pitchFamily="18" charset="0"/>
              </a:rPr>
              <a:t>settings.LOGIN_REDIRECT_URL</a:t>
            </a:r>
            <a:r>
              <a:rPr lang="en-US" sz="2000" dirty="0">
                <a:latin typeface="Times New Roman" panose="02020603050405020304" pitchFamily="18" charset="0"/>
                <a:cs typeface="Times New Roman" panose="02020603050405020304" pitchFamily="18" charset="0"/>
              </a:rPr>
              <a:t> (which defaults to /accounts/profile/). </a:t>
            </a:r>
          </a:p>
          <a:p>
            <a:r>
              <a:rPr lang="en-US" sz="2000" dirty="0">
                <a:latin typeface="Times New Roman" panose="02020603050405020304" pitchFamily="18" charset="0"/>
                <a:cs typeface="Times New Roman" panose="02020603050405020304" pitchFamily="18" charset="0"/>
              </a:rPr>
              <a:t>If login isn’t successful, it redisplays the login form.</a:t>
            </a:r>
          </a:p>
        </p:txBody>
      </p:sp>
    </p:spTree>
    <p:extLst>
      <p:ext uri="{BB962C8B-B14F-4D97-AF65-F5344CB8AC3E}">
        <p14:creationId xmlns:p14="http://schemas.microsoft.com/office/powerpoint/2010/main" val="303012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LoginView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registration/login.html</a:t>
            </a:r>
          </a:p>
          <a:p>
            <a:pPr marL="0" indent="0">
              <a:buNone/>
            </a:pPr>
            <a:r>
              <a:rPr lang="en-US" sz="2000" dirty="0">
                <a:latin typeface="Times New Roman" panose="02020603050405020304" pitchFamily="18" charset="0"/>
                <a:cs typeface="Times New Roman" panose="02020603050405020304" pitchFamily="18" charset="0"/>
              </a:rPr>
              <a:t>This template gets passed four template context variables:</a:t>
            </a:r>
          </a:p>
          <a:p>
            <a:r>
              <a:rPr lang="en-US" sz="2000" dirty="0">
                <a:latin typeface="Times New Roman" panose="02020603050405020304" pitchFamily="18" charset="0"/>
                <a:cs typeface="Times New Roman" panose="02020603050405020304" pitchFamily="18" charset="0"/>
              </a:rPr>
              <a:t>form: A Form object representing the </a:t>
            </a:r>
            <a:r>
              <a:rPr lang="en-US" sz="2000" dirty="0" err="1">
                <a:latin typeface="Times New Roman" panose="02020603050405020304" pitchFamily="18" charset="0"/>
                <a:cs typeface="Times New Roman" panose="02020603050405020304" pitchFamily="18" charset="0"/>
              </a:rPr>
              <a:t>AuthenticationForm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next: The URL to redirect to after successful login. This may contain a query string, too.</a:t>
            </a:r>
          </a:p>
          <a:p>
            <a:r>
              <a:rPr lang="en-US" sz="2000" dirty="0">
                <a:latin typeface="Times New Roman" panose="02020603050405020304" pitchFamily="18" charset="0"/>
                <a:cs typeface="Times New Roman" panose="02020603050405020304" pitchFamily="18" charset="0"/>
              </a:rPr>
              <a:t>site: The current Site, according to the SITE_ID setting. If you don’t have the site framework installed, this will be set to an instance of </a:t>
            </a:r>
            <a:r>
              <a:rPr lang="en-US" sz="2000" dirty="0" err="1">
                <a:latin typeface="Times New Roman" panose="02020603050405020304" pitchFamily="18" charset="0"/>
                <a:cs typeface="Times New Roman" panose="02020603050405020304" pitchFamily="18" charset="0"/>
              </a:rPr>
              <a:t>RequestSite</a:t>
            </a:r>
            <a:r>
              <a:rPr lang="en-US" sz="2000" dirty="0">
                <a:latin typeface="Times New Roman" panose="02020603050405020304" pitchFamily="18" charset="0"/>
                <a:cs typeface="Times New Roman" panose="02020603050405020304" pitchFamily="18" charset="0"/>
              </a:rPr>
              <a:t>, which derives the site name and domain from the current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site_name</a:t>
            </a:r>
            <a:r>
              <a:rPr lang="en-US" sz="2000" dirty="0">
                <a:latin typeface="Times New Roman" panose="02020603050405020304" pitchFamily="18" charset="0"/>
                <a:cs typeface="Times New Roman" panose="02020603050405020304" pitchFamily="18" charset="0"/>
              </a:rPr>
              <a:t>: An alias for site.name. If you don’t have the site framework installed, this will be set to the value of </a:t>
            </a:r>
            <a:r>
              <a:rPr lang="en-US" sz="2000" dirty="0" err="1">
                <a:latin typeface="Times New Roman" panose="02020603050405020304" pitchFamily="18" charset="0"/>
                <a:cs typeface="Times New Roman" panose="02020603050405020304" pitchFamily="18" charset="0"/>
              </a:rPr>
              <a:t>request.META</a:t>
            </a:r>
            <a:r>
              <a:rPr lang="en-US" sz="2000" dirty="0">
                <a:latin typeface="Times New Roman" panose="02020603050405020304" pitchFamily="18" charset="0"/>
                <a:cs typeface="Times New Roman" panose="02020603050405020304" pitchFamily="18" charset="0"/>
              </a:rPr>
              <a:t>['SERVER_NAME’].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path('login/', </a:t>
            </a:r>
            <a:r>
              <a:rPr lang="en-US" sz="2000" dirty="0" err="1">
                <a:latin typeface="Times New Roman" panose="02020603050405020304" pitchFamily="18" charset="0"/>
                <a:cs typeface="Times New Roman" panose="02020603050405020304" pitchFamily="18" charset="0"/>
              </a:rPr>
              <a:t>views.LoginView.as_view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/login.html'), name='login’)</a:t>
            </a:r>
          </a:p>
        </p:txBody>
      </p:sp>
    </p:spTree>
    <p:extLst>
      <p:ext uri="{BB962C8B-B14F-4D97-AF65-F5344CB8AC3E}">
        <p14:creationId xmlns:p14="http://schemas.microsoft.com/office/powerpoint/2010/main" val="57329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LoginView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name of a template to display for the view used to log the user in. Defaults to registration/login.html.</a:t>
            </a:r>
          </a:p>
          <a:p>
            <a:pPr marL="0" indent="0">
              <a:buNone/>
            </a:pPr>
            <a:r>
              <a:rPr lang="en-US" sz="2000" dirty="0" err="1">
                <a:latin typeface="Times New Roman" panose="02020603050405020304" pitchFamily="18" charset="0"/>
                <a:cs typeface="Times New Roman" panose="02020603050405020304" pitchFamily="18" charset="0"/>
              </a:rPr>
              <a:t>redirect_field_name</a:t>
            </a:r>
            <a:r>
              <a:rPr lang="en-US" sz="2000" dirty="0">
                <a:latin typeface="Times New Roman" panose="02020603050405020304" pitchFamily="18" charset="0"/>
                <a:cs typeface="Times New Roman" panose="02020603050405020304" pitchFamily="18" charset="0"/>
              </a:rPr>
              <a:t>: The name of a GET field containing the URL to redirect to after login. Defaults to </a:t>
            </a:r>
            <a:r>
              <a:rPr lang="en-US" sz="2000" i="1" dirty="0">
                <a:latin typeface="Times New Roman" panose="02020603050405020304" pitchFamily="18" charset="0"/>
                <a:cs typeface="Times New Roman" panose="02020603050405020304" pitchFamily="18" charset="0"/>
              </a:rPr>
              <a:t>next</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authentication_form</a:t>
            </a:r>
            <a:r>
              <a:rPr lang="en-US" sz="2000" dirty="0">
                <a:latin typeface="Times New Roman" panose="02020603050405020304" pitchFamily="18" charset="0"/>
                <a:cs typeface="Times New Roman" panose="02020603050405020304" pitchFamily="18" charset="0"/>
              </a:rPr>
              <a:t>: A callable (typically a form class) to use for authentication. Defaults to </a:t>
            </a:r>
            <a:r>
              <a:rPr lang="en-US" sz="2000" dirty="0" err="1">
                <a:latin typeface="Times New Roman" panose="02020603050405020304" pitchFamily="18" charset="0"/>
                <a:cs typeface="Times New Roman" panose="02020603050405020304" pitchFamily="18" charset="0"/>
              </a:rPr>
              <a:t>AuthenticationForm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a:p>
            <a:pPr marL="0" indent="0">
              <a:buNone/>
            </a:pPr>
            <a:r>
              <a:rPr lang="en-US" sz="2000" dirty="0" err="1">
                <a:latin typeface="Times New Roman" panose="02020603050405020304" pitchFamily="18" charset="0"/>
                <a:cs typeface="Times New Roman" panose="02020603050405020304" pitchFamily="18" charset="0"/>
              </a:rPr>
              <a:t>redirect_authenticated_user</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that controls whether or not authenticated users accessing the login page will be redirected as if they had just successfully logged in. Defaults to False.</a:t>
            </a:r>
          </a:p>
          <a:p>
            <a:pPr marL="0" indent="0">
              <a:buNone/>
            </a:pPr>
            <a:r>
              <a:rPr lang="en-US" sz="2000" dirty="0" err="1">
                <a:latin typeface="Times New Roman" panose="02020603050405020304" pitchFamily="18" charset="0"/>
                <a:cs typeface="Times New Roman" panose="02020603050405020304" pitchFamily="18" charset="0"/>
              </a:rPr>
              <a:t>success_url_allowed_hosts</a:t>
            </a:r>
            <a:r>
              <a:rPr lang="en-US" sz="2000" dirty="0">
                <a:latin typeface="Times New Roman" panose="02020603050405020304" pitchFamily="18" charset="0"/>
                <a:cs typeface="Times New Roman" panose="02020603050405020304" pitchFamily="18" charset="0"/>
              </a:rPr>
              <a:t>: A set of hosts, in addition to </a:t>
            </a:r>
            <a:r>
              <a:rPr lang="en-US" sz="2000" dirty="0" err="1">
                <a:latin typeface="Times New Roman" panose="02020603050405020304" pitchFamily="18" charset="0"/>
                <a:cs typeface="Times New Roman" panose="02020603050405020304" pitchFamily="18" charset="0"/>
              </a:rPr>
              <a:t>request.get_host</a:t>
            </a:r>
            <a:r>
              <a:rPr lang="en-US" sz="2000" dirty="0">
                <a:latin typeface="Times New Roman" panose="02020603050405020304" pitchFamily="18" charset="0"/>
                <a:cs typeface="Times New Roman" panose="02020603050405020304" pitchFamily="18" charset="0"/>
              </a:rPr>
              <a:t>(), that are safe for redirecting after login. Defaults to an empty set.</a:t>
            </a:r>
          </a:p>
        </p:txBody>
      </p:sp>
    </p:spTree>
    <p:extLst>
      <p:ext uri="{BB962C8B-B14F-4D97-AF65-F5344CB8AC3E}">
        <p14:creationId xmlns:p14="http://schemas.microsoft.com/office/powerpoint/2010/main" val="290415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LogoutView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django.contrib.auth.views.LogoutView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=‘registration/logged_out.html’</a:t>
            </a:r>
          </a:p>
          <a:p>
            <a:pPr marL="0" indent="0">
              <a:buNone/>
            </a:pPr>
            <a:r>
              <a:rPr lang="en-US" sz="2000" dirty="0">
                <a:latin typeface="Times New Roman" panose="02020603050405020304" pitchFamily="18" charset="0"/>
                <a:cs typeface="Times New Roman" panose="02020603050405020304" pitchFamily="18" charset="0"/>
              </a:rPr>
              <a:t>path('logout/', </a:t>
            </a:r>
            <a:r>
              <a:rPr lang="en-US" sz="2000" dirty="0" err="1">
                <a:latin typeface="Times New Roman" panose="02020603050405020304" pitchFamily="18" charset="0"/>
                <a:cs typeface="Times New Roman" panose="02020603050405020304" pitchFamily="18" charset="0"/>
              </a:rPr>
              <a:t>views.LogoutView.as_view</a:t>
            </a:r>
            <a:r>
              <a:rPr lang="en-US" sz="2000" dirty="0">
                <a:latin typeface="Times New Roman" panose="02020603050405020304" pitchFamily="18" charset="0"/>
                <a:cs typeface="Times New Roman" panose="02020603050405020304" pitchFamily="18" charset="0"/>
              </a:rPr>
              <a:t>(), name='logout’)</a:t>
            </a:r>
          </a:p>
          <a:p>
            <a:pPr marL="0" indent="0">
              <a:buNone/>
            </a:pPr>
            <a:r>
              <a:rPr lang="en-US" sz="2000" dirty="0">
                <a:latin typeface="Times New Roman" panose="02020603050405020304" pitchFamily="18" charset="0"/>
                <a:cs typeface="Times New Roman" panose="02020603050405020304" pitchFamily="18" charset="0"/>
              </a:rPr>
              <a:t>logged_out.html template is already available and used by admin logout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logout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p:txBody>
      </p:sp>
      <p:pic>
        <p:nvPicPr>
          <p:cNvPr id="5" name="Picture 4">
            <a:extLst>
              <a:ext uri="{FF2B5EF4-FFF2-40B4-BE49-F238E27FC236}">
                <a16:creationId xmlns:a16="http://schemas.microsoft.com/office/drawing/2014/main" id="{376E5055-DF4C-4A87-95BD-A025AFB90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819" y="3159579"/>
            <a:ext cx="5524500" cy="3238500"/>
          </a:xfrm>
          <a:prstGeom prst="rect">
            <a:avLst/>
          </a:prstGeom>
        </p:spPr>
      </p:pic>
    </p:spTree>
    <p:extLst>
      <p:ext uri="{BB962C8B-B14F-4D97-AF65-F5344CB8AC3E}">
        <p14:creationId xmlns:p14="http://schemas.microsoft.com/office/powerpoint/2010/main" val="183060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LogoutView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registration/logged_out.html </a:t>
            </a:r>
          </a:p>
          <a:p>
            <a:pPr marL="0" indent="0">
              <a:buNone/>
            </a:pPr>
            <a:r>
              <a:rPr lang="en-US" sz="2000" dirty="0">
                <a:latin typeface="Times New Roman" panose="02020603050405020304" pitchFamily="18" charset="0"/>
                <a:cs typeface="Times New Roman" panose="02020603050405020304" pitchFamily="18" charset="0"/>
              </a:rPr>
              <a:t>This template gets passed three template context variables:</a:t>
            </a:r>
          </a:p>
          <a:p>
            <a:r>
              <a:rPr lang="en-US" sz="2000" dirty="0">
                <a:latin typeface="Times New Roman" panose="02020603050405020304" pitchFamily="18" charset="0"/>
                <a:cs typeface="Times New Roman" panose="02020603050405020304" pitchFamily="18" charset="0"/>
              </a:rPr>
              <a:t>title: The string “Logged out”, localized.</a:t>
            </a:r>
          </a:p>
          <a:p>
            <a:r>
              <a:rPr lang="en-US" sz="2000" dirty="0">
                <a:latin typeface="Times New Roman" panose="02020603050405020304" pitchFamily="18" charset="0"/>
                <a:cs typeface="Times New Roman" panose="02020603050405020304" pitchFamily="18" charset="0"/>
              </a:rPr>
              <a:t>site: The current Site, according to the SITE_ID setting. If you don’t have the site framework installed, this will be set to an instance of </a:t>
            </a:r>
            <a:r>
              <a:rPr lang="en-US" sz="2000" dirty="0" err="1">
                <a:latin typeface="Times New Roman" panose="02020603050405020304" pitchFamily="18" charset="0"/>
                <a:cs typeface="Times New Roman" panose="02020603050405020304" pitchFamily="18" charset="0"/>
              </a:rPr>
              <a:t>RequestSite</a:t>
            </a:r>
            <a:r>
              <a:rPr lang="en-US" sz="2000" dirty="0">
                <a:latin typeface="Times New Roman" panose="02020603050405020304" pitchFamily="18" charset="0"/>
                <a:cs typeface="Times New Roman" panose="02020603050405020304" pitchFamily="18" charset="0"/>
              </a:rPr>
              <a:t>, which derives the site name and domain from the current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site_name</a:t>
            </a:r>
            <a:r>
              <a:rPr lang="en-US" sz="2000" dirty="0">
                <a:latin typeface="Times New Roman" panose="02020603050405020304" pitchFamily="18" charset="0"/>
                <a:cs typeface="Times New Roman" panose="02020603050405020304" pitchFamily="18" charset="0"/>
              </a:rPr>
              <a:t>: An alias for site.name. If you don’t have the site framework installed, this will be set to the value of </a:t>
            </a:r>
            <a:r>
              <a:rPr lang="en-US" sz="2000" dirty="0" err="1">
                <a:latin typeface="Times New Roman" panose="02020603050405020304" pitchFamily="18" charset="0"/>
                <a:cs typeface="Times New Roman" panose="02020603050405020304" pitchFamily="18" charset="0"/>
              </a:rPr>
              <a:t>request.META</a:t>
            </a:r>
            <a:r>
              <a:rPr lang="en-US" sz="2000" dirty="0">
                <a:latin typeface="Times New Roman" panose="02020603050405020304" pitchFamily="18" charset="0"/>
                <a:cs typeface="Times New Roman" panose="02020603050405020304" pitchFamily="18" charset="0"/>
              </a:rPr>
              <a:t>['SERVER_NAME’].</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path('logout/', </a:t>
            </a:r>
            <a:r>
              <a:rPr lang="en-US" sz="2000" dirty="0" err="1">
                <a:latin typeface="Times New Roman" panose="02020603050405020304" pitchFamily="18" charset="0"/>
                <a:cs typeface="Times New Roman" panose="02020603050405020304" pitchFamily="18" charset="0"/>
              </a:rPr>
              <a:t>views.LogoutView.as_view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/logout.html’), name='logout’)</a:t>
            </a:r>
          </a:p>
        </p:txBody>
      </p:sp>
    </p:spTree>
    <p:extLst>
      <p:ext uri="{BB962C8B-B14F-4D97-AF65-F5344CB8AC3E}">
        <p14:creationId xmlns:p14="http://schemas.microsoft.com/office/powerpoint/2010/main" val="17979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LogoutView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next_page</a:t>
            </a:r>
            <a:r>
              <a:rPr lang="en-US" sz="2000" dirty="0">
                <a:latin typeface="Times New Roman" panose="02020603050405020304" pitchFamily="18" charset="0"/>
                <a:cs typeface="Times New Roman" panose="02020603050405020304" pitchFamily="18" charset="0"/>
              </a:rPr>
              <a:t>: The URL to redirect to after logout. Defaults to </a:t>
            </a:r>
            <a:r>
              <a:rPr lang="en-US" sz="2000" dirty="0" err="1">
                <a:latin typeface="Times New Roman" panose="02020603050405020304" pitchFamily="18" charset="0"/>
                <a:cs typeface="Times New Roman" panose="02020603050405020304" pitchFamily="18" charset="0"/>
              </a:rPr>
              <a:t>settings.LOGOUT_REDIRECT_URL</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display after logging the user out. Defaults to registration/logged_out.html.</a:t>
            </a:r>
          </a:p>
          <a:p>
            <a:pPr marL="0" indent="0">
              <a:buNone/>
            </a:pPr>
            <a:r>
              <a:rPr lang="en-US" sz="2000" dirty="0" err="1">
                <a:latin typeface="Times New Roman" panose="02020603050405020304" pitchFamily="18" charset="0"/>
                <a:cs typeface="Times New Roman" panose="02020603050405020304" pitchFamily="18" charset="0"/>
              </a:rPr>
              <a:t>redirect_field_name</a:t>
            </a:r>
            <a:r>
              <a:rPr lang="en-US" sz="2000" dirty="0">
                <a:latin typeface="Times New Roman" panose="02020603050405020304" pitchFamily="18" charset="0"/>
                <a:cs typeface="Times New Roman" panose="02020603050405020304" pitchFamily="18" charset="0"/>
              </a:rPr>
              <a:t>: The name of a GET field containing the URL to redirect to after log out. Defaults to next. Overrides the </a:t>
            </a:r>
            <a:r>
              <a:rPr lang="en-US" sz="2000" dirty="0" err="1">
                <a:latin typeface="Times New Roman" panose="02020603050405020304" pitchFamily="18" charset="0"/>
                <a:cs typeface="Times New Roman" panose="02020603050405020304" pitchFamily="18" charset="0"/>
              </a:rPr>
              <a:t>next_page</a:t>
            </a:r>
            <a:r>
              <a:rPr lang="en-US" sz="2000" dirty="0">
                <a:latin typeface="Times New Roman" panose="02020603050405020304" pitchFamily="18" charset="0"/>
                <a:cs typeface="Times New Roman" panose="02020603050405020304" pitchFamily="18" charset="0"/>
              </a:rPr>
              <a:t> URL if the given GET parameter is passed.</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a:p>
            <a:pPr marL="0" indent="0">
              <a:buNone/>
            </a:pPr>
            <a:r>
              <a:rPr lang="en-US" sz="2000" dirty="0" err="1">
                <a:latin typeface="Times New Roman" panose="02020603050405020304" pitchFamily="18" charset="0"/>
                <a:cs typeface="Times New Roman" panose="02020603050405020304" pitchFamily="18" charset="0"/>
              </a:rPr>
              <a:t>success_url_allowed_hosts</a:t>
            </a:r>
            <a:r>
              <a:rPr lang="en-US" sz="2000" dirty="0">
                <a:latin typeface="Times New Roman" panose="02020603050405020304" pitchFamily="18" charset="0"/>
                <a:cs typeface="Times New Roman" panose="02020603050405020304" pitchFamily="18" charset="0"/>
              </a:rPr>
              <a:t>: A set of hosts, in addition to </a:t>
            </a:r>
            <a:r>
              <a:rPr lang="en-US" sz="2000" dirty="0" err="1">
                <a:latin typeface="Times New Roman" panose="02020603050405020304" pitchFamily="18" charset="0"/>
                <a:cs typeface="Times New Roman" panose="02020603050405020304" pitchFamily="18" charset="0"/>
              </a:rPr>
              <a:t>request.get_host</a:t>
            </a:r>
            <a:r>
              <a:rPr lang="en-US" sz="2000" dirty="0">
                <a:latin typeface="Times New Roman" panose="02020603050405020304" pitchFamily="18" charset="0"/>
                <a:cs typeface="Times New Roman" panose="02020603050405020304" pitchFamily="18" charset="0"/>
              </a:rPr>
              <a:t>(), that are safe for redirecting after logout. Defaults to an empty set.</a:t>
            </a:r>
          </a:p>
        </p:txBody>
      </p:sp>
    </p:spTree>
    <p:extLst>
      <p:ext uri="{BB962C8B-B14F-4D97-AF65-F5344CB8AC3E}">
        <p14:creationId xmlns:p14="http://schemas.microsoft.com/office/powerpoint/2010/main" val="20766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django.contrib.auth.views.PasswordChangeView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=‘registration/password_change_form.html’</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views.PasswordChangeView.as_view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registration/password_change_form.html template is already available and used by admin change password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change password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E034B9-1382-4F0C-8317-F8D4D9F04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297" y="3429000"/>
            <a:ext cx="4810397" cy="3338825"/>
          </a:xfrm>
          <a:prstGeom prst="rect">
            <a:avLst/>
          </a:prstGeom>
        </p:spPr>
      </p:pic>
    </p:spTree>
    <p:extLst>
      <p:ext uri="{BB962C8B-B14F-4D97-AF65-F5344CB8AC3E}">
        <p14:creationId xmlns:p14="http://schemas.microsoft.com/office/powerpoint/2010/main" val="353365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Authentication Views</a:t>
            </a:r>
          </a:p>
        </p:txBody>
      </p:sp>
      <p:pic>
        <p:nvPicPr>
          <p:cNvPr id="8" name="Content Placeholder 7">
            <a:extLst>
              <a:ext uri="{FF2B5EF4-FFF2-40B4-BE49-F238E27FC236}">
                <a16:creationId xmlns:a16="http://schemas.microsoft.com/office/drawing/2014/main" id="{8419288D-A982-4A82-9351-494CFB819A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23" y="1434694"/>
            <a:ext cx="11747863" cy="4255603"/>
          </a:xfrm>
        </p:spPr>
      </p:pic>
    </p:spTree>
    <p:extLst>
      <p:ext uri="{BB962C8B-B14F-4D97-AF65-F5344CB8AC3E}">
        <p14:creationId xmlns:p14="http://schemas.microsoft.com/office/powerpoint/2010/main" val="2512402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registration/password_change_form.html </a:t>
            </a:r>
          </a:p>
          <a:p>
            <a:pPr marL="0" indent="0">
              <a:buNone/>
            </a:pPr>
            <a:r>
              <a:rPr lang="en-US" sz="2000" dirty="0">
                <a:latin typeface="Times New Roman" panose="02020603050405020304" pitchFamily="18" charset="0"/>
                <a:cs typeface="Times New Roman" panose="02020603050405020304" pitchFamily="18" charset="0"/>
              </a:rPr>
              <a:t>This template gets passed following template context variables:</a:t>
            </a:r>
          </a:p>
          <a:p>
            <a:r>
              <a:rPr lang="en-US" sz="2000" dirty="0">
                <a:latin typeface="Times New Roman" panose="02020603050405020304" pitchFamily="18" charset="0"/>
                <a:cs typeface="Times New Roman" panose="02020603050405020304" pitchFamily="18" charset="0"/>
              </a:rPr>
              <a:t>form: The password change form</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views.PasswordChangeView.as_view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/changepass.html’), name='</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442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use for displaying the password change form. Defaults to registration/password_change_form.html if not supplied.</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The URL to redirect to after a successful password change. Defaults to '</a:t>
            </a:r>
            <a:r>
              <a:rPr lang="en-US" sz="2000" dirty="0" err="1">
                <a:latin typeface="Times New Roman" panose="02020603050405020304" pitchFamily="18" charset="0"/>
                <a:cs typeface="Times New Roman" panose="02020603050405020304" pitchFamily="18" charset="0"/>
              </a:rPr>
              <a:t>password_change_done</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A custom “change password” form which must accept a user keyword argument. The form is responsible for actually changing the user’s password. Defaults to </a:t>
            </a:r>
            <a:r>
              <a:rPr lang="en-US" sz="2000" dirty="0" err="1">
                <a:latin typeface="Times New Roman" panose="02020603050405020304" pitchFamily="18" charset="0"/>
                <a:cs typeface="Times New Roman" panose="02020603050405020304" pitchFamily="18" charset="0"/>
              </a:rPr>
              <a:t>PasswordChangeForm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p:txBody>
      </p:sp>
    </p:spTree>
    <p:extLst>
      <p:ext uri="{BB962C8B-B14F-4D97-AF65-F5344CB8AC3E}">
        <p14:creationId xmlns:p14="http://schemas.microsoft.com/office/powerpoint/2010/main" val="5814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django.contrib.auth.views.PasswordChangeDoneView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=‘registration/password_change_done.html’</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/done/', </a:t>
            </a:r>
            <a:r>
              <a:rPr lang="en-US" sz="2000" dirty="0" err="1">
                <a:latin typeface="Times New Roman" panose="02020603050405020304" pitchFamily="18" charset="0"/>
                <a:cs typeface="Times New Roman" panose="02020603050405020304" pitchFamily="18" charset="0"/>
              </a:rPr>
              <a:t>views.PasswordChangeDoneView.as_view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password_change_done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registration/password_change_done.html template is already available and used by admin password change done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password change done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E27391-2D20-4125-9FB7-F7204D21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805" y="3687444"/>
            <a:ext cx="4809853" cy="2935377"/>
          </a:xfrm>
          <a:prstGeom prst="rect">
            <a:avLst/>
          </a:prstGeom>
        </p:spPr>
      </p:pic>
    </p:spTree>
    <p:extLst>
      <p:ext uri="{BB962C8B-B14F-4D97-AF65-F5344CB8AC3E}">
        <p14:creationId xmlns:p14="http://schemas.microsoft.com/office/powerpoint/2010/main" val="16474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registration/password_change_done.html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password_change</a:t>
            </a:r>
            <a:r>
              <a:rPr lang="en-US" sz="2000" dirty="0">
                <a:latin typeface="Times New Roman" panose="02020603050405020304" pitchFamily="18" charset="0"/>
                <a:cs typeface="Times New Roman" panose="02020603050405020304" pitchFamily="18" charset="0"/>
              </a:rPr>
              <a:t>/done/', </a:t>
            </a:r>
            <a:r>
              <a:rPr lang="en-US" sz="2000" dirty="0" err="1">
                <a:latin typeface="Times New Roman" panose="02020603050405020304" pitchFamily="18" charset="0"/>
                <a:cs typeface="Times New Roman" panose="02020603050405020304" pitchFamily="18" charset="0"/>
              </a:rPr>
              <a:t>views.PasswordChangeDoneView.as_view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/changepassdone.html’), name='</a:t>
            </a:r>
            <a:r>
              <a:rPr lang="en-US" sz="2000" dirty="0" err="1">
                <a:latin typeface="Times New Roman" panose="02020603050405020304" pitchFamily="18" charset="0"/>
                <a:cs typeface="Times New Roman" panose="02020603050405020304" pitchFamily="18" charset="0"/>
              </a:rPr>
              <a:t>password_change_done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152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PasswordChangeDoneView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use. Defaults to registration/password_change_done.html if not supplied.</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p:txBody>
      </p:sp>
    </p:spTree>
    <p:extLst>
      <p:ext uri="{BB962C8B-B14F-4D97-AF65-F5344CB8AC3E}">
        <p14:creationId xmlns:p14="http://schemas.microsoft.com/office/powerpoint/2010/main" val="307977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django.contrib.auth.views.PasswordResetView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=‘registration/password_reset_form.html’</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views.PasswordResetView.as_view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registration/password_reset_form.html template is already available and used by admin password reset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password reset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F63D7A-0C4E-49E9-BD11-FB27369BA5FE}"/>
              </a:ext>
            </a:extLst>
          </p:cNvPr>
          <p:cNvPicPr>
            <a:picLocks noChangeAspect="1"/>
          </p:cNvPicPr>
          <p:nvPr/>
        </p:nvPicPr>
        <p:blipFill rotWithShape="1">
          <a:blip r:embed="rId2">
            <a:extLst>
              <a:ext uri="{28A0092B-C50C-407E-A947-70E740481C1C}">
                <a14:useLocalDpi xmlns:a14="http://schemas.microsoft.com/office/drawing/2010/main" val="0"/>
              </a:ext>
            </a:extLst>
          </a:blip>
          <a:srcRect b="11051"/>
          <a:stretch/>
        </p:blipFill>
        <p:spPr>
          <a:xfrm>
            <a:off x="2258786" y="3508788"/>
            <a:ext cx="6859089" cy="2979098"/>
          </a:xfrm>
          <a:prstGeom prst="rect">
            <a:avLst/>
          </a:prstGeom>
        </p:spPr>
      </p:pic>
    </p:spTree>
    <p:extLst>
      <p:ext uri="{BB962C8B-B14F-4D97-AF65-F5344CB8AC3E}">
        <p14:creationId xmlns:p14="http://schemas.microsoft.com/office/powerpoint/2010/main" val="398815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registration/password_reset_form.html</a:t>
            </a:r>
          </a:p>
          <a:p>
            <a:pPr marL="0" indent="0">
              <a:buNone/>
            </a:pPr>
            <a:r>
              <a:rPr lang="en-US" sz="2000" dirty="0">
                <a:latin typeface="Times New Roman" panose="02020603050405020304" pitchFamily="18" charset="0"/>
                <a:cs typeface="Times New Roman" panose="02020603050405020304" pitchFamily="18" charset="0"/>
              </a:rPr>
              <a:t>This template gets passed following template context variables:</a:t>
            </a:r>
          </a:p>
          <a:p>
            <a:r>
              <a:rPr lang="en-US" sz="2000" dirty="0">
                <a:latin typeface="Times New Roman" panose="02020603050405020304" pitchFamily="18" charset="0"/>
                <a:cs typeface="Times New Roman" panose="02020603050405020304" pitchFamily="18" charset="0"/>
              </a:rPr>
              <a:t>form: The form for resetting the user’s password.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views.PasswordResetView.as_view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/resetpass.html’), name='</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111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Email template gets passed following email template context variables:</a:t>
            </a:r>
          </a:p>
          <a:p>
            <a:r>
              <a:rPr lang="en-US" sz="2000" dirty="0">
                <a:latin typeface="Times New Roman" panose="02020603050405020304" pitchFamily="18" charset="0"/>
                <a:cs typeface="Times New Roman" panose="02020603050405020304" pitchFamily="18" charset="0"/>
              </a:rPr>
              <a:t>email: An alias for </a:t>
            </a:r>
            <a:r>
              <a:rPr lang="en-US" sz="2000" dirty="0" err="1">
                <a:latin typeface="Times New Roman" panose="02020603050405020304" pitchFamily="18" charset="0"/>
                <a:cs typeface="Times New Roman" panose="02020603050405020304" pitchFamily="18" charset="0"/>
              </a:rPr>
              <a:t>user.email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 The current User, according to the email form field. Only active users are able to reset their passwords (</a:t>
            </a:r>
            <a:r>
              <a:rPr lang="en-US" sz="2000" dirty="0" err="1">
                <a:latin typeface="Times New Roman" panose="02020603050405020304" pitchFamily="18" charset="0"/>
                <a:cs typeface="Times New Roman" panose="02020603050405020304" pitchFamily="18" charset="0"/>
              </a:rPr>
              <a:t>User.is_active</a:t>
            </a:r>
            <a:r>
              <a:rPr lang="en-US" sz="2000" dirty="0">
                <a:latin typeface="Times New Roman" panose="02020603050405020304" pitchFamily="18" charset="0"/>
                <a:cs typeface="Times New Roman" panose="02020603050405020304" pitchFamily="18" charset="0"/>
              </a:rPr>
              <a:t> is True).</a:t>
            </a:r>
          </a:p>
          <a:p>
            <a:r>
              <a:rPr lang="en-US" sz="2000" dirty="0" err="1">
                <a:latin typeface="Times New Roman" panose="02020603050405020304" pitchFamily="18" charset="0"/>
                <a:cs typeface="Times New Roman" panose="02020603050405020304" pitchFamily="18" charset="0"/>
              </a:rPr>
              <a:t>site_name</a:t>
            </a:r>
            <a:r>
              <a:rPr lang="en-US" sz="2000" dirty="0">
                <a:latin typeface="Times New Roman" panose="02020603050405020304" pitchFamily="18" charset="0"/>
                <a:cs typeface="Times New Roman" panose="02020603050405020304" pitchFamily="18" charset="0"/>
              </a:rPr>
              <a:t>: An alias for site.name. If you don’t have the site framework installed, this will be set to the value of </a:t>
            </a:r>
            <a:r>
              <a:rPr lang="en-US" sz="2000" dirty="0" err="1">
                <a:latin typeface="Times New Roman" panose="02020603050405020304" pitchFamily="18" charset="0"/>
                <a:cs typeface="Times New Roman" panose="02020603050405020304" pitchFamily="18" charset="0"/>
              </a:rPr>
              <a:t>request.META</a:t>
            </a:r>
            <a:r>
              <a:rPr lang="en-US" sz="2000" dirty="0">
                <a:latin typeface="Times New Roman" panose="02020603050405020304" pitchFamily="18" charset="0"/>
                <a:cs typeface="Times New Roman" panose="02020603050405020304" pitchFamily="18" charset="0"/>
              </a:rPr>
              <a:t>['SERVER_NAME']. For more on sites, see The “sites” framework.</a:t>
            </a:r>
          </a:p>
          <a:p>
            <a:r>
              <a:rPr lang="en-US" sz="2000" dirty="0">
                <a:latin typeface="Times New Roman" panose="02020603050405020304" pitchFamily="18" charset="0"/>
                <a:cs typeface="Times New Roman" panose="02020603050405020304" pitchFamily="18" charset="0"/>
              </a:rPr>
              <a:t>domain: An alias for </a:t>
            </a:r>
            <a:r>
              <a:rPr lang="en-US" sz="2000" dirty="0" err="1">
                <a:latin typeface="Times New Roman" panose="02020603050405020304" pitchFamily="18" charset="0"/>
                <a:cs typeface="Times New Roman" panose="02020603050405020304" pitchFamily="18" charset="0"/>
              </a:rPr>
              <a:t>site.domain</a:t>
            </a:r>
            <a:r>
              <a:rPr lang="en-US" sz="2000" dirty="0">
                <a:latin typeface="Times New Roman" panose="02020603050405020304" pitchFamily="18" charset="0"/>
                <a:cs typeface="Times New Roman" panose="02020603050405020304" pitchFamily="18" charset="0"/>
              </a:rPr>
              <a:t>. If you don’t have the site framework installed, this will be set to the value of </a:t>
            </a:r>
            <a:r>
              <a:rPr lang="en-US" sz="2000" dirty="0" err="1">
                <a:latin typeface="Times New Roman" panose="02020603050405020304" pitchFamily="18" charset="0"/>
                <a:cs typeface="Times New Roman" panose="02020603050405020304" pitchFamily="18" charset="0"/>
              </a:rPr>
              <a:t>request.get_host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protocol: http or https</a:t>
            </a:r>
          </a:p>
          <a:p>
            <a:r>
              <a:rPr lang="en-US" sz="2000" dirty="0" err="1">
                <a:latin typeface="Times New Roman" panose="02020603050405020304" pitchFamily="18" charset="0"/>
                <a:cs typeface="Times New Roman" panose="02020603050405020304" pitchFamily="18" charset="0"/>
              </a:rPr>
              <a:t>uid</a:t>
            </a:r>
            <a:r>
              <a:rPr lang="en-US" sz="2000" dirty="0">
                <a:latin typeface="Times New Roman" panose="02020603050405020304" pitchFamily="18" charset="0"/>
                <a:cs typeface="Times New Roman" panose="02020603050405020304" pitchFamily="18" charset="0"/>
              </a:rPr>
              <a:t>: The user’s primary key encoded in base 64.</a:t>
            </a:r>
          </a:p>
          <a:p>
            <a:r>
              <a:rPr lang="en-US" sz="2000" dirty="0">
                <a:latin typeface="Times New Roman" panose="02020603050405020304" pitchFamily="18" charset="0"/>
                <a:cs typeface="Times New Roman" panose="02020603050405020304" pitchFamily="18" charset="0"/>
              </a:rPr>
              <a:t>token: Token to check that the reset link is valid.</a:t>
            </a:r>
          </a:p>
        </p:txBody>
      </p:sp>
    </p:spTree>
    <p:extLst>
      <p:ext uri="{BB962C8B-B14F-4D97-AF65-F5344CB8AC3E}">
        <p14:creationId xmlns:p14="http://schemas.microsoft.com/office/powerpoint/2010/main" val="710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use for displaying the password reset form. Defaults to registration/password_reset_form.html if not supplied.</a:t>
            </a:r>
          </a:p>
          <a:p>
            <a:pPr marL="0" indent="0">
              <a:buNone/>
            </a:pP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Form that will be used to get the email of the user to reset the password for. Defaults to </a:t>
            </a:r>
            <a:r>
              <a:rPr lang="en-US" sz="2000" dirty="0" err="1">
                <a:latin typeface="Times New Roman" panose="02020603050405020304" pitchFamily="18" charset="0"/>
                <a:cs typeface="Times New Roman" panose="02020603050405020304" pitchFamily="18" charset="0"/>
              </a:rPr>
              <a:t>PasswordResetForm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email_template_name</a:t>
            </a:r>
            <a:r>
              <a:rPr lang="en-US" sz="2000" dirty="0">
                <a:latin typeface="Times New Roman" panose="02020603050405020304" pitchFamily="18" charset="0"/>
                <a:cs typeface="Times New Roman" panose="02020603050405020304" pitchFamily="18" charset="0"/>
              </a:rPr>
              <a:t>: The full name of a template to use for generating the email with the reset password link. Defaults to registration/password_reset_email.html if not supplied.</a:t>
            </a:r>
          </a:p>
          <a:p>
            <a:pPr marL="0" indent="0">
              <a:buNone/>
            </a:pPr>
            <a:r>
              <a:rPr lang="en-US" sz="2000" dirty="0" err="1">
                <a:latin typeface="Times New Roman" panose="02020603050405020304" pitchFamily="18" charset="0"/>
                <a:cs typeface="Times New Roman" panose="02020603050405020304" pitchFamily="18" charset="0"/>
              </a:rPr>
              <a:t>subject_template_name</a:t>
            </a:r>
            <a:r>
              <a:rPr lang="en-US" sz="2000" dirty="0">
                <a:latin typeface="Times New Roman" panose="02020603050405020304" pitchFamily="18" charset="0"/>
                <a:cs typeface="Times New Roman" panose="02020603050405020304" pitchFamily="18" charset="0"/>
              </a:rPr>
              <a:t>: The full name of a template to use for the subject of the email with the reset password link. Defaults to registration/password_reset_subject.txt if not supplied.</a:t>
            </a:r>
          </a:p>
          <a:p>
            <a:pPr marL="0" indent="0">
              <a:buNone/>
            </a:pPr>
            <a:r>
              <a:rPr lang="en-US" sz="2000" dirty="0" err="1">
                <a:latin typeface="Times New Roman" panose="02020603050405020304" pitchFamily="18" charset="0"/>
                <a:cs typeface="Times New Roman" panose="02020603050405020304" pitchFamily="18" charset="0"/>
              </a:rPr>
              <a:t>token_generator</a:t>
            </a:r>
            <a:r>
              <a:rPr lang="en-US" sz="2000" dirty="0">
                <a:latin typeface="Times New Roman" panose="02020603050405020304" pitchFamily="18" charset="0"/>
                <a:cs typeface="Times New Roman" panose="02020603050405020304" pitchFamily="18" charset="0"/>
              </a:rPr>
              <a:t>: Instance of the class to check the one time link. This will default to </a:t>
            </a:r>
            <a:r>
              <a:rPr lang="en-US" sz="2000" dirty="0" err="1">
                <a:latin typeface="Times New Roman" panose="02020603050405020304" pitchFamily="18" charset="0"/>
                <a:cs typeface="Times New Roman" panose="02020603050405020304" pitchFamily="18" charset="0"/>
              </a:rPr>
              <a:t>default_token_generator</a:t>
            </a:r>
            <a:r>
              <a:rPr lang="en-US" sz="2000" dirty="0">
                <a:latin typeface="Times New Roman" panose="02020603050405020304" pitchFamily="18" charset="0"/>
                <a:cs typeface="Times New Roman" panose="02020603050405020304" pitchFamily="18" charset="0"/>
              </a:rPr>
              <a:t>, it’s an instance of </a:t>
            </a:r>
            <a:r>
              <a:rPr lang="en-US" sz="2000" dirty="0" err="1">
                <a:latin typeface="Times New Roman" panose="02020603050405020304" pitchFamily="18" charset="0"/>
                <a:cs typeface="Times New Roman" panose="02020603050405020304" pitchFamily="18" charset="0"/>
              </a:rPr>
              <a:t>django.contrib.auth.tokens.PasswordResetTokenGenerator</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The URL to redirect to after a successful password reset request. Defaults to '</a:t>
            </a:r>
            <a:r>
              <a:rPr lang="en-US" sz="2000" dirty="0" err="1">
                <a:latin typeface="Times New Roman" panose="02020603050405020304" pitchFamily="18" charset="0"/>
                <a:cs typeface="Times New Roman" panose="02020603050405020304" pitchFamily="18" charset="0"/>
              </a:rPr>
              <a:t>password_reset_done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356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from_email</a:t>
            </a:r>
            <a:r>
              <a:rPr lang="en-US" sz="2000" dirty="0">
                <a:latin typeface="Times New Roman" panose="02020603050405020304" pitchFamily="18" charset="0"/>
                <a:cs typeface="Times New Roman" panose="02020603050405020304" pitchFamily="18" charset="0"/>
              </a:rPr>
              <a:t>: A valid email address. By default Django uses the DEFAULT_FROM_EMAIL.</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a:p>
            <a:pPr marL="0" indent="0">
              <a:buNone/>
            </a:pPr>
            <a:r>
              <a:rPr lang="en-US" sz="2000" dirty="0" err="1">
                <a:latin typeface="Times New Roman" panose="02020603050405020304" pitchFamily="18" charset="0"/>
                <a:cs typeface="Times New Roman" panose="02020603050405020304" pitchFamily="18" charset="0"/>
              </a:rPr>
              <a:t>html_email_template_name</a:t>
            </a:r>
            <a:r>
              <a:rPr lang="en-US" sz="2000" dirty="0">
                <a:latin typeface="Times New Roman" panose="02020603050405020304" pitchFamily="18" charset="0"/>
                <a:cs typeface="Times New Roman" panose="02020603050405020304" pitchFamily="18" charset="0"/>
              </a:rPr>
              <a:t>: The full name of a template to use for generating a text/html multipart email with the password reset link. By default, HTML email is not sent.</a:t>
            </a:r>
          </a:p>
          <a:p>
            <a:pPr marL="0" indent="0">
              <a:buNone/>
            </a:pPr>
            <a:r>
              <a:rPr lang="en-US" sz="2000" dirty="0" err="1">
                <a:latin typeface="Times New Roman" panose="02020603050405020304" pitchFamily="18" charset="0"/>
                <a:cs typeface="Times New Roman" panose="02020603050405020304" pitchFamily="18" charset="0"/>
              </a:rPr>
              <a:t>extra_email_context</a:t>
            </a:r>
            <a:r>
              <a:rPr lang="en-US" sz="2000" dirty="0">
                <a:latin typeface="Times New Roman" panose="02020603050405020304" pitchFamily="18" charset="0"/>
                <a:cs typeface="Times New Roman" panose="02020603050405020304" pitchFamily="18" charset="0"/>
              </a:rPr>
              <a:t>: A dictionary of context data that will be available in the email template. It can be used to override default template context values listed below e.g. domain.</a:t>
            </a:r>
          </a:p>
        </p:txBody>
      </p:sp>
    </p:spTree>
    <p:extLst>
      <p:ext uri="{BB962C8B-B14F-4D97-AF65-F5344CB8AC3E}">
        <p14:creationId xmlns:p14="http://schemas.microsoft.com/office/powerpoint/2010/main" val="142329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dirty="0" err="1">
                <a:latin typeface="Times New Roman" panose="02020603050405020304" pitchFamily="18" charset="0"/>
                <a:cs typeface="Times New Roman" panose="02020603050405020304" pitchFamily="18" charset="0"/>
              </a:rPr>
              <a:t>login_required</a:t>
            </a:r>
            <a:r>
              <a:rPr lang="en-US" b="1" dirty="0">
                <a:latin typeface="Times New Roman" panose="02020603050405020304" pitchFamily="18" charset="0"/>
                <a:cs typeface="Times New Roman" panose="02020603050405020304" pitchFamily="18" charset="0"/>
              </a:rPr>
              <a:t> Decorator</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login_required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='next', </a:t>
            </a: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=None)</a:t>
            </a:r>
          </a:p>
          <a:p>
            <a:pPr marL="0" indent="0">
              <a:buNone/>
            </a:pPr>
            <a:r>
              <a:rPr lang="en-US" sz="1800" dirty="0">
                <a:latin typeface="Times New Roman" panose="02020603050405020304" pitchFamily="18" charset="0"/>
                <a:cs typeface="Times New Roman" panose="02020603050405020304" pitchFamily="18" charset="0"/>
              </a:rPr>
              <a:t>If the user is logged in, execute the view normally. The view code is free to assume the user is logged in.</a:t>
            </a:r>
          </a:p>
          <a:p>
            <a:pPr marL="0" indent="0">
              <a:buNone/>
            </a:pPr>
            <a:r>
              <a:rPr lang="en-US" sz="1800" dirty="0">
                <a:latin typeface="Times New Roman" panose="02020603050405020304" pitchFamily="18" charset="0"/>
                <a:cs typeface="Times New Roman" panose="02020603050405020304" pitchFamily="18" charset="0"/>
              </a:rPr>
              <a:t>If the user isn’t logged in, redirect to </a:t>
            </a:r>
            <a:r>
              <a:rPr lang="en-US" sz="1800" dirty="0" err="1">
                <a:latin typeface="Times New Roman" panose="02020603050405020304" pitchFamily="18" charset="0"/>
                <a:cs typeface="Times New Roman" panose="02020603050405020304" pitchFamily="18" charset="0"/>
              </a:rPr>
              <a:t>settings.LOGIN_URL</a:t>
            </a:r>
            <a:r>
              <a:rPr lang="en-US" sz="1800" dirty="0">
                <a:latin typeface="Times New Roman" panose="02020603050405020304" pitchFamily="18" charset="0"/>
                <a:cs typeface="Times New Roman" panose="02020603050405020304" pitchFamily="18" charset="0"/>
              </a:rPr>
              <a:t>, passing the current absolute path in the query string. Example: /accounts/login/?next=/accounts/profile/</a:t>
            </a:r>
          </a:p>
          <a:p>
            <a:pPr marL="0" indent="0">
              <a:buNone/>
            </a:pPr>
            <a:r>
              <a:rPr lang="en-US" sz="1800" dirty="0" err="1">
                <a:latin typeface="Times New Roman" panose="02020603050405020304" pitchFamily="18" charset="0"/>
                <a:cs typeface="Times New Roman" panose="02020603050405020304" pitchFamily="18" charset="0"/>
              </a:rPr>
              <a:t>django.contrib.auth.decorators.login_required</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a:t>
            </a:r>
          </a:p>
          <a:p>
            <a:pPr marL="0" indent="0">
              <a:buNone/>
            </a:pP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 - If you would prefer to use a different name for this parameter, </a:t>
            </a:r>
            <a:r>
              <a:rPr lang="en-US" sz="1800" dirty="0" err="1">
                <a:latin typeface="Times New Roman" panose="02020603050405020304" pitchFamily="18" charset="0"/>
                <a:cs typeface="Times New Roman" panose="02020603050405020304" pitchFamily="18" charset="0"/>
              </a:rPr>
              <a:t>login_required</a:t>
            </a:r>
            <a:r>
              <a:rPr lang="en-US" sz="1800" dirty="0">
                <a:latin typeface="Times New Roman" panose="02020603050405020304" pitchFamily="18" charset="0"/>
                <a:cs typeface="Times New Roman" panose="02020603050405020304" pitchFamily="18" charset="0"/>
              </a:rPr>
              <a:t>() takes an optional </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 parameter. If you provide a value to </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 you will most likely need to customize your login template as well, since the template context variable which stores the redirect path will use the value of </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 as its key rather than "next" (the default).</a:t>
            </a:r>
          </a:p>
          <a:p>
            <a:pPr marL="0" indent="0">
              <a:buNone/>
            </a:pP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 - If you don’t specify the </a:t>
            </a: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 parameter, you’ll need to ensure that the </a:t>
            </a:r>
            <a:r>
              <a:rPr lang="en-US" sz="1800" dirty="0" err="1">
                <a:latin typeface="Times New Roman" panose="02020603050405020304" pitchFamily="18" charset="0"/>
                <a:cs typeface="Times New Roman" panose="02020603050405020304" pitchFamily="18" charset="0"/>
              </a:rPr>
              <a:t>settings.LOGIN_URL</a:t>
            </a:r>
            <a:r>
              <a:rPr lang="en-US" sz="1800" dirty="0">
                <a:latin typeface="Times New Roman" panose="02020603050405020304" pitchFamily="18" charset="0"/>
                <a:cs typeface="Times New Roman" panose="02020603050405020304" pitchFamily="18" charset="0"/>
              </a:rPr>
              <a:t> and your login view are properly associated.</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settings.LOGIN_URL</a:t>
            </a:r>
            <a:r>
              <a:rPr lang="en-US" sz="1800" dirty="0">
                <a:latin typeface="Times New Roman" panose="02020603050405020304" pitchFamily="18" charset="0"/>
                <a:cs typeface="Times New Roman" panose="02020603050405020304" pitchFamily="18" charset="0"/>
              </a:rPr>
              <a:t> also accepts view function names and named URL patterns. This allows you to freely remap your login view within your </a:t>
            </a:r>
            <a:r>
              <a:rPr lang="en-US" sz="1800" dirty="0" err="1">
                <a:latin typeface="Times New Roman" panose="02020603050405020304" pitchFamily="18" charset="0"/>
                <a:cs typeface="Times New Roman" panose="02020603050405020304" pitchFamily="18" charset="0"/>
              </a:rPr>
              <a:t>URLconf</a:t>
            </a:r>
            <a:r>
              <a:rPr lang="en-US" sz="1800" dirty="0">
                <a:latin typeface="Times New Roman" panose="02020603050405020304" pitchFamily="18" charset="0"/>
                <a:cs typeface="Times New Roman" panose="02020603050405020304" pitchFamily="18" charset="0"/>
              </a:rPr>
              <a:t> without having to update the setting.</a:t>
            </a:r>
          </a:p>
        </p:txBody>
      </p:sp>
    </p:spTree>
    <p:extLst>
      <p:ext uri="{BB962C8B-B14F-4D97-AF65-F5344CB8AC3E}">
        <p14:creationId xmlns:p14="http://schemas.microsoft.com/office/powerpoint/2010/main" val="47173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django.contrib.auth.views.PasswordResetDoneView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page shown after a user has been emailed a link to reset their password. This view is called by default if the </a:t>
            </a:r>
            <a:r>
              <a:rPr lang="en-US" sz="2000" dirty="0" err="1">
                <a:latin typeface="Times New Roman" panose="02020603050405020304" pitchFamily="18" charset="0"/>
                <a:cs typeface="Times New Roman" panose="02020603050405020304" pitchFamily="18" charset="0"/>
              </a:rPr>
              <a:t>PasswordResetView</a:t>
            </a:r>
            <a:r>
              <a:rPr lang="en-US" sz="2000" dirty="0">
                <a:latin typeface="Times New Roman" panose="02020603050405020304" pitchFamily="18" charset="0"/>
                <a:cs typeface="Times New Roman" panose="02020603050405020304" pitchFamily="18" charset="0"/>
              </a:rPr>
              <a:t> doesn’t have an explicit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URL set.</a:t>
            </a:r>
          </a:p>
          <a:p>
            <a:pPr marL="0" indent="0">
              <a:buNone/>
            </a:pPr>
            <a:r>
              <a:rPr lang="en-US" sz="2000" dirty="0">
                <a:latin typeface="Times New Roman" panose="02020603050405020304" pitchFamily="18" charset="0"/>
                <a:cs typeface="Times New Roman" panose="02020603050405020304" pitchFamily="18" charset="0"/>
              </a:rPr>
              <a:t>If the email address provided does not exist in the system, the user is inactive, or has an unusable password, the user will still be redirected to this view but no email will be sent.</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=‘registration/password_reset_done.html’</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/done/', </a:t>
            </a:r>
            <a:r>
              <a:rPr lang="en-US" sz="2000" dirty="0" err="1">
                <a:latin typeface="Times New Roman" panose="02020603050405020304" pitchFamily="18" charset="0"/>
                <a:cs typeface="Times New Roman" panose="02020603050405020304" pitchFamily="18" charset="0"/>
              </a:rPr>
              <a:t>views.PasswordResetDoneView.as_view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password_reset_done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registration/password_reset_done.html template is already available and used by admin password reset done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password reset done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F23348-DC5A-40E3-83F5-DBE3BD2CFFD6}"/>
              </a:ext>
            </a:extLst>
          </p:cNvPr>
          <p:cNvPicPr>
            <a:picLocks noChangeAspect="1"/>
          </p:cNvPicPr>
          <p:nvPr/>
        </p:nvPicPr>
        <p:blipFill rotWithShape="1">
          <a:blip r:embed="rId2">
            <a:extLst>
              <a:ext uri="{28A0092B-C50C-407E-A947-70E740481C1C}">
                <a14:useLocalDpi xmlns:a14="http://schemas.microsoft.com/office/drawing/2010/main" val="0"/>
              </a:ext>
            </a:extLst>
          </a:blip>
          <a:srcRect b="21367"/>
          <a:stretch/>
        </p:blipFill>
        <p:spPr>
          <a:xfrm>
            <a:off x="2397578" y="4988547"/>
            <a:ext cx="6389371" cy="1659222"/>
          </a:xfrm>
          <a:prstGeom prst="rect">
            <a:avLst/>
          </a:prstGeom>
        </p:spPr>
      </p:pic>
    </p:spTree>
    <p:extLst>
      <p:ext uri="{BB962C8B-B14F-4D97-AF65-F5344CB8AC3E}">
        <p14:creationId xmlns:p14="http://schemas.microsoft.com/office/powerpoint/2010/main" val="83965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registration/password_reset_done.html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a:t>
            </a:r>
            <a:r>
              <a:rPr lang="en-US" sz="2000" dirty="0" err="1">
                <a:latin typeface="Times New Roman" panose="02020603050405020304" pitchFamily="18" charset="0"/>
                <a:cs typeface="Times New Roman" panose="02020603050405020304" pitchFamily="18" charset="0"/>
              </a:rPr>
              <a:t>password_reset</a:t>
            </a:r>
            <a:r>
              <a:rPr lang="en-US" sz="2000" dirty="0">
                <a:latin typeface="Times New Roman" panose="02020603050405020304" pitchFamily="18" charset="0"/>
                <a:cs typeface="Times New Roman" panose="02020603050405020304" pitchFamily="18" charset="0"/>
              </a:rPr>
              <a:t>/done/', </a:t>
            </a:r>
            <a:r>
              <a:rPr lang="en-US" sz="2000" dirty="0" err="1">
                <a:latin typeface="Times New Roman" panose="02020603050405020304" pitchFamily="18" charset="0"/>
                <a:cs typeface="Times New Roman" panose="02020603050405020304" pitchFamily="18" charset="0"/>
              </a:rPr>
              <a:t>views.PasswordResetDoneView.as_view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/resetpassdone.html’), name='</a:t>
            </a:r>
            <a:r>
              <a:rPr lang="en-US" sz="2000" dirty="0" err="1">
                <a:latin typeface="Times New Roman" panose="02020603050405020304" pitchFamily="18" charset="0"/>
                <a:cs typeface="Times New Roman" panose="02020603050405020304" pitchFamily="18" charset="0"/>
              </a:rPr>
              <a:t>password_reset_done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02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PasswordResetDoneView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use. Defaults to registration/password_reset_done.html if not supplied.</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p:txBody>
      </p:sp>
    </p:spTree>
    <p:extLst>
      <p:ext uri="{BB962C8B-B14F-4D97-AF65-F5344CB8AC3E}">
        <p14:creationId xmlns:p14="http://schemas.microsoft.com/office/powerpoint/2010/main" val="34098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PasswordResetConfirmView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django.contrib.auth.views.PasswordResetConfirmView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presents a form for entering a new password.</a:t>
            </a:r>
          </a:p>
          <a:p>
            <a:pPr marL="0" indent="0">
              <a:buNone/>
            </a:pPr>
            <a:r>
              <a:rPr lang="en-US" sz="2000" dirty="0">
                <a:latin typeface="Times New Roman" panose="02020603050405020304" pitchFamily="18" charset="0"/>
                <a:cs typeface="Times New Roman" panose="02020603050405020304" pitchFamily="18" charset="0"/>
              </a:rPr>
              <a:t>Keyword arguments from the URL:</a:t>
            </a:r>
          </a:p>
          <a:p>
            <a:r>
              <a:rPr lang="en-US" sz="2000" dirty="0">
                <a:latin typeface="Times New Roman" panose="02020603050405020304" pitchFamily="18" charset="0"/>
                <a:cs typeface="Times New Roman" panose="02020603050405020304" pitchFamily="18" charset="0"/>
              </a:rPr>
              <a:t>uidb64: The user’s id encoded in base 64.</a:t>
            </a:r>
          </a:p>
          <a:p>
            <a:r>
              <a:rPr lang="en-US" sz="2000" dirty="0">
                <a:latin typeface="Times New Roman" panose="02020603050405020304" pitchFamily="18" charset="0"/>
                <a:cs typeface="Times New Roman" panose="02020603050405020304" pitchFamily="18" charset="0"/>
              </a:rPr>
              <a:t>token: Token to check that the password is valid.</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=‘registration/password_reset_confirm.html’</a:t>
            </a:r>
          </a:p>
          <a:p>
            <a:pPr marL="0" indent="0">
              <a:buNone/>
            </a:pPr>
            <a:r>
              <a:rPr lang="en-US" sz="2000" dirty="0">
                <a:latin typeface="Times New Roman" panose="02020603050405020304" pitchFamily="18" charset="0"/>
                <a:cs typeface="Times New Roman" panose="02020603050405020304" pitchFamily="18" charset="0"/>
              </a:rPr>
              <a:t>path('reset/&lt;uidb64&gt;/&lt;token&gt;/', </a:t>
            </a:r>
            <a:r>
              <a:rPr lang="en-US" sz="2000" dirty="0" err="1">
                <a:latin typeface="Times New Roman" panose="02020603050405020304" pitchFamily="18" charset="0"/>
                <a:cs typeface="Times New Roman" panose="02020603050405020304" pitchFamily="18" charset="0"/>
              </a:rPr>
              <a:t>views.PasswordResetConfirmView.as_view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password_reset_confirm</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registration/password_reset_confirm.html template is already available and used by admin password reset confirm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password reset confirm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5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PasswordResetConfirmView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registration/password_reset_confirm.html</a:t>
            </a:r>
          </a:p>
          <a:p>
            <a:pPr marL="0" indent="0">
              <a:buNone/>
            </a:pPr>
            <a:r>
              <a:rPr lang="en-US" sz="2000" dirty="0">
                <a:latin typeface="Times New Roman" panose="02020603050405020304" pitchFamily="18" charset="0"/>
                <a:cs typeface="Times New Roman" panose="02020603050405020304" pitchFamily="18" charset="0"/>
              </a:rPr>
              <a:t>This template gets passed following template context variables:</a:t>
            </a:r>
          </a:p>
          <a:p>
            <a:r>
              <a:rPr lang="en-US" sz="2000" dirty="0">
                <a:latin typeface="Times New Roman" panose="02020603050405020304" pitchFamily="18" charset="0"/>
                <a:cs typeface="Times New Roman" panose="02020603050405020304" pitchFamily="18" charset="0"/>
              </a:rPr>
              <a:t>form: The form for setting the new user’s password.</a:t>
            </a:r>
          </a:p>
          <a:p>
            <a:r>
              <a:rPr lang="en-US" sz="2000" dirty="0" err="1">
                <a:latin typeface="Times New Roman" panose="02020603050405020304" pitchFamily="18" charset="0"/>
                <a:cs typeface="Times New Roman" panose="02020603050405020304" pitchFamily="18" charset="0"/>
              </a:rPr>
              <a:t>validlink</a:t>
            </a:r>
            <a:r>
              <a:rPr lang="en-US" sz="2000" dirty="0">
                <a:latin typeface="Times New Roman" panose="02020603050405020304" pitchFamily="18" charset="0"/>
                <a:cs typeface="Times New Roman" panose="02020603050405020304" pitchFamily="18" charset="0"/>
              </a:rPr>
              <a:t>: Boolean, True if the link (combination of uidb64 and token) is valid or unused yet.</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path('reset/&lt;uidb64&gt;/&lt;token&gt;/', </a:t>
            </a:r>
            <a:r>
              <a:rPr lang="en-US" sz="2000" dirty="0" err="1">
                <a:latin typeface="Times New Roman" panose="02020603050405020304" pitchFamily="18" charset="0"/>
                <a:cs typeface="Times New Roman" panose="02020603050405020304" pitchFamily="18" charset="0"/>
              </a:rPr>
              <a:t>views.PasswordResetConfirmView.as_view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/resetpassconfirm.html’), name='</a:t>
            </a:r>
            <a:r>
              <a:rPr lang="en-US" sz="2000" dirty="0" err="1">
                <a:latin typeface="Times New Roman" panose="02020603050405020304" pitchFamily="18" charset="0"/>
                <a:cs typeface="Times New Roman" panose="02020603050405020304" pitchFamily="18" charset="0"/>
              </a:rPr>
              <a:t>password_reset_confirm</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194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PasswordResetConfirmView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display the confirm password view. Default value is registration/password_reset_confirm.html.</a:t>
            </a:r>
          </a:p>
          <a:p>
            <a:pPr marL="0" indent="0">
              <a:buNone/>
            </a:pPr>
            <a:r>
              <a:rPr lang="en-US" sz="2000" dirty="0" err="1">
                <a:latin typeface="Times New Roman" panose="02020603050405020304" pitchFamily="18" charset="0"/>
                <a:cs typeface="Times New Roman" panose="02020603050405020304" pitchFamily="18" charset="0"/>
              </a:rPr>
              <a:t>token_generator</a:t>
            </a:r>
            <a:r>
              <a:rPr lang="en-US" sz="2000" dirty="0">
                <a:latin typeface="Times New Roman" panose="02020603050405020304" pitchFamily="18" charset="0"/>
                <a:cs typeface="Times New Roman" panose="02020603050405020304" pitchFamily="18" charset="0"/>
              </a:rPr>
              <a:t>: Instance of the class to check the password. This will default to </a:t>
            </a:r>
            <a:r>
              <a:rPr lang="en-US" sz="2000" dirty="0" err="1">
                <a:latin typeface="Times New Roman" panose="02020603050405020304" pitchFamily="18" charset="0"/>
                <a:cs typeface="Times New Roman" panose="02020603050405020304" pitchFamily="18" charset="0"/>
              </a:rPr>
              <a:t>default_token_generator</a:t>
            </a:r>
            <a:r>
              <a:rPr lang="en-US" sz="2000" dirty="0">
                <a:latin typeface="Times New Roman" panose="02020603050405020304" pitchFamily="18" charset="0"/>
                <a:cs typeface="Times New Roman" panose="02020603050405020304" pitchFamily="18" charset="0"/>
              </a:rPr>
              <a:t>, it’s an instance of </a:t>
            </a:r>
            <a:r>
              <a:rPr lang="en-US" sz="2000" dirty="0" err="1">
                <a:latin typeface="Times New Roman" panose="02020603050405020304" pitchFamily="18" charset="0"/>
                <a:cs typeface="Times New Roman" panose="02020603050405020304" pitchFamily="18" charset="0"/>
              </a:rPr>
              <a:t>django.contrib.auth.tokens.PasswordResetTokenGenerator</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post_reset_login</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indicating if the user should be automatically authenticated after a successful password reset. Defaults to False.</a:t>
            </a:r>
          </a:p>
          <a:p>
            <a:pPr marL="0" indent="0">
              <a:buNone/>
            </a:pPr>
            <a:r>
              <a:rPr lang="en-US" sz="2000" dirty="0" err="1">
                <a:latin typeface="Times New Roman" panose="02020603050405020304" pitchFamily="18" charset="0"/>
                <a:cs typeface="Times New Roman" panose="02020603050405020304" pitchFamily="18" charset="0"/>
              </a:rPr>
              <a:t>post_reset_login_backend</a:t>
            </a:r>
            <a:r>
              <a:rPr lang="en-US" sz="2000" dirty="0">
                <a:latin typeface="Times New Roman" panose="02020603050405020304" pitchFamily="18" charset="0"/>
                <a:cs typeface="Times New Roman" panose="02020603050405020304" pitchFamily="18" charset="0"/>
              </a:rPr>
              <a:t>: A dotted path to the authentication backend to use when authenticating a user if </a:t>
            </a:r>
            <a:r>
              <a:rPr lang="en-US" sz="2000" dirty="0" err="1">
                <a:latin typeface="Times New Roman" panose="02020603050405020304" pitchFamily="18" charset="0"/>
                <a:cs typeface="Times New Roman" panose="02020603050405020304" pitchFamily="18" charset="0"/>
              </a:rPr>
              <a:t>post_reset_login</a:t>
            </a:r>
            <a:r>
              <a:rPr lang="en-US" sz="2000" dirty="0">
                <a:latin typeface="Times New Roman" panose="02020603050405020304" pitchFamily="18" charset="0"/>
                <a:cs typeface="Times New Roman" panose="02020603050405020304" pitchFamily="18" charset="0"/>
              </a:rPr>
              <a:t> is True. Required only if you have multiple AUTHENTICATION_BACKENDS configured. Defaults to None.</a:t>
            </a:r>
          </a:p>
          <a:p>
            <a:pPr marL="0" indent="0">
              <a:buNone/>
            </a:pP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Form that will be used to set the password. Defaults to </a:t>
            </a:r>
            <a:r>
              <a:rPr lang="en-US" sz="2000" dirty="0" err="1">
                <a:latin typeface="Times New Roman" panose="02020603050405020304" pitchFamily="18" charset="0"/>
                <a:cs typeface="Times New Roman" panose="02020603050405020304" pitchFamily="18" charset="0"/>
              </a:rPr>
              <a:t>SetPasswordForm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URL to redirect after the password reset done. Defaults to '</a:t>
            </a:r>
            <a:r>
              <a:rPr lang="en-US" sz="2000" dirty="0" err="1">
                <a:latin typeface="Times New Roman" panose="02020603050405020304" pitchFamily="18" charset="0"/>
                <a:cs typeface="Times New Roman" panose="02020603050405020304" pitchFamily="18" charset="0"/>
              </a:rPr>
              <a:t>password_reset_complete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p:txBody>
      </p:sp>
    </p:spTree>
    <p:extLst>
      <p:ext uri="{BB962C8B-B14F-4D97-AF65-F5344CB8AC3E}">
        <p14:creationId xmlns:p14="http://schemas.microsoft.com/office/powerpoint/2010/main" val="388892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PasswordResetConfirmView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reset_url_token</a:t>
            </a:r>
            <a:r>
              <a:rPr lang="en-US" sz="2000" dirty="0">
                <a:latin typeface="Times New Roman" panose="02020603050405020304" pitchFamily="18" charset="0"/>
                <a:cs typeface="Times New Roman" panose="02020603050405020304" pitchFamily="18" charset="0"/>
              </a:rPr>
              <a:t>: Token parameter displayed as a component of password reset URLs. Defaults to 'set-password'.</a:t>
            </a:r>
          </a:p>
        </p:txBody>
      </p:sp>
    </p:spTree>
    <p:extLst>
      <p:ext uri="{BB962C8B-B14F-4D97-AF65-F5344CB8AC3E}">
        <p14:creationId xmlns:p14="http://schemas.microsoft.com/office/powerpoint/2010/main" val="42067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PasswordResetCompleteView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i="1" dirty="0" err="1">
                <a:latin typeface="Times New Roman" panose="02020603050405020304" pitchFamily="18" charset="0"/>
                <a:cs typeface="Times New Roman" panose="02020603050405020304" pitchFamily="18" charset="0"/>
              </a:rPr>
              <a:t>django.contrib.auth.views.PasswordResetCompleteView</a:t>
            </a:r>
            <a:endParaRPr lang="en-US" sz="2000" b="1"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presents a view which informs the user that the password has been successfully changed.</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=‘registration/password_reset_complete.html’</a:t>
            </a:r>
          </a:p>
          <a:p>
            <a:pPr marL="0" indent="0">
              <a:buNone/>
            </a:pPr>
            <a:r>
              <a:rPr lang="en-US" sz="2000" dirty="0">
                <a:latin typeface="Times New Roman" panose="02020603050405020304" pitchFamily="18" charset="0"/>
                <a:cs typeface="Times New Roman" panose="02020603050405020304" pitchFamily="18" charset="0"/>
              </a:rPr>
              <a:t>path('reset/done/', </a:t>
            </a:r>
            <a:r>
              <a:rPr lang="en-US" sz="2000" dirty="0" err="1">
                <a:latin typeface="Times New Roman" panose="02020603050405020304" pitchFamily="18" charset="0"/>
                <a:cs typeface="Times New Roman" panose="02020603050405020304" pitchFamily="18" charset="0"/>
              </a:rPr>
              <a:t>views.PasswordResetCompleteView.as_view</a:t>
            </a:r>
            <a:r>
              <a:rPr lang="en-US" sz="2000" dirty="0">
                <a:latin typeface="Times New Roman" panose="02020603050405020304" pitchFamily="18" charset="0"/>
                <a:cs typeface="Times New Roman" panose="02020603050405020304" pitchFamily="18" charset="0"/>
              </a:rPr>
              <a:t>(), name='</a:t>
            </a:r>
            <a:r>
              <a:rPr lang="en-US" sz="2000" dirty="0" err="1">
                <a:latin typeface="Times New Roman" panose="02020603050405020304" pitchFamily="18" charset="0"/>
                <a:cs typeface="Times New Roman" panose="02020603050405020304" pitchFamily="18" charset="0"/>
              </a:rPr>
              <a:t>password_reset_complete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registration/password_reset_complete.html template is already available and used as admin password reset complete template file.</a:t>
            </a:r>
          </a:p>
          <a:p>
            <a:pPr marL="0" indent="0">
              <a:buNone/>
            </a:pPr>
            <a:r>
              <a:rPr lang="en-US" sz="2000" dirty="0">
                <a:latin typeface="Times New Roman" panose="02020603050405020304" pitchFamily="18" charset="0"/>
                <a:cs typeface="Times New Roman" panose="02020603050405020304" pitchFamily="18" charset="0"/>
              </a:rPr>
              <a:t>You can create your own custom password reset complete template by defining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attribute.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19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PasswordResetCompleteView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registration/password_reset_complete.html</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Custom Template:-</a:t>
            </a:r>
          </a:p>
          <a:p>
            <a:pPr marL="0" indent="0">
              <a:buNone/>
            </a:pPr>
            <a:r>
              <a:rPr lang="en-US" sz="2000" dirty="0">
                <a:latin typeface="Times New Roman" panose="02020603050405020304" pitchFamily="18" charset="0"/>
                <a:cs typeface="Times New Roman" panose="02020603050405020304" pitchFamily="18" charset="0"/>
              </a:rPr>
              <a:t>path('reset/done/', </a:t>
            </a:r>
            <a:r>
              <a:rPr lang="en-US" sz="2000" dirty="0" err="1">
                <a:latin typeface="Times New Roman" panose="02020603050405020304" pitchFamily="18" charset="0"/>
                <a:cs typeface="Times New Roman" panose="02020603050405020304" pitchFamily="18" charset="0"/>
              </a:rPr>
              <a:t>views.PasswordResetCompleteView.as_view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myapp</a:t>
            </a:r>
            <a:r>
              <a:rPr lang="en-US" sz="2000" dirty="0">
                <a:latin typeface="Times New Roman" panose="02020603050405020304" pitchFamily="18" charset="0"/>
                <a:cs typeface="Times New Roman" panose="02020603050405020304" pitchFamily="18" charset="0"/>
              </a:rPr>
              <a:t>/resetpasscomp.html’), name='</a:t>
            </a:r>
            <a:r>
              <a:rPr lang="en-US" sz="2000" dirty="0" err="1">
                <a:latin typeface="Times New Roman" panose="02020603050405020304" pitchFamily="18" charset="0"/>
                <a:cs typeface="Times New Roman" panose="02020603050405020304" pitchFamily="18" charset="0"/>
              </a:rPr>
              <a:t>password_reset_complete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2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err="1">
                <a:latin typeface="Times New Roman" panose="02020603050405020304" pitchFamily="18" charset="0"/>
                <a:cs typeface="Times New Roman" panose="02020603050405020304" pitchFamily="18" charset="0"/>
              </a:rPr>
              <a:t>PasswordResetCompleteView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The full name of a template to display the view. Defaults to registration/password_reset_complete.html.</a:t>
            </a:r>
          </a:p>
          <a:p>
            <a:pPr marL="0" indent="0">
              <a:buNone/>
            </a:pPr>
            <a:r>
              <a:rPr lang="en-US" sz="2000" dirty="0" err="1">
                <a:latin typeface="Times New Roman" panose="02020603050405020304" pitchFamily="18" charset="0"/>
                <a:cs typeface="Times New Roman" panose="02020603050405020304" pitchFamily="18" charset="0"/>
              </a:rPr>
              <a:t>extra_context</a:t>
            </a:r>
            <a:r>
              <a:rPr lang="en-US" sz="2000" dirty="0">
                <a:latin typeface="Times New Roman" panose="02020603050405020304" pitchFamily="18" charset="0"/>
                <a:cs typeface="Times New Roman" panose="02020603050405020304" pitchFamily="18" charset="0"/>
              </a:rPr>
              <a:t>: A dictionary of context data that will be added to the default context data passed to the template.</a:t>
            </a:r>
          </a:p>
        </p:txBody>
      </p:sp>
    </p:spTree>
    <p:extLst>
      <p:ext uri="{BB962C8B-B14F-4D97-AF65-F5344CB8AC3E}">
        <p14:creationId xmlns:p14="http://schemas.microsoft.com/office/powerpoint/2010/main" val="11982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dirty="0" err="1">
                <a:latin typeface="Times New Roman" panose="02020603050405020304" pitchFamily="18" charset="0"/>
                <a:cs typeface="Times New Roman" panose="02020603050405020304" pitchFamily="18" charset="0"/>
              </a:rPr>
              <a:t>login_required</a:t>
            </a:r>
            <a:r>
              <a:rPr lang="en-US" b="1" dirty="0">
                <a:latin typeface="Times New Roman" panose="02020603050405020304" pitchFamily="18" charset="0"/>
                <a:cs typeface="Times New Roman" panose="02020603050405020304" pitchFamily="18" charset="0"/>
              </a:rPr>
              <a:t> Decorator</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django.contrib.auth.decorators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login_required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login_required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def profile(request):</a:t>
            </a:r>
          </a:p>
          <a:p>
            <a:pPr marL="0" indent="0">
              <a:buNone/>
            </a:pPr>
            <a:r>
              <a:rPr lang="en-US" sz="1800" dirty="0">
                <a:latin typeface="Times New Roman" panose="02020603050405020304" pitchFamily="18" charset="0"/>
                <a:cs typeface="Times New Roman" panose="02020603050405020304" pitchFamily="18" charset="0"/>
              </a:rPr>
              <a:t> return render(request, 'registration/profile.html')</a:t>
            </a:r>
          </a:p>
        </p:txBody>
      </p:sp>
    </p:spTree>
    <p:extLst>
      <p:ext uri="{BB962C8B-B14F-4D97-AF65-F5344CB8AC3E}">
        <p14:creationId xmlns:p14="http://schemas.microsoft.com/office/powerpoint/2010/main" val="186329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Built-in Forms</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r>
              <a:rPr lang="en-US" sz="2000" dirty="0" err="1">
                <a:latin typeface="Times New Roman" panose="02020603050405020304" pitchFamily="18" charset="0"/>
                <a:cs typeface="Times New Roman" panose="02020603050405020304" pitchFamily="18" charset="0"/>
              </a:rPr>
              <a:t>AdminPasswordChangeForm</a:t>
            </a:r>
            <a:r>
              <a:rPr lang="en-US" sz="2000" dirty="0">
                <a:latin typeface="Times New Roman" panose="02020603050405020304" pitchFamily="18" charset="0"/>
                <a:cs typeface="Times New Roman" panose="02020603050405020304" pitchFamily="18" charset="0"/>
              </a:rPr>
              <a:t> - A form used in the admin interface to change a user’s password. It takes the user as the first positional argument.</a:t>
            </a:r>
          </a:p>
          <a:p>
            <a:r>
              <a:rPr lang="en-US" sz="2000" dirty="0" err="1">
                <a:latin typeface="Times New Roman" panose="02020603050405020304" pitchFamily="18" charset="0"/>
                <a:cs typeface="Times New Roman" panose="02020603050405020304" pitchFamily="18" charset="0"/>
              </a:rPr>
              <a:t>AuthenticationForm</a:t>
            </a:r>
            <a:r>
              <a:rPr lang="en-US" sz="2000" dirty="0">
                <a:latin typeface="Times New Roman" panose="02020603050405020304" pitchFamily="18" charset="0"/>
                <a:cs typeface="Times New Roman" panose="02020603050405020304" pitchFamily="18" charset="0"/>
              </a:rPr>
              <a:t> - A form for logging a user in. It takes request as its first positional argument, which is stored on the form instance for use by sub-classes.</a:t>
            </a:r>
          </a:p>
          <a:p>
            <a:r>
              <a:rPr lang="en-US" sz="2000" dirty="0" err="1">
                <a:latin typeface="Times New Roman" panose="02020603050405020304" pitchFamily="18" charset="0"/>
                <a:cs typeface="Times New Roman" panose="02020603050405020304" pitchFamily="18" charset="0"/>
              </a:rPr>
              <a:t>PasswordChangeForm</a:t>
            </a:r>
            <a:r>
              <a:rPr lang="en-US" sz="2000" dirty="0">
                <a:latin typeface="Times New Roman" panose="02020603050405020304" pitchFamily="18" charset="0"/>
                <a:cs typeface="Times New Roman" panose="02020603050405020304" pitchFamily="18" charset="0"/>
              </a:rPr>
              <a:t> - A form for allowing a user to change their password.</a:t>
            </a:r>
          </a:p>
          <a:p>
            <a:r>
              <a:rPr lang="en-US" sz="2000" dirty="0" err="1">
                <a:latin typeface="Times New Roman" panose="02020603050405020304" pitchFamily="18" charset="0"/>
                <a:cs typeface="Times New Roman" panose="02020603050405020304" pitchFamily="18" charset="0"/>
              </a:rPr>
              <a:t>PasswordResetForm</a:t>
            </a:r>
            <a:r>
              <a:rPr lang="en-US" sz="2000" dirty="0">
                <a:latin typeface="Times New Roman" panose="02020603050405020304" pitchFamily="18" charset="0"/>
                <a:cs typeface="Times New Roman" panose="02020603050405020304" pitchFamily="18" charset="0"/>
              </a:rPr>
              <a:t> - A form for generating and emailing a one-time use link to reset a user’s password.</a:t>
            </a:r>
          </a:p>
          <a:p>
            <a:r>
              <a:rPr lang="en-US" sz="2000" dirty="0" err="1">
                <a:latin typeface="Times New Roman" panose="02020603050405020304" pitchFamily="18" charset="0"/>
                <a:cs typeface="Times New Roman" panose="02020603050405020304" pitchFamily="18" charset="0"/>
              </a:rPr>
              <a:t>SetPasswordForm</a:t>
            </a:r>
            <a:r>
              <a:rPr lang="en-US" sz="2000" dirty="0">
                <a:latin typeface="Times New Roman" panose="02020603050405020304" pitchFamily="18" charset="0"/>
                <a:cs typeface="Times New Roman" panose="02020603050405020304" pitchFamily="18" charset="0"/>
              </a:rPr>
              <a:t> - A form that lets a user change their password without entering the old password.</a:t>
            </a:r>
          </a:p>
          <a:p>
            <a:r>
              <a:rPr lang="en-US" sz="2000" dirty="0" err="1">
                <a:latin typeface="Times New Roman" panose="02020603050405020304" pitchFamily="18" charset="0"/>
                <a:cs typeface="Times New Roman" panose="02020603050405020304" pitchFamily="18" charset="0"/>
              </a:rPr>
              <a:t>UserChangeForm</a:t>
            </a:r>
            <a:r>
              <a:rPr lang="en-US" sz="2000" dirty="0">
                <a:latin typeface="Times New Roman" panose="02020603050405020304" pitchFamily="18" charset="0"/>
                <a:cs typeface="Times New Roman" panose="02020603050405020304" pitchFamily="18" charset="0"/>
              </a:rPr>
              <a:t> - A form used in the admin interface to change a user’s information and permissions.</a:t>
            </a:r>
          </a:p>
          <a:p>
            <a:r>
              <a:rPr lang="en-US" sz="2000" dirty="0" err="1">
                <a:latin typeface="Times New Roman" panose="02020603050405020304" pitchFamily="18" charset="0"/>
                <a:cs typeface="Times New Roman" panose="02020603050405020304" pitchFamily="18" charset="0"/>
              </a:rPr>
              <a:t>UserCreationForm</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for creating a new user.</a:t>
            </a:r>
          </a:p>
        </p:txBody>
      </p:sp>
    </p:spTree>
    <p:extLst>
      <p:ext uri="{BB962C8B-B14F-4D97-AF65-F5344CB8AC3E}">
        <p14:creationId xmlns:p14="http://schemas.microsoft.com/office/powerpoint/2010/main" val="11116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dirty="0" err="1">
                <a:latin typeface="Times New Roman" panose="02020603050405020304" pitchFamily="18" charset="0"/>
                <a:cs typeface="Times New Roman" panose="02020603050405020304" pitchFamily="18" charset="0"/>
              </a:rPr>
              <a:t>staff_member_required</a:t>
            </a:r>
            <a:r>
              <a:rPr lang="en-US" b="1" dirty="0">
                <a:latin typeface="Times New Roman" panose="02020603050405020304" pitchFamily="18" charset="0"/>
                <a:cs typeface="Times New Roman" panose="02020603050405020304" pitchFamily="18" charset="0"/>
              </a:rPr>
              <a:t> decorator</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staff_member_required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='next', </a:t>
            </a: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admin:login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This decorator is used on the admin views that require authorization. A view decorated with this function will having the following behavior:</a:t>
            </a:r>
          </a:p>
          <a:p>
            <a:r>
              <a:rPr lang="en-US" sz="1800" dirty="0">
                <a:latin typeface="Times New Roman" panose="02020603050405020304" pitchFamily="18" charset="0"/>
                <a:cs typeface="Times New Roman" panose="02020603050405020304" pitchFamily="18" charset="0"/>
              </a:rPr>
              <a:t>If the user is logged in, is a staff member (</a:t>
            </a:r>
            <a:r>
              <a:rPr lang="en-US" sz="1800" dirty="0" err="1">
                <a:latin typeface="Times New Roman" panose="02020603050405020304" pitchFamily="18" charset="0"/>
                <a:cs typeface="Times New Roman" panose="02020603050405020304" pitchFamily="18" charset="0"/>
              </a:rPr>
              <a:t>User.is_staff</a:t>
            </a:r>
            <a:r>
              <a:rPr lang="en-US" sz="1800" dirty="0">
                <a:latin typeface="Times New Roman" panose="02020603050405020304" pitchFamily="18" charset="0"/>
                <a:cs typeface="Times New Roman" panose="02020603050405020304" pitchFamily="18" charset="0"/>
              </a:rPr>
              <a:t>=True), and is active (</a:t>
            </a:r>
            <a:r>
              <a:rPr lang="en-US" sz="1800" dirty="0" err="1">
                <a:latin typeface="Times New Roman" panose="02020603050405020304" pitchFamily="18" charset="0"/>
                <a:cs typeface="Times New Roman" panose="02020603050405020304" pitchFamily="18" charset="0"/>
              </a:rPr>
              <a:t>User.is_active</a:t>
            </a:r>
            <a:r>
              <a:rPr lang="en-US" sz="1800" dirty="0">
                <a:latin typeface="Times New Roman" panose="02020603050405020304" pitchFamily="18" charset="0"/>
                <a:cs typeface="Times New Roman" panose="02020603050405020304" pitchFamily="18" charset="0"/>
              </a:rPr>
              <a:t>=True), execute the view normally.</a:t>
            </a:r>
          </a:p>
          <a:p>
            <a:r>
              <a:rPr lang="en-US" sz="1800" dirty="0">
                <a:latin typeface="Times New Roman" panose="02020603050405020304" pitchFamily="18" charset="0"/>
                <a:cs typeface="Times New Roman" panose="02020603050405020304" pitchFamily="18" charset="0"/>
              </a:rPr>
              <a:t>Otherwise, the request will be redirected to the URL specified by the </a:t>
            </a: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 parameter, with the originally requested path in a query string variable specified by </a:t>
            </a:r>
            <a:r>
              <a:rPr lang="en-US" sz="1800" dirty="0" err="1">
                <a:latin typeface="Times New Roman" panose="02020603050405020304" pitchFamily="18" charset="0"/>
                <a:cs typeface="Times New Roman" panose="02020603050405020304" pitchFamily="18" charset="0"/>
              </a:rPr>
              <a:t>redirect_field_name</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For example: /admin/login/?next=/profile/</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django.contrib.admin.views.decorators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staff_member_required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staff_member_required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def profile(request):</a:t>
            </a:r>
          </a:p>
          <a:p>
            <a:pPr marL="0" indent="0">
              <a:buNone/>
            </a:pPr>
            <a:r>
              <a:rPr lang="en-US" sz="1800" dirty="0">
                <a:latin typeface="Times New Roman" panose="02020603050405020304" pitchFamily="18" charset="0"/>
                <a:cs typeface="Times New Roman" panose="02020603050405020304" pitchFamily="18" charset="0"/>
              </a:rPr>
              <a:t> return render(request, 'registration/profile.html')</a:t>
            </a:r>
          </a:p>
        </p:txBody>
      </p:sp>
    </p:spTree>
    <p:extLst>
      <p:ext uri="{BB962C8B-B14F-4D97-AF65-F5344CB8AC3E}">
        <p14:creationId xmlns:p14="http://schemas.microsoft.com/office/powerpoint/2010/main" val="241482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dirty="0" err="1">
                <a:latin typeface="Times New Roman" panose="02020603050405020304" pitchFamily="18" charset="0"/>
                <a:cs typeface="Times New Roman" panose="02020603050405020304" pitchFamily="18" charset="0"/>
              </a:rPr>
              <a:t>permission_required</a:t>
            </a:r>
            <a:r>
              <a:rPr lang="en-US" b="1" dirty="0">
                <a:latin typeface="Times New Roman" panose="02020603050405020304" pitchFamily="18" charset="0"/>
                <a:cs typeface="Times New Roman" panose="02020603050405020304" pitchFamily="18" charset="0"/>
              </a:rPr>
              <a:t> Decorator</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permission_required</a:t>
            </a:r>
            <a:r>
              <a:rPr lang="en-US" sz="1800" dirty="0">
                <a:latin typeface="Times New Roman" panose="02020603050405020304" pitchFamily="18" charset="0"/>
                <a:cs typeface="Times New Roman" panose="02020603050405020304" pitchFamily="18" charset="0"/>
              </a:rPr>
              <a:t>(perm, </a:t>
            </a:r>
            <a:r>
              <a:rPr lang="en-US" sz="1800" dirty="0" err="1">
                <a:latin typeface="Times New Roman" panose="02020603050405020304" pitchFamily="18" charset="0"/>
                <a:cs typeface="Times New Roman" panose="02020603050405020304" pitchFamily="18" charset="0"/>
              </a:rPr>
              <a:t>login_url</a:t>
            </a:r>
            <a:r>
              <a:rPr lang="en-US" sz="1800" dirty="0">
                <a:latin typeface="Times New Roman" panose="02020603050405020304" pitchFamily="18" charset="0"/>
                <a:cs typeface="Times New Roman" panose="02020603050405020304" pitchFamily="18" charset="0"/>
              </a:rPr>
              <a:t>=None, </a:t>
            </a:r>
            <a:r>
              <a:rPr lang="en-US" sz="1800" dirty="0" err="1">
                <a:latin typeface="Times New Roman" panose="02020603050405020304" pitchFamily="18" charset="0"/>
                <a:cs typeface="Times New Roman" panose="02020603050405020304" pitchFamily="18" charset="0"/>
              </a:rPr>
              <a:t>raise_exception</a:t>
            </a:r>
            <a:r>
              <a:rPr lang="en-US" sz="1800" dirty="0">
                <a:latin typeface="Times New Roman" panose="02020603050405020304" pitchFamily="18" charset="0"/>
                <a:cs typeface="Times New Roman" panose="02020603050405020304" pitchFamily="18" charset="0"/>
              </a:rPr>
              <a:t>=False)</a:t>
            </a:r>
          </a:p>
          <a:p>
            <a:pPr marL="0" indent="0">
              <a:buNone/>
            </a:pPr>
            <a:r>
              <a:rPr lang="en-US" sz="1800" dirty="0">
                <a:latin typeface="Times New Roman" panose="02020603050405020304" pitchFamily="18" charset="0"/>
                <a:cs typeface="Times New Roman" panose="02020603050405020304" pitchFamily="18" charset="0"/>
              </a:rPr>
              <a:t>It’s a relatively common task to check whether a user has a particular permission. For that reason, Django provides a shortcut for that case: the </a:t>
            </a:r>
            <a:r>
              <a:rPr lang="en-US" sz="1800" dirty="0" err="1">
                <a:latin typeface="Times New Roman" panose="02020603050405020304" pitchFamily="18" charset="0"/>
                <a:cs typeface="Times New Roman" panose="02020603050405020304" pitchFamily="18" charset="0"/>
              </a:rPr>
              <a:t>permission_required</a:t>
            </a:r>
            <a:r>
              <a:rPr lang="en-US" sz="1800" dirty="0">
                <a:latin typeface="Times New Roman" panose="02020603050405020304" pitchFamily="18" charset="0"/>
                <a:cs typeface="Times New Roman" panose="02020603050405020304" pitchFamily="18" charset="0"/>
              </a:rPr>
              <a:t>() decorator.</a:t>
            </a:r>
          </a:p>
          <a:p>
            <a:pPr marL="0" indent="0">
              <a:buNone/>
            </a:pPr>
            <a:r>
              <a:rPr lang="en-US" sz="1800" dirty="0">
                <a:latin typeface="Times New Roman" panose="02020603050405020304" pitchFamily="18" charset="0"/>
                <a:cs typeface="Times New Roman" panose="02020603050405020304" pitchFamily="18" charset="0"/>
              </a:rPr>
              <a:t>Just like the </a:t>
            </a:r>
            <a:r>
              <a:rPr lang="en-US" sz="1800" dirty="0" err="1">
                <a:latin typeface="Times New Roman" panose="02020603050405020304" pitchFamily="18" charset="0"/>
                <a:cs typeface="Times New Roman" panose="02020603050405020304" pitchFamily="18" charset="0"/>
              </a:rPr>
              <a:t>has_perm</a:t>
            </a:r>
            <a:r>
              <a:rPr lang="en-US" sz="1800" dirty="0">
                <a:latin typeface="Times New Roman" panose="02020603050405020304" pitchFamily="18" charset="0"/>
                <a:cs typeface="Times New Roman" panose="02020603050405020304" pitchFamily="18" charset="0"/>
              </a:rPr>
              <a:t>() method, permission names take the form “&lt;app label&gt;.&lt;permission codename&gt;”</a:t>
            </a: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django.contrib.auth.decorators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permission_required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permission_required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blog.can_add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 profile(request):</a:t>
            </a:r>
          </a:p>
          <a:p>
            <a:pPr marL="0" indent="0">
              <a:buNone/>
            </a:pPr>
            <a:r>
              <a:rPr lang="en-US" sz="1800" dirty="0">
                <a:latin typeface="Times New Roman" panose="02020603050405020304" pitchFamily="18" charset="0"/>
                <a:cs typeface="Times New Roman" panose="02020603050405020304" pitchFamily="18" charset="0"/>
              </a:rPr>
              <a:t> return render(request, 'registration/profile.html')</a:t>
            </a:r>
          </a:p>
        </p:txBody>
      </p:sp>
    </p:spTree>
    <p:extLst>
      <p:ext uri="{BB962C8B-B14F-4D97-AF65-F5344CB8AC3E}">
        <p14:creationId xmlns:p14="http://schemas.microsoft.com/office/powerpoint/2010/main" val="80039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Decorating Class-Based View</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Decorating in urls.py or </a:t>
            </a:r>
            <a:r>
              <a:rPr lang="en-US" sz="2000" b="1" u="sng" dirty="0" err="1">
                <a:latin typeface="Times New Roman" panose="02020603050405020304" pitchFamily="18" charset="0"/>
                <a:cs typeface="Times New Roman" panose="02020603050405020304" pitchFamily="18" charset="0"/>
              </a:rPr>
              <a:t>URLconf</a:t>
            </a:r>
            <a:endParaRPr lang="en-US" sz="2000" b="1" u="sng"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simplest way of decorating class-based views is to decorate the result of the </a:t>
            </a:r>
            <a:r>
              <a:rPr lang="en-US" sz="1800" dirty="0" err="1">
                <a:latin typeface="Times New Roman" panose="02020603050405020304" pitchFamily="18" charset="0"/>
                <a:cs typeface="Times New Roman" panose="02020603050405020304" pitchFamily="18" charset="0"/>
              </a:rPr>
              <a:t>as_view</a:t>
            </a:r>
            <a:r>
              <a:rPr lang="en-US" sz="1800" dirty="0">
                <a:latin typeface="Times New Roman" panose="02020603050405020304" pitchFamily="18" charset="0"/>
                <a:cs typeface="Times New Roman" panose="02020603050405020304" pitchFamily="18" charset="0"/>
              </a:rPr>
              <a:t>() method. The easiest place to do this is in the </a:t>
            </a:r>
            <a:r>
              <a:rPr lang="en-US" sz="1800" dirty="0" err="1">
                <a:latin typeface="Times New Roman" panose="02020603050405020304" pitchFamily="18" charset="0"/>
                <a:cs typeface="Times New Roman" panose="02020603050405020304" pitchFamily="18" charset="0"/>
              </a:rPr>
              <a:t>URLconf</a:t>
            </a:r>
            <a:r>
              <a:rPr lang="en-US" sz="1800" dirty="0">
                <a:latin typeface="Times New Roman" panose="02020603050405020304" pitchFamily="18" charset="0"/>
                <a:cs typeface="Times New Roman" panose="02020603050405020304" pitchFamily="18" charset="0"/>
              </a:rPr>
              <a:t> where you deploy your view:</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django.urls</a:t>
            </a:r>
            <a:r>
              <a:rPr lang="en-US" sz="1800" dirty="0">
                <a:latin typeface="Times New Roman" panose="02020603050405020304" pitchFamily="18" charset="0"/>
                <a:cs typeface="Times New Roman" panose="02020603050405020304" pitchFamily="18" charset="0"/>
              </a:rPr>
              <a:t> import path</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django.views.generic</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TemplateView</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registration.views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ProfileTemplateView</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django.contrib.auth.decorators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login_required</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urlpatterns</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path(‘dashboard/', </a:t>
            </a:r>
            <a:r>
              <a:rPr lang="en-US" sz="1800" dirty="0" err="1">
                <a:latin typeface="Times New Roman" panose="02020603050405020304" pitchFamily="18" charset="0"/>
                <a:cs typeface="Times New Roman" panose="02020603050405020304" pitchFamily="18" charset="0"/>
              </a:rPr>
              <a:t>login_required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TemplateView.as_view</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template_name</a:t>
            </a:r>
            <a:r>
              <a:rPr lang="en-US" sz="1800" dirty="0">
                <a:latin typeface="Times New Roman" panose="02020603050405020304" pitchFamily="18" charset="0"/>
                <a:cs typeface="Times New Roman" panose="02020603050405020304" pitchFamily="18" charset="0"/>
              </a:rPr>
              <a:t>=‘blog/dash.html')), name=‘dash’),</a:t>
            </a:r>
          </a:p>
          <a:p>
            <a:pPr marL="0" indent="0">
              <a:buNone/>
            </a:pPr>
            <a:r>
              <a:rPr lang="en-US" sz="1800" dirty="0">
                <a:latin typeface="Times New Roman" panose="02020603050405020304" pitchFamily="18" charset="0"/>
                <a:cs typeface="Times New Roman" panose="02020603050405020304" pitchFamily="18" charset="0"/>
              </a:rPr>
              <a:t>    path('profile/', </a:t>
            </a:r>
            <a:r>
              <a:rPr lang="en-US" sz="1800" dirty="0" err="1">
                <a:latin typeface="Times New Roman" panose="02020603050405020304" pitchFamily="18" charset="0"/>
                <a:cs typeface="Times New Roman" panose="02020603050405020304" pitchFamily="18" charset="0"/>
              </a:rPr>
              <a:t>login_required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ProfileTemplateView.as_view</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template_name</a:t>
            </a:r>
            <a:r>
              <a:rPr lang="en-US" sz="1800" dirty="0">
                <a:latin typeface="Times New Roman" panose="02020603050405020304" pitchFamily="18" charset="0"/>
                <a:cs typeface="Times New Roman" panose="02020603050405020304" pitchFamily="18" charset="0"/>
              </a:rPr>
              <a:t>='registration/profile.html')),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name='profile’),</a:t>
            </a:r>
          </a:p>
          <a:p>
            <a:pPr marL="0" indent="0">
              <a:buNone/>
            </a:pPr>
            <a:r>
              <a:rPr lang="en-US" sz="1800" dirty="0">
                <a:latin typeface="Times New Roman" panose="02020603050405020304" pitchFamily="18" charset="0"/>
                <a:cs typeface="Times New Roman" panose="02020603050405020304" pitchFamily="18" charset="0"/>
              </a:rPr>
              <a:t>    path(‘blogpost/', </a:t>
            </a:r>
            <a:r>
              <a:rPr lang="en-US" sz="1800" dirty="0" err="1">
                <a:latin typeface="Times New Roman" panose="02020603050405020304" pitchFamily="18" charset="0"/>
                <a:cs typeface="Times New Roman" panose="02020603050405020304" pitchFamily="18" charset="0"/>
              </a:rPr>
              <a:t>permission_required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blog.can_add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BlogPostView.as_view</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4755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dirty="0" err="1">
                <a:latin typeface="Times New Roman" panose="02020603050405020304" pitchFamily="18" charset="0"/>
                <a:cs typeface="Times New Roman" panose="02020603050405020304" pitchFamily="18" charset="0"/>
              </a:rPr>
              <a:t>method_decorator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method_decorator</a:t>
            </a:r>
            <a:r>
              <a:rPr lang="en-US" sz="1800" dirty="0">
                <a:latin typeface="Times New Roman" panose="02020603050405020304" pitchFamily="18" charset="0"/>
                <a:cs typeface="Times New Roman" panose="02020603050405020304" pitchFamily="18" charset="0"/>
              </a:rPr>
              <a:t> decorator transforms a function decorator into a method decorator so that it can be used on an instance method.</a:t>
            </a:r>
          </a:p>
          <a:p>
            <a:pPr marL="0" indent="0">
              <a:buNone/>
            </a:pPr>
            <a:r>
              <a:rPr lang="en-US" sz="1800" dirty="0">
                <a:latin typeface="Times New Roman" panose="02020603050405020304" pitchFamily="18" charset="0"/>
                <a:cs typeface="Times New Roman" panose="02020603050405020304" pitchFamily="18" charset="0"/>
              </a:rPr>
              <a:t>A method on a class isn’t quite the same as a standalone function, so you can’t just apply a function decorator to the method you need to transform it into a method decorator first. </a:t>
            </a:r>
          </a:p>
          <a:p>
            <a:pPr marL="0" indent="0">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method_decorator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66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3855-3027-4C52-944A-2A744519F1E1}"/>
              </a:ext>
            </a:extLst>
          </p:cNvPr>
          <p:cNvSpPr>
            <a:spLocks noGrp="1"/>
          </p:cNvSpPr>
          <p:nvPr>
            <p:ph type="title"/>
          </p:nvPr>
        </p:nvSpPr>
        <p:spPr>
          <a:xfrm>
            <a:off x="838200" y="78377"/>
            <a:ext cx="10515600" cy="915625"/>
          </a:xfrm>
        </p:spPr>
        <p:txBody>
          <a:bodyPr/>
          <a:lstStyle/>
          <a:p>
            <a:pPr algn="ctr"/>
            <a:r>
              <a:rPr lang="en-US" b="1" u="sng" dirty="0">
                <a:latin typeface="Times New Roman" panose="02020603050405020304" pitchFamily="18" charset="0"/>
                <a:cs typeface="Times New Roman" panose="02020603050405020304" pitchFamily="18" charset="0"/>
              </a:rPr>
              <a:t>Decorating Class-Based View</a:t>
            </a:r>
          </a:p>
        </p:txBody>
      </p:sp>
      <p:sp>
        <p:nvSpPr>
          <p:cNvPr id="3" name="Content Placeholder 2">
            <a:extLst>
              <a:ext uri="{FF2B5EF4-FFF2-40B4-BE49-F238E27FC236}">
                <a16:creationId xmlns:a16="http://schemas.microsoft.com/office/drawing/2014/main" id="{47CB6B8F-FF79-4256-B0F9-83CBC187EE29}"/>
              </a:ext>
            </a:extLst>
          </p:cNvPr>
          <p:cNvSpPr>
            <a:spLocks noGrp="1"/>
          </p:cNvSpPr>
          <p:nvPr>
            <p:ph idx="1"/>
          </p:nvPr>
        </p:nvSpPr>
        <p:spPr>
          <a:xfrm>
            <a:off x="838200" y="1128938"/>
            <a:ext cx="10515600" cy="535894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Decorating in the Class</a:t>
            </a:r>
          </a:p>
          <a:p>
            <a:pPr marL="0" indent="0">
              <a:buNone/>
            </a:pPr>
            <a:r>
              <a:rPr lang="en-US" sz="2000" dirty="0">
                <a:latin typeface="Times New Roman" panose="02020603050405020304" pitchFamily="18" charset="0"/>
                <a:cs typeface="Times New Roman" panose="02020603050405020304" pitchFamily="18" charset="0"/>
              </a:rPr>
              <a:t>To decorate every instance of a class-based view, you need to decorate the class definition itself. To do this you apply the decorator to the dispatch() method of the class.</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django.utils.decorators</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method_decorator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TemplateView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ProfileTemplateView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‘registration/profile.html'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method_decorator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login_required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def dispatch(self,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return super().dispatch(*</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332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4260</Words>
  <Application>Microsoft Office PowerPoint</Application>
  <PresentationFormat>Widescreen</PresentationFormat>
  <Paragraphs>309</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Authentication Views</vt:lpstr>
      <vt:lpstr>Authentication Views</vt:lpstr>
      <vt:lpstr>login_required Decorator</vt:lpstr>
      <vt:lpstr>login_required Decorator</vt:lpstr>
      <vt:lpstr>staff_member_required decorator</vt:lpstr>
      <vt:lpstr>permission_required Decorator</vt:lpstr>
      <vt:lpstr>Decorating Class-Based View</vt:lpstr>
      <vt:lpstr>method_decorator</vt:lpstr>
      <vt:lpstr>Decorating Class-Based View</vt:lpstr>
      <vt:lpstr>Decorating Class-Based View</vt:lpstr>
      <vt:lpstr>Decorating Class-Based View</vt:lpstr>
      <vt:lpstr>Authentication Views</vt:lpstr>
      <vt:lpstr>LoginView</vt:lpstr>
      <vt:lpstr>LoginView</vt:lpstr>
      <vt:lpstr>LoginView</vt:lpstr>
      <vt:lpstr>LogoutView</vt:lpstr>
      <vt:lpstr>LogoutView</vt:lpstr>
      <vt:lpstr>LogoutView</vt:lpstr>
      <vt:lpstr>PasswordChangeView</vt:lpstr>
      <vt:lpstr>PasswordChangeView</vt:lpstr>
      <vt:lpstr>PasswordChangeView</vt:lpstr>
      <vt:lpstr>PasswordChangeDoneView</vt:lpstr>
      <vt:lpstr>PasswordChangeDoneView</vt:lpstr>
      <vt:lpstr>PasswordChangeDoneView</vt:lpstr>
      <vt:lpstr>PasswordResetView</vt:lpstr>
      <vt:lpstr>PasswordResetView</vt:lpstr>
      <vt:lpstr>PasswordResetView</vt:lpstr>
      <vt:lpstr>PasswordResetView</vt:lpstr>
      <vt:lpstr>PasswordResetView</vt:lpstr>
      <vt:lpstr>PasswordResetDoneView</vt:lpstr>
      <vt:lpstr>PasswordResetDoneView</vt:lpstr>
      <vt:lpstr>PasswordResetDoneView</vt:lpstr>
      <vt:lpstr>PasswordResetConfirmView</vt:lpstr>
      <vt:lpstr>PasswordResetConfirmView</vt:lpstr>
      <vt:lpstr>PasswordResetConfirmView</vt:lpstr>
      <vt:lpstr>PasswordResetConfirmView</vt:lpstr>
      <vt:lpstr>PasswordResetCompleteView</vt:lpstr>
      <vt:lpstr>PasswordResetCompleteView</vt:lpstr>
      <vt:lpstr>PasswordResetCompleteView</vt:lpstr>
      <vt:lpstr>Built-in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Views</dc:title>
  <dc:creator>RK</dc:creator>
  <cp:lastModifiedBy>RK</cp:lastModifiedBy>
  <cp:revision>151</cp:revision>
  <dcterms:created xsi:type="dcterms:W3CDTF">2020-06-22T05:56:58Z</dcterms:created>
  <dcterms:modified xsi:type="dcterms:W3CDTF">2020-06-23T16:09:25Z</dcterms:modified>
</cp:coreProperties>
</file>