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80"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9" d="100"/>
          <a:sy n="129" d="100"/>
        </p:scale>
        <p:origin x="138" y="3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r>
              <a:rPr lang="en-US" sz="4000" b="1" u="sng" dirty="0">
                <a:latin typeface="Times New Roman" panose="02020603050405020304" pitchFamily="18" charset="0"/>
                <a:cs typeface="Times New Roman" panose="02020603050405020304" pitchFamily="18" charset="0"/>
              </a:rPr>
              <a:t>Django Project Directory Structure</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54695"/>
            <a:ext cx="8229600" cy="4267973"/>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err="1">
                <a:latin typeface="Times New Roman" panose="02020603050405020304" pitchFamily="18" charset="0"/>
                <a:cs typeface="Times New Roman" panose="02020603050405020304" pitchFamily="18" charset="0"/>
              </a:rPr>
              <a:t>geekyshows</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err="1">
                <a:solidFill>
                  <a:srgbClr val="00B050"/>
                </a:solidFill>
                <a:latin typeface="Times New Roman" panose="02020603050405020304" pitchFamily="18" charset="0"/>
                <a:cs typeface="Times New Roman" panose="02020603050405020304" pitchFamily="18" charset="0"/>
              </a:rPr>
              <a:t>geekyshows</a:t>
            </a:r>
            <a:endParaRPr lang="en-US" sz="1800" b="1" dirty="0">
              <a:solidFill>
                <a:srgbClr val="00B050"/>
              </a:solidFill>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__init__.py</a:t>
            </a:r>
          </a:p>
          <a:p>
            <a:pPr marL="0" indent="0">
              <a:buNone/>
            </a:pPr>
            <a:r>
              <a:rPr lang="en-US" sz="1800" dirty="0">
                <a:latin typeface="Times New Roman" panose="02020603050405020304" pitchFamily="18" charset="0"/>
                <a:cs typeface="Times New Roman" panose="02020603050405020304" pitchFamily="18" charset="0"/>
              </a:rPr>
              <a:t>		 asgi.py</a:t>
            </a:r>
          </a:p>
          <a:p>
            <a:pPr marL="0" indent="0">
              <a:buNone/>
            </a:pPr>
            <a:r>
              <a:rPr lang="en-US" sz="1800" dirty="0">
                <a:latin typeface="Times New Roman" panose="02020603050405020304" pitchFamily="18" charset="0"/>
                <a:cs typeface="Times New Roman" panose="02020603050405020304" pitchFamily="18" charset="0"/>
              </a:rPr>
              <a:t>		settings.py</a:t>
            </a:r>
          </a:p>
          <a:p>
            <a:pPr marL="0" indent="0">
              <a:buNone/>
            </a:pPr>
            <a:r>
              <a:rPr lang="en-US" sz="1800" dirty="0">
                <a:latin typeface="Times New Roman" panose="02020603050405020304" pitchFamily="18" charset="0"/>
                <a:cs typeface="Times New Roman" panose="02020603050405020304" pitchFamily="18" charset="0"/>
              </a:rPr>
              <a:t>		urls.py</a:t>
            </a:r>
          </a:p>
          <a:p>
            <a:pPr marL="0" indent="0">
              <a:buNone/>
            </a:pPr>
            <a:r>
              <a:rPr lang="en-US" sz="1800" dirty="0">
                <a:latin typeface="Times New Roman" panose="02020603050405020304" pitchFamily="18" charset="0"/>
                <a:cs typeface="Times New Roman" panose="02020603050405020304" pitchFamily="18" charset="0"/>
              </a:rPr>
              <a:t>		wsgi.py</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solidFill>
                  <a:srgbClr val="00B050"/>
                </a:solidFill>
                <a:latin typeface="Times New Roman" panose="02020603050405020304" pitchFamily="18" charset="0"/>
                <a:cs typeface="Times New Roman" panose="02020603050405020304" pitchFamily="18" charset="0"/>
              </a:rPr>
              <a:t>manage.py</a:t>
            </a:r>
          </a:p>
        </p:txBody>
      </p:sp>
      <p:cxnSp>
        <p:nvCxnSpPr>
          <p:cNvPr id="5" name="Straight Connector 4">
            <a:extLst>
              <a:ext uri="{FF2B5EF4-FFF2-40B4-BE49-F238E27FC236}">
                <a16:creationId xmlns:a16="http://schemas.microsoft.com/office/drawing/2014/main" id="{492FE633-3C31-4DB8-859B-63414BF96CB6}"/>
              </a:ext>
            </a:extLst>
          </p:cNvPr>
          <p:cNvCxnSpPr>
            <a:cxnSpLocks/>
          </p:cNvCxnSpPr>
          <p:nvPr/>
        </p:nvCxnSpPr>
        <p:spPr>
          <a:xfrm>
            <a:off x="914400" y="1428750"/>
            <a:ext cx="0" cy="2209800"/>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7523E983-A7E9-40C4-9A39-4CC7DF27C4B1}"/>
              </a:ext>
            </a:extLst>
          </p:cNvPr>
          <p:cNvCxnSpPr/>
          <p:nvPr/>
        </p:nvCxnSpPr>
        <p:spPr>
          <a:xfrm>
            <a:off x="914400" y="1657350"/>
            <a:ext cx="404949" cy="0"/>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28AFC627-DFA2-463A-A25F-DEAA15C6F289}"/>
              </a:ext>
            </a:extLst>
          </p:cNvPr>
          <p:cNvCxnSpPr/>
          <p:nvPr/>
        </p:nvCxnSpPr>
        <p:spPr>
          <a:xfrm>
            <a:off x="914400" y="3616601"/>
            <a:ext cx="404949" cy="0"/>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05584FA8-92AF-4495-97BB-6765366430FB}"/>
              </a:ext>
            </a:extLst>
          </p:cNvPr>
          <p:cNvCxnSpPr>
            <a:cxnSpLocks/>
          </p:cNvCxnSpPr>
          <p:nvPr/>
        </p:nvCxnSpPr>
        <p:spPr>
          <a:xfrm>
            <a:off x="1828800" y="1740082"/>
            <a:ext cx="0" cy="1517468"/>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5A1C7402-C5F9-416E-A1D1-EF85C25460F5}"/>
              </a:ext>
            </a:extLst>
          </p:cNvPr>
          <p:cNvCxnSpPr/>
          <p:nvPr/>
        </p:nvCxnSpPr>
        <p:spPr>
          <a:xfrm>
            <a:off x="1828800" y="1962150"/>
            <a:ext cx="444137"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9056664A-78E7-4BDB-9417-6F7854D62F13}"/>
              </a:ext>
            </a:extLst>
          </p:cNvPr>
          <p:cNvCxnSpPr/>
          <p:nvPr/>
        </p:nvCxnSpPr>
        <p:spPr>
          <a:xfrm>
            <a:off x="1828800" y="2266950"/>
            <a:ext cx="444137"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DEFF58BE-593A-4DB8-9637-10D3F14DED6C}"/>
              </a:ext>
            </a:extLst>
          </p:cNvPr>
          <p:cNvCxnSpPr/>
          <p:nvPr/>
        </p:nvCxnSpPr>
        <p:spPr>
          <a:xfrm>
            <a:off x="1828800" y="2583977"/>
            <a:ext cx="444137"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68989BCD-A497-430A-8A54-A02DE8727218}"/>
              </a:ext>
            </a:extLst>
          </p:cNvPr>
          <p:cNvCxnSpPr/>
          <p:nvPr/>
        </p:nvCxnSpPr>
        <p:spPr>
          <a:xfrm>
            <a:off x="1828800" y="2952750"/>
            <a:ext cx="444137"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91009697-125F-47B1-914F-C72CCD65A0BE}"/>
              </a:ext>
            </a:extLst>
          </p:cNvPr>
          <p:cNvCxnSpPr/>
          <p:nvPr/>
        </p:nvCxnSpPr>
        <p:spPr>
          <a:xfrm>
            <a:off x="1828800" y="3257550"/>
            <a:ext cx="444137"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AE748D8A-2157-4930-8863-E277403BB0A4}"/>
              </a:ext>
            </a:extLst>
          </p:cNvPr>
          <p:cNvSpPr txBox="1"/>
          <p:nvPr/>
        </p:nvSpPr>
        <p:spPr>
          <a:xfrm>
            <a:off x="2895600" y="1023336"/>
            <a:ext cx="3538148"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latin typeface="Times New Roman" panose="02020603050405020304" pitchFamily="18" charset="0"/>
                <a:cs typeface="Times New Roman" panose="02020603050405020304" pitchFamily="18" charset="0"/>
              </a:rPr>
              <a:t>Outer Project Folder/Root Directory</a:t>
            </a:r>
          </a:p>
        </p:txBody>
      </p:sp>
      <p:sp>
        <p:nvSpPr>
          <p:cNvPr id="19" name="TextBox 18">
            <a:extLst>
              <a:ext uri="{FF2B5EF4-FFF2-40B4-BE49-F238E27FC236}">
                <a16:creationId xmlns:a16="http://schemas.microsoft.com/office/drawing/2014/main" id="{E3AD1C67-7A67-452C-A1E9-BE665B605444}"/>
              </a:ext>
            </a:extLst>
          </p:cNvPr>
          <p:cNvSpPr txBox="1"/>
          <p:nvPr/>
        </p:nvSpPr>
        <p:spPr>
          <a:xfrm>
            <a:off x="3962400" y="1457422"/>
            <a:ext cx="2044149"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latin typeface="Times New Roman" panose="02020603050405020304" pitchFamily="18" charset="0"/>
                <a:cs typeface="Times New Roman" panose="02020603050405020304" pitchFamily="18" charset="0"/>
              </a:rPr>
              <a:t>Inner Project Folder</a:t>
            </a:r>
          </a:p>
        </p:txBody>
      </p:sp>
      <p:cxnSp>
        <p:nvCxnSpPr>
          <p:cNvPr id="20" name="Straight Arrow Connector 19">
            <a:extLst>
              <a:ext uri="{FF2B5EF4-FFF2-40B4-BE49-F238E27FC236}">
                <a16:creationId xmlns:a16="http://schemas.microsoft.com/office/drawing/2014/main" id="{30041183-FFB9-4185-8614-B9506F7386C3}"/>
              </a:ext>
            </a:extLst>
          </p:cNvPr>
          <p:cNvCxnSpPr>
            <a:stCxn id="18" idx="1"/>
          </p:cNvCxnSpPr>
          <p:nvPr/>
        </p:nvCxnSpPr>
        <p:spPr>
          <a:xfrm flipH="1">
            <a:off x="1752600" y="1208002"/>
            <a:ext cx="1143000" cy="43934"/>
          </a:xfrm>
          <a:prstGeom prst="straightConnector1">
            <a:avLst/>
          </a:prstGeom>
          <a:ln>
            <a:solidFill>
              <a:srgbClr val="FF0000"/>
            </a:solidFill>
            <a:tailEnd type="triangle"/>
          </a:ln>
        </p:spPr>
        <p:style>
          <a:lnRef idx="2">
            <a:schemeClr val="accent2"/>
          </a:lnRef>
          <a:fillRef idx="1">
            <a:schemeClr val="lt1"/>
          </a:fillRef>
          <a:effectRef idx="0">
            <a:schemeClr val="accent2"/>
          </a:effectRef>
          <a:fontRef idx="minor">
            <a:schemeClr val="dk1"/>
          </a:fontRef>
        </p:style>
      </p:cxnSp>
      <p:cxnSp>
        <p:nvCxnSpPr>
          <p:cNvPr id="21" name="Straight Arrow Connector 20">
            <a:extLst>
              <a:ext uri="{FF2B5EF4-FFF2-40B4-BE49-F238E27FC236}">
                <a16:creationId xmlns:a16="http://schemas.microsoft.com/office/drawing/2014/main" id="{323DE734-FC10-4901-9248-003A356177C8}"/>
              </a:ext>
            </a:extLst>
          </p:cNvPr>
          <p:cNvCxnSpPr>
            <a:cxnSpLocks/>
            <a:stCxn id="19" idx="1"/>
          </p:cNvCxnSpPr>
          <p:nvPr/>
        </p:nvCxnSpPr>
        <p:spPr>
          <a:xfrm flipH="1" flipV="1">
            <a:off x="2667000" y="1611945"/>
            <a:ext cx="1295400" cy="30143"/>
          </a:xfrm>
          <a:prstGeom prst="straightConnector1">
            <a:avLst/>
          </a:prstGeom>
          <a:ln>
            <a:solidFill>
              <a:srgbClr val="FF0000"/>
            </a:solidFill>
            <a:tailEnd type="triangle"/>
          </a:ln>
        </p:spPr>
        <p:style>
          <a:lnRef idx="2">
            <a:schemeClr val="accent2"/>
          </a:lnRef>
          <a:fillRef idx="1">
            <a:schemeClr val="lt1"/>
          </a:fillRef>
          <a:effectRef idx="0">
            <a:schemeClr val="accent2"/>
          </a:effectRef>
          <a:fontRef idx="minor">
            <a:schemeClr val="dk1"/>
          </a:fontRef>
        </p:style>
      </p:cxnSp>
      <p:pic>
        <p:nvPicPr>
          <p:cNvPr id="22" name="Picture 21">
            <a:extLst>
              <a:ext uri="{FF2B5EF4-FFF2-40B4-BE49-F238E27FC236}">
                <a16:creationId xmlns:a16="http://schemas.microsoft.com/office/drawing/2014/main" id="{74B9C3F0-1D5A-47E2-AD5E-96A5398D9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962150"/>
            <a:ext cx="2895600" cy="2782218"/>
          </a:xfrm>
          <a:prstGeom prst="rect">
            <a:avLst/>
          </a:prstGeom>
        </p:spPr>
      </p:pic>
    </p:spTree>
    <p:extLst>
      <p:ext uri="{BB962C8B-B14F-4D97-AF65-F5344CB8AC3E}">
        <p14:creationId xmlns:p14="http://schemas.microsoft.com/office/powerpoint/2010/main" val="142643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5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animEffect transition="in" filter="fade">
                                      <p:cBhvr>
                                        <p:cTn id="62" dur="500"/>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animEffect transition="in" filter="fade">
                                      <p:cBhvr>
                                        <p:cTn id="72" dur="500"/>
                                        <p:tgtEl>
                                          <p:spTgt spid="3">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6" end="6"/>
                                            </p:txEl>
                                          </p:spTgt>
                                        </p:tgtEl>
                                        <p:attrNameLst>
                                          <p:attrName>style.visibility</p:attrName>
                                        </p:attrNameLst>
                                      </p:cBhvr>
                                      <p:to>
                                        <p:strVal val="visible"/>
                                      </p:to>
                                    </p:set>
                                    <p:animEffect transition="in" filter="fade">
                                      <p:cBhvr>
                                        <p:cTn id="82" dur="500"/>
                                        <p:tgtEl>
                                          <p:spTgt spid="3">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left)">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7" end="7"/>
                                            </p:txEl>
                                          </p:spTgt>
                                        </p:tgtEl>
                                        <p:attrNameLst>
                                          <p:attrName>style.visibility</p:attrName>
                                        </p:attrNameLst>
                                      </p:cBhvr>
                                      <p:to>
                                        <p:strVal val="visible"/>
                                      </p:to>
                                    </p:set>
                                    <p:animEffect transition="in" filter="fade">
                                      <p:cBhvr>
                                        <p:cTn id="92" dur="500"/>
                                        <p:tgtEl>
                                          <p:spTgt spid="3">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fade">
                                      <p:cBhvr>
                                        <p:cTn id="100" dur="500"/>
                                        <p:tgtEl>
                                          <p:spTgt spid="1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fade">
                                      <p:cBhvr>
                                        <p:cTn id="105" dur="500"/>
                                        <p:tgtEl>
                                          <p:spTgt spid="2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fade">
                                      <p:cBhvr>
                                        <p:cTn id="10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971550"/>
            <a:ext cx="8229600" cy="3733800"/>
          </a:xfrm>
        </p:spPr>
        <p:txBody>
          <a:bodyPr>
            <a:noAutofit/>
          </a:bodyPr>
          <a:lstStyle/>
          <a:p>
            <a:pPr marL="0" indent="0">
              <a:buNone/>
            </a:pPr>
            <a:r>
              <a:rPr lang="en-US" sz="1800" i="1" dirty="0"/>
              <a:t>DEBUG = True</a:t>
            </a:r>
          </a:p>
          <a:p>
            <a:pPr marL="0" indent="0">
              <a:buNone/>
            </a:pPr>
            <a:r>
              <a:rPr lang="en-US" sz="1600" dirty="0">
                <a:latin typeface="Times New Roman" panose="02020603050405020304" pitchFamily="18" charset="0"/>
                <a:cs typeface="Times New Roman" panose="02020603050405020304" pitchFamily="18" charset="0"/>
              </a:rPr>
              <a:t>A Boolean (True/False) that turns on/off debug mode.</a:t>
            </a:r>
          </a:p>
          <a:p>
            <a:pPr marL="0" indent="0">
              <a:buNone/>
            </a:pPr>
            <a:r>
              <a:rPr lang="en-US" sz="1600" dirty="0">
                <a:latin typeface="Times New Roman" panose="02020603050405020304" pitchFamily="18" charset="0"/>
                <a:cs typeface="Times New Roman" panose="02020603050405020304" pitchFamily="18" charset="0"/>
              </a:rPr>
              <a:t>Never deploy a site into production with DEBUG turned on.</a:t>
            </a:r>
          </a:p>
          <a:p>
            <a:pPr marL="0" indent="0">
              <a:buNone/>
            </a:pPr>
            <a:r>
              <a:rPr lang="en-US" sz="1600" dirty="0">
                <a:latin typeface="Times New Roman" panose="02020603050405020304" pitchFamily="18" charset="0"/>
                <a:cs typeface="Times New Roman" panose="02020603050405020304" pitchFamily="18" charset="0"/>
              </a:rPr>
              <a:t>One of the main features of debug mode is the display of detailed error pages. </a:t>
            </a:r>
          </a:p>
          <a:p>
            <a:pPr marL="0" indent="0">
              <a:buNone/>
            </a:pPr>
            <a:r>
              <a:rPr lang="en-US" sz="1600" dirty="0">
                <a:latin typeface="Times New Roman" panose="02020603050405020304" pitchFamily="18" charset="0"/>
                <a:cs typeface="Times New Roman" panose="02020603050405020304" pitchFamily="18" charset="0"/>
              </a:rPr>
              <a:t>If DEBUG is </a:t>
            </a:r>
            <a:r>
              <a:rPr lang="en-US" sz="1600" i="1" dirty="0">
                <a:latin typeface="Times New Roman" panose="02020603050405020304" pitchFamily="18" charset="0"/>
                <a:cs typeface="Times New Roman" panose="02020603050405020304" pitchFamily="18" charset="0"/>
              </a:rPr>
              <a:t>False</a:t>
            </a:r>
            <a:r>
              <a:rPr lang="en-US" sz="1600" dirty="0">
                <a:latin typeface="Times New Roman" panose="02020603050405020304" pitchFamily="18" charset="0"/>
                <a:cs typeface="Times New Roman" panose="02020603050405020304" pitchFamily="18" charset="0"/>
              </a:rPr>
              <a:t>, you also need to properly set the ALLOWED_HOSTS setting. </a:t>
            </a:r>
          </a:p>
          <a:p>
            <a:pPr marL="0" indent="0">
              <a:buNone/>
            </a:pPr>
            <a:r>
              <a:rPr lang="en-US" sz="1600" dirty="0">
                <a:latin typeface="Times New Roman" panose="02020603050405020304" pitchFamily="18" charset="0"/>
                <a:cs typeface="Times New Roman" panose="02020603050405020304" pitchFamily="18" charset="0"/>
              </a:rPr>
              <a:t>Failing to do so will result in all requests being returned as “Bad Request (400)”.</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7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971550"/>
            <a:ext cx="8229600" cy="3733800"/>
          </a:xfrm>
        </p:spPr>
        <p:txBody>
          <a:bodyPr>
            <a:noAutofit/>
          </a:bodyPr>
          <a:lstStyle/>
          <a:p>
            <a:pPr marL="0" indent="0">
              <a:buNone/>
            </a:pPr>
            <a:r>
              <a:rPr lang="en-US" sz="1800" i="1" dirty="0"/>
              <a:t>ALLOWED_HOSTS = [ ]</a:t>
            </a:r>
          </a:p>
          <a:p>
            <a:pPr marL="0" indent="0">
              <a:buNone/>
            </a:pPr>
            <a:r>
              <a:rPr lang="en-US" sz="1600" dirty="0">
                <a:latin typeface="Times New Roman" panose="02020603050405020304" pitchFamily="18" charset="0"/>
                <a:cs typeface="Times New Roman" panose="02020603050405020304" pitchFamily="18" charset="0"/>
              </a:rPr>
              <a:t>A list of strings representing the host/domain names that this Django site can serve. Values in this list can be fully qualified names (e.g. 'www.example.com'), in which case they will be matched against the request’s Host header exactly (case-insensitive, not including port). </a:t>
            </a:r>
          </a:p>
          <a:p>
            <a:pPr marL="0" indent="0">
              <a:buNone/>
            </a:pPr>
            <a:r>
              <a:rPr lang="en-US" sz="1600" dirty="0">
                <a:latin typeface="Times New Roman" panose="02020603050405020304" pitchFamily="18" charset="0"/>
                <a:cs typeface="Times New Roman" panose="02020603050405020304" pitchFamily="18" charset="0"/>
              </a:rPr>
              <a:t>A value beginning with a period can be used as a subdomain wildcard: '.example.com' will match example.com, www.example.com, and any other subdomain of example.com. </a:t>
            </a:r>
          </a:p>
          <a:p>
            <a:pPr marL="0" indent="0">
              <a:buNone/>
            </a:pPr>
            <a:r>
              <a:rPr lang="en-US" sz="1600" dirty="0">
                <a:latin typeface="Times New Roman" panose="02020603050405020304" pitchFamily="18" charset="0"/>
                <a:cs typeface="Times New Roman" panose="02020603050405020304" pitchFamily="18" charset="0"/>
              </a:rPr>
              <a:t>A value of '*' will match anything; in this case you are responsible to provide your own validation of the Host header. </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27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61344"/>
            <a:ext cx="8229600" cy="4020206"/>
          </a:xfrm>
        </p:spPr>
        <p:txBody>
          <a:bodyPr>
            <a:noAutofit/>
          </a:bodyPr>
          <a:lstStyle/>
          <a:p>
            <a:pPr marL="0" indent="0">
              <a:buNone/>
            </a:pPr>
            <a:r>
              <a:rPr lang="en-US" sz="1400" i="1" dirty="0"/>
              <a:t>INSTALLED_APPS = [</a:t>
            </a:r>
          </a:p>
          <a:p>
            <a:pPr marL="0" indent="0">
              <a:buNone/>
            </a:pPr>
            <a:r>
              <a:rPr lang="en-US" sz="1400" i="1" dirty="0"/>
              <a:t>    '</a:t>
            </a:r>
            <a:r>
              <a:rPr lang="en-US" sz="1400" i="1" dirty="0" err="1"/>
              <a:t>django.contrib.admin</a:t>
            </a:r>
            <a:r>
              <a:rPr lang="en-US" sz="1400" i="1" dirty="0"/>
              <a:t>',</a:t>
            </a:r>
          </a:p>
          <a:p>
            <a:pPr marL="0" indent="0">
              <a:buNone/>
            </a:pPr>
            <a:r>
              <a:rPr lang="en-US" sz="1400" i="1" dirty="0"/>
              <a:t>    '</a:t>
            </a:r>
            <a:r>
              <a:rPr lang="en-US" sz="1400" i="1" dirty="0" err="1"/>
              <a:t>django.contrib.auth</a:t>
            </a:r>
            <a:r>
              <a:rPr lang="en-US" sz="1400" i="1" dirty="0"/>
              <a:t>',</a:t>
            </a:r>
          </a:p>
          <a:p>
            <a:pPr marL="0" indent="0">
              <a:buNone/>
            </a:pPr>
            <a:r>
              <a:rPr lang="en-US" sz="1400" i="1" dirty="0"/>
              <a:t>    '</a:t>
            </a:r>
            <a:r>
              <a:rPr lang="en-US" sz="1400" i="1" dirty="0" err="1"/>
              <a:t>django.contrib.contenttypes</a:t>
            </a:r>
            <a:r>
              <a:rPr lang="en-US" sz="1400" i="1" dirty="0"/>
              <a:t>',</a:t>
            </a:r>
          </a:p>
          <a:p>
            <a:pPr marL="0" indent="0">
              <a:buNone/>
            </a:pPr>
            <a:r>
              <a:rPr lang="en-US" sz="1400" i="1" dirty="0"/>
              <a:t>    '</a:t>
            </a:r>
            <a:r>
              <a:rPr lang="en-US" sz="1400" i="1" dirty="0" err="1"/>
              <a:t>django.contrib.sessions</a:t>
            </a:r>
            <a:r>
              <a:rPr lang="en-US" sz="1400" i="1" dirty="0"/>
              <a:t>',</a:t>
            </a:r>
          </a:p>
          <a:p>
            <a:pPr marL="0" indent="0">
              <a:buNone/>
            </a:pPr>
            <a:r>
              <a:rPr lang="en-US" sz="1400" i="1" dirty="0"/>
              <a:t>    '</a:t>
            </a:r>
            <a:r>
              <a:rPr lang="en-US" sz="1400" i="1" dirty="0" err="1"/>
              <a:t>django.contrib.messages</a:t>
            </a:r>
            <a:r>
              <a:rPr lang="en-US" sz="1400" i="1" dirty="0"/>
              <a:t>',</a:t>
            </a:r>
          </a:p>
          <a:p>
            <a:pPr marL="0" indent="0">
              <a:buNone/>
            </a:pPr>
            <a:r>
              <a:rPr lang="en-US" sz="1400" i="1" dirty="0"/>
              <a:t>    '</a:t>
            </a:r>
            <a:r>
              <a:rPr lang="en-US" sz="1400" i="1" dirty="0" err="1"/>
              <a:t>django.contrib.staticfiles</a:t>
            </a:r>
            <a:r>
              <a:rPr lang="en-US" sz="1400" i="1" dirty="0"/>
              <a:t>’,</a:t>
            </a:r>
          </a:p>
          <a:p>
            <a:pPr marL="0" indent="0">
              <a:buNone/>
            </a:pPr>
            <a:r>
              <a:rPr lang="en-US" sz="1400" i="1" dirty="0"/>
              <a:t>]</a:t>
            </a:r>
          </a:p>
          <a:p>
            <a:pPr marL="0" indent="0">
              <a:buNone/>
            </a:pPr>
            <a:r>
              <a:rPr lang="en-US" sz="1400" dirty="0">
                <a:latin typeface="Times New Roman" panose="02020603050405020304" pitchFamily="18" charset="0"/>
                <a:cs typeface="Times New Roman" panose="02020603050405020304" pitchFamily="18" charset="0"/>
              </a:rPr>
              <a:t>A list of strings designating all applications that are enabled in this Django installation. Each string should be a dotted Python path to an application configuration class (preferred) or a package containing an application.</a:t>
            </a:r>
          </a:p>
          <a:p>
            <a:pPr marL="0" indent="0">
              <a:buNone/>
            </a:pPr>
            <a:r>
              <a:rPr lang="en-US" sz="1400" dirty="0">
                <a:latin typeface="Times New Roman" panose="02020603050405020304" pitchFamily="18" charset="0"/>
                <a:cs typeface="Times New Roman" panose="02020603050405020304" pitchFamily="18" charset="0"/>
              </a:rPr>
              <a:t>Application names and labels must be unique in INSTALLED_APPS.</a:t>
            </a:r>
          </a:p>
          <a:p>
            <a:pPr marL="0" indent="0">
              <a:buNone/>
            </a:pPr>
            <a:r>
              <a:rPr lang="en-US" sz="1400" dirty="0">
                <a:latin typeface="Times New Roman" panose="02020603050405020304" pitchFamily="18" charset="0"/>
                <a:cs typeface="Times New Roman" panose="02020603050405020304" pitchFamily="18" charset="0"/>
              </a:rPr>
              <a:t>Application names – The dotted Python path to the application package must be unique. There is no way to include the same application twice, short of duplicating its code under another name.</a:t>
            </a:r>
          </a:p>
          <a:p>
            <a:pPr marL="0" indent="0">
              <a:buNone/>
            </a:pPr>
            <a:r>
              <a:rPr lang="en-US" sz="1400" dirty="0">
                <a:latin typeface="Times New Roman" panose="02020603050405020304" pitchFamily="18" charset="0"/>
                <a:cs typeface="Times New Roman" panose="02020603050405020304" pitchFamily="18" charset="0"/>
              </a:rPr>
              <a:t>Application labels – By default the final part of the name must be unique too. For example, you can’t include both </a:t>
            </a:r>
            <a:r>
              <a:rPr lang="en-US" sz="1400" dirty="0" err="1">
                <a:latin typeface="Times New Roman" panose="02020603050405020304" pitchFamily="18" charset="0"/>
                <a:cs typeface="Times New Roman" panose="02020603050405020304" pitchFamily="18" charset="0"/>
              </a:rPr>
              <a:t>django.contrib.auth</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myproject.auth</a:t>
            </a:r>
            <a:r>
              <a:rPr lang="en-US" sz="1400" dirty="0">
                <a:latin typeface="Times New Roman" panose="02020603050405020304" pitchFamily="18" charset="0"/>
                <a:cs typeface="Times New Roman" panose="02020603050405020304" pitchFamily="18" charset="0"/>
              </a:rPr>
              <a:t>.</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
        <p:nvSpPr>
          <p:cNvPr id="2" name="Right Brace 1">
            <a:extLst>
              <a:ext uri="{FF2B5EF4-FFF2-40B4-BE49-F238E27FC236}">
                <a16:creationId xmlns:a16="http://schemas.microsoft.com/office/drawing/2014/main" id="{C85A549B-DCF9-458C-AEA8-6F1DEDCFF653}"/>
              </a:ext>
            </a:extLst>
          </p:cNvPr>
          <p:cNvSpPr/>
          <p:nvPr/>
        </p:nvSpPr>
        <p:spPr>
          <a:xfrm>
            <a:off x="3048000" y="1123950"/>
            <a:ext cx="533400" cy="1371600"/>
          </a:xfrm>
          <a:prstGeom prst="rightBr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B46F5EEA-E487-4A04-A151-241F364E9665}"/>
              </a:ext>
            </a:extLst>
          </p:cNvPr>
          <p:cNvSpPr txBox="1"/>
          <p:nvPr/>
        </p:nvSpPr>
        <p:spPr>
          <a:xfrm>
            <a:off x="3581400" y="1625084"/>
            <a:ext cx="1917384"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Times New Roman" panose="02020603050405020304" pitchFamily="18" charset="0"/>
                <a:cs typeface="Times New Roman" panose="02020603050405020304" pitchFamily="18" charset="0"/>
              </a:rPr>
              <a:t>Built-in Applications</a:t>
            </a:r>
          </a:p>
        </p:txBody>
      </p:sp>
    </p:spTree>
    <p:extLst>
      <p:ext uri="{BB962C8B-B14F-4D97-AF65-F5344CB8AC3E}">
        <p14:creationId xmlns:p14="http://schemas.microsoft.com/office/powerpoint/2010/main" val="63123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500"/>
                                        <p:tgtEl>
                                          <p:spTgt spid="3">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61344"/>
            <a:ext cx="8229600" cy="4020206"/>
          </a:xfrm>
        </p:spPr>
        <p:txBody>
          <a:bodyPr>
            <a:noAutofit/>
          </a:bodyPr>
          <a:lstStyle/>
          <a:p>
            <a:pPr marL="0" indent="0">
              <a:buNone/>
            </a:pPr>
            <a:r>
              <a:rPr lang="en-US" sz="1400" i="1" dirty="0"/>
              <a:t>MIDDLEWARE = [</a:t>
            </a:r>
          </a:p>
          <a:p>
            <a:pPr marL="0" indent="0">
              <a:buNone/>
            </a:pPr>
            <a:r>
              <a:rPr lang="en-US" sz="1400" i="1" dirty="0"/>
              <a:t>    '</a:t>
            </a:r>
            <a:r>
              <a:rPr lang="en-US" sz="1400" i="1" dirty="0" err="1"/>
              <a:t>django.middleware.security.SecurityMiddleware</a:t>
            </a:r>
            <a:r>
              <a:rPr lang="en-US" sz="1400" i="1" dirty="0"/>
              <a:t>',</a:t>
            </a:r>
          </a:p>
          <a:p>
            <a:pPr marL="0" indent="0">
              <a:buNone/>
            </a:pPr>
            <a:r>
              <a:rPr lang="en-US" sz="1400" i="1" dirty="0"/>
              <a:t>    '</a:t>
            </a:r>
            <a:r>
              <a:rPr lang="en-US" sz="1400" i="1" dirty="0" err="1"/>
              <a:t>django.contrib.sessions.middleware.SessionMiddleware</a:t>
            </a:r>
            <a:r>
              <a:rPr lang="en-US" sz="1400" i="1" dirty="0"/>
              <a:t>',</a:t>
            </a:r>
          </a:p>
          <a:p>
            <a:pPr marL="0" indent="0">
              <a:buNone/>
            </a:pPr>
            <a:r>
              <a:rPr lang="en-US" sz="1400" i="1" dirty="0"/>
              <a:t>    '</a:t>
            </a:r>
            <a:r>
              <a:rPr lang="en-US" sz="1400" i="1" dirty="0" err="1"/>
              <a:t>django.middleware.common.CommonMiddleware</a:t>
            </a:r>
            <a:r>
              <a:rPr lang="en-US" sz="1400" i="1" dirty="0"/>
              <a:t>',</a:t>
            </a:r>
          </a:p>
          <a:p>
            <a:pPr marL="0" indent="0">
              <a:buNone/>
            </a:pPr>
            <a:r>
              <a:rPr lang="en-US" sz="1400" i="1" dirty="0"/>
              <a:t>    '</a:t>
            </a:r>
            <a:r>
              <a:rPr lang="en-US" sz="1400" i="1" dirty="0" err="1"/>
              <a:t>django.middleware.csrf.CsrfViewMiddleware</a:t>
            </a:r>
            <a:r>
              <a:rPr lang="en-US" sz="1400" i="1" dirty="0"/>
              <a:t>',</a:t>
            </a:r>
          </a:p>
          <a:p>
            <a:pPr marL="0" indent="0">
              <a:buNone/>
            </a:pPr>
            <a:r>
              <a:rPr lang="en-US" sz="1400" i="1" dirty="0"/>
              <a:t>    '</a:t>
            </a:r>
            <a:r>
              <a:rPr lang="en-US" sz="1400" i="1" dirty="0" err="1"/>
              <a:t>django.contrib.auth.middleware.AuthenticationMiddleware</a:t>
            </a:r>
            <a:r>
              <a:rPr lang="en-US" sz="1400" i="1" dirty="0"/>
              <a:t>',</a:t>
            </a:r>
          </a:p>
          <a:p>
            <a:pPr marL="0" indent="0">
              <a:buNone/>
            </a:pPr>
            <a:r>
              <a:rPr lang="en-US" sz="1400" i="1" dirty="0"/>
              <a:t>    '</a:t>
            </a:r>
            <a:r>
              <a:rPr lang="en-US" sz="1400" i="1" dirty="0" err="1"/>
              <a:t>django.contrib.messages.middleware.MessageMiddleware</a:t>
            </a:r>
            <a:r>
              <a:rPr lang="en-US" sz="1400" i="1" dirty="0"/>
              <a:t>',</a:t>
            </a:r>
          </a:p>
          <a:p>
            <a:pPr marL="0" indent="0">
              <a:buNone/>
            </a:pPr>
            <a:r>
              <a:rPr lang="en-US" sz="1400" i="1" dirty="0"/>
              <a:t>    '</a:t>
            </a:r>
            <a:r>
              <a:rPr lang="en-US" sz="1400" i="1" dirty="0" err="1"/>
              <a:t>django.middleware.clickjacking.XFrameOptionsMiddleware</a:t>
            </a:r>
            <a:r>
              <a:rPr lang="en-US" sz="1400" i="1" dirty="0"/>
              <a:t>’,</a:t>
            </a:r>
          </a:p>
          <a:p>
            <a:pPr marL="0" indent="0">
              <a:buNone/>
            </a:pPr>
            <a:r>
              <a:rPr lang="en-US" sz="1400" i="1" dirty="0"/>
              <a:t>]</a:t>
            </a:r>
          </a:p>
          <a:p>
            <a:pPr marL="0" indent="0">
              <a:buNone/>
            </a:pPr>
            <a:endParaRPr lang="en-US" sz="1400" dirty="0"/>
          </a:p>
          <a:p>
            <a:pPr marL="0" indent="0">
              <a:buNone/>
            </a:pPr>
            <a:r>
              <a:rPr lang="en-US" sz="1400" dirty="0">
                <a:latin typeface="Times New Roman" panose="02020603050405020304" pitchFamily="18" charset="0"/>
                <a:cs typeface="Times New Roman" panose="02020603050405020304" pitchFamily="18" charset="0"/>
              </a:rPr>
              <a:t>A list of middleware to use.</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49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61344"/>
            <a:ext cx="8229600" cy="4020206"/>
          </a:xfrm>
        </p:spPr>
        <p:txBody>
          <a:bodyPr>
            <a:noAutofit/>
          </a:bodyPr>
          <a:lstStyle/>
          <a:p>
            <a:pPr marL="0" indent="0">
              <a:buNone/>
            </a:pPr>
            <a:r>
              <a:rPr lang="en-US" sz="1400" i="1" dirty="0"/>
              <a:t>ROOT_URLCONF = '</a:t>
            </a:r>
            <a:r>
              <a:rPr lang="en-US" sz="1400" i="1" dirty="0" err="1"/>
              <a:t>geekyshows.urls</a:t>
            </a:r>
            <a:r>
              <a:rPr lang="en-US" sz="1400" i="1" dirty="0"/>
              <a:t>’</a:t>
            </a:r>
          </a:p>
          <a:p>
            <a:pPr marL="0" indent="0">
              <a:buNone/>
            </a:pPr>
            <a:r>
              <a:rPr lang="en-US" sz="1400" dirty="0">
                <a:latin typeface="Times New Roman" panose="02020603050405020304" pitchFamily="18" charset="0"/>
                <a:cs typeface="Times New Roman" panose="02020603050405020304" pitchFamily="18" charset="0"/>
              </a:rPr>
              <a:t>A string representing the full Python import path to your root </a:t>
            </a:r>
            <a:r>
              <a:rPr lang="en-US" sz="1400" dirty="0" err="1">
                <a:latin typeface="Times New Roman" panose="02020603050405020304" pitchFamily="18" charset="0"/>
                <a:cs typeface="Times New Roman" panose="02020603050405020304" pitchFamily="18" charset="0"/>
              </a:rPr>
              <a:t>URLconf</a:t>
            </a:r>
            <a:r>
              <a:rPr lang="en-US" sz="1400" dirty="0">
                <a:latin typeface="Times New Roman" panose="02020603050405020304" pitchFamily="18" charset="0"/>
                <a:cs typeface="Times New Roman" panose="02020603050405020304" pitchFamily="18" charset="0"/>
              </a:rPr>
              <a:t>, for example "</a:t>
            </a:r>
            <a:r>
              <a:rPr lang="en-US" sz="1400" dirty="0" err="1">
                <a:latin typeface="Times New Roman" panose="02020603050405020304" pitchFamily="18" charset="0"/>
                <a:cs typeface="Times New Roman" panose="02020603050405020304" pitchFamily="18" charset="0"/>
              </a:rPr>
              <a:t>mydjangoapps.urls</a:t>
            </a:r>
            <a:r>
              <a:rPr lang="en-US" sz="1400" dirty="0">
                <a:latin typeface="Times New Roman" panose="02020603050405020304" pitchFamily="18" charset="0"/>
                <a:cs typeface="Times New Roman" panose="02020603050405020304" pitchFamily="18" charset="0"/>
              </a:rPr>
              <a:t>" can be overridden on a per-request basis by setting the attribute </a:t>
            </a:r>
            <a:r>
              <a:rPr lang="en-US" sz="1400" dirty="0" err="1">
                <a:latin typeface="Times New Roman" panose="02020603050405020304" pitchFamily="18" charset="0"/>
                <a:cs typeface="Times New Roman" panose="02020603050405020304" pitchFamily="18" charset="0"/>
              </a:rPr>
              <a:t>urlconf</a:t>
            </a:r>
            <a:r>
              <a:rPr lang="en-US" sz="1400" dirty="0">
                <a:latin typeface="Times New Roman" panose="02020603050405020304" pitchFamily="18" charset="0"/>
                <a:cs typeface="Times New Roman" panose="02020603050405020304" pitchFamily="18" charset="0"/>
              </a:rPr>
              <a:t> on the incoming </a:t>
            </a:r>
            <a:r>
              <a:rPr lang="en-US" sz="1400" dirty="0" err="1">
                <a:latin typeface="Times New Roman" panose="02020603050405020304" pitchFamily="18" charset="0"/>
                <a:cs typeface="Times New Roman" panose="02020603050405020304" pitchFamily="18" charset="0"/>
              </a:rPr>
              <a:t>HttpRequest</a:t>
            </a:r>
            <a:r>
              <a:rPr lang="en-US" sz="1400" dirty="0">
                <a:latin typeface="Times New Roman" panose="02020603050405020304" pitchFamily="18" charset="0"/>
                <a:cs typeface="Times New Roman" panose="02020603050405020304" pitchFamily="18" charset="0"/>
              </a:rPr>
              <a:t> object. </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77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61344"/>
            <a:ext cx="8229600" cy="4020206"/>
          </a:xfrm>
        </p:spPr>
        <p:txBody>
          <a:bodyPr>
            <a:noAutofit/>
          </a:bodyPr>
          <a:lstStyle/>
          <a:p>
            <a:pPr marL="0" indent="0">
              <a:buNone/>
            </a:pPr>
            <a:r>
              <a:rPr lang="en-US" sz="1200" i="1" dirty="0"/>
              <a:t>TEMPLATES = [</a:t>
            </a:r>
          </a:p>
          <a:p>
            <a:pPr marL="0" indent="0">
              <a:buNone/>
            </a:pPr>
            <a:r>
              <a:rPr lang="en-US" sz="1200" i="1" dirty="0"/>
              <a:t>    {</a:t>
            </a:r>
          </a:p>
          <a:p>
            <a:pPr marL="0" indent="0">
              <a:buNone/>
            </a:pPr>
            <a:r>
              <a:rPr lang="en-US" sz="1200" i="1" dirty="0"/>
              <a:t>        'BACKEND': '</a:t>
            </a:r>
            <a:r>
              <a:rPr lang="en-US" sz="1200" i="1" dirty="0" err="1"/>
              <a:t>django.template.backends.django.DjangoTemplates</a:t>
            </a:r>
            <a:r>
              <a:rPr lang="en-US" sz="1200" i="1" dirty="0"/>
              <a:t>',</a:t>
            </a:r>
          </a:p>
          <a:p>
            <a:pPr marL="0" indent="0">
              <a:buNone/>
            </a:pPr>
            <a:r>
              <a:rPr lang="en-US" sz="1200" i="1" dirty="0"/>
              <a:t>        'DIRS’: [ ],</a:t>
            </a:r>
          </a:p>
          <a:p>
            <a:pPr marL="0" indent="0">
              <a:buNone/>
            </a:pPr>
            <a:r>
              <a:rPr lang="en-US" sz="1200" i="1" dirty="0"/>
              <a:t>        'APP_DIRS': True,</a:t>
            </a:r>
          </a:p>
          <a:p>
            <a:pPr marL="0" indent="0">
              <a:buNone/>
            </a:pPr>
            <a:r>
              <a:rPr lang="en-US" sz="1200" i="1" dirty="0"/>
              <a:t>        'OPTIONS': {</a:t>
            </a:r>
          </a:p>
          <a:p>
            <a:pPr marL="0" indent="0">
              <a:buNone/>
            </a:pPr>
            <a:r>
              <a:rPr lang="en-US" sz="1200" i="1" dirty="0"/>
              <a:t>            '</a:t>
            </a:r>
            <a:r>
              <a:rPr lang="en-US" sz="1200" i="1" dirty="0" err="1"/>
              <a:t>context_processors</a:t>
            </a:r>
            <a:r>
              <a:rPr lang="en-US" sz="1200" i="1" dirty="0"/>
              <a:t>': [</a:t>
            </a:r>
          </a:p>
          <a:p>
            <a:pPr marL="0" indent="0">
              <a:buNone/>
            </a:pPr>
            <a:r>
              <a:rPr lang="en-US" sz="1200" i="1" dirty="0"/>
              <a:t>                '</a:t>
            </a:r>
            <a:r>
              <a:rPr lang="en-US" sz="1200" i="1" dirty="0" err="1"/>
              <a:t>django.template.context_processors.debug</a:t>
            </a:r>
            <a:r>
              <a:rPr lang="en-US" sz="1200" i="1" dirty="0"/>
              <a:t>',</a:t>
            </a:r>
          </a:p>
          <a:p>
            <a:pPr marL="0" indent="0">
              <a:buNone/>
            </a:pPr>
            <a:r>
              <a:rPr lang="en-US" sz="1200" i="1" dirty="0"/>
              <a:t>                '</a:t>
            </a:r>
            <a:r>
              <a:rPr lang="en-US" sz="1200" i="1" dirty="0" err="1"/>
              <a:t>django.template.context_processors.request</a:t>
            </a:r>
            <a:r>
              <a:rPr lang="en-US" sz="1200" i="1" dirty="0"/>
              <a:t>',</a:t>
            </a:r>
          </a:p>
          <a:p>
            <a:pPr marL="0" indent="0">
              <a:buNone/>
            </a:pPr>
            <a:r>
              <a:rPr lang="en-US" sz="1200" i="1" dirty="0"/>
              <a:t>                '</a:t>
            </a:r>
            <a:r>
              <a:rPr lang="en-US" sz="1200" i="1" dirty="0" err="1"/>
              <a:t>django.contrib.auth.context_processors.auth</a:t>
            </a:r>
            <a:r>
              <a:rPr lang="en-US" sz="1200" i="1" dirty="0"/>
              <a:t>',</a:t>
            </a:r>
          </a:p>
          <a:p>
            <a:pPr marL="0" indent="0">
              <a:buNone/>
            </a:pPr>
            <a:r>
              <a:rPr lang="en-US" sz="1200" i="1" dirty="0"/>
              <a:t>                '</a:t>
            </a:r>
            <a:r>
              <a:rPr lang="en-US" sz="1200" i="1" dirty="0" err="1"/>
              <a:t>django.contrib.messages.context_processors.messages</a:t>
            </a:r>
            <a:r>
              <a:rPr lang="en-US" sz="1200" i="1" dirty="0"/>
              <a:t>',</a:t>
            </a:r>
          </a:p>
          <a:p>
            <a:pPr marL="0" indent="0">
              <a:buNone/>
            </a:pPr>
            <a:r>
              <a:rPr lang="en-US" sz="1200" i="1" dirty="0"/>
              <a:t>            ],</a:t>
            </a:r>
          </a:p>
          <a:p>
            <a:pPr marL="0" indent="0">
              <a:buNone/>
            </a:pPr>
            <a:r>
              <a:rPr lang="en-US" sz="1200" i="1" dirty="0"/>
              <a:t>        },</a:t>
            </a:r>
          </a:p>
          <a:p>
            <a:pPr marL="0" indent="0">
              <a:buNone/>
            </a:pPr>
            <a:r>
              <a:rPr lang="en-US" sz="1200" i="1" dirty="0"/>
              <a:t>    },</a:t>
            </a:r>
          </a:p>
          <a:p>
            <a:pPr marL="0" indent="0">
              <a:buNone/>
            </a:pPr>
            <a:r>
              <a:rPr lang="en-US" sz="1200" i="1" dirty="0"/>
              <a:t>]</a:t>
            </a:r>
          </a:p>
          <a:p>
            <a:pPr marL="0" indent="0">
              <a:buNone/>
            </a:pPr>
            <a:r>
              <a:rPr lang="en-US" sz="1200" dirty="0">
                <a:latin typeface="Times New Roman" panose="02020603050405020304" pitchFamily="18" charset="0"/>
                <a:cs typeface="Times New Roman" panose="02020603050405020304" pitchFamily="18" charset="0"/>
              </a:rPr>
              <a:t>A list containing the settings for all template engines to be used with Django. Each item of the list is a dictionary containing the options for an individual engine.</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2C93844B-F7EB-4897-BFE3-32D442B5C2A6}"/>
              </a:ext>
            </a:extLst>
          </p:cNvPr>
          <p:cNvSpPr/>
          <p:nvPr/>
        </p:nvSpPr>
        <p:spPr>
          <a:xfrm>
            <a:off x="3505200" y="1480750"/>
            <a:ext cx="5257800" cy="2769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latin typeface="Times New Roman" panose="02020603050405020304" pitchFamily="18" charset="0"/>
                <a:cs typeface="Times New Roman" panose="02020603050405020304" pitchFamily="18" charset="0"/>
              </a:rPr>
              <a:t>Directories where the engine should look for template source files, in search order.</a:t>
            </a:r>
          </a:p>
        </p:txBody>
      </p:sp>
      <p:cxnSp>
        <p:nvCxnSpPr>
          <p:cNvPr id="5" name="Straight Arrow Connector 4">
            <a:extLst>
              <a:ext uri="{FF2B5EF4-FFF2-40B4-BE49-F238E27FC236}">
                <a16:creationId xmlns:a16="http://schemas.microsoft.com/office/drawing/2014/main" id="{7BB2128B-34DA-426B-BABC-CB696ABE071E}"/>
              </a:ext>
            </a:extLst>
          </p:cNvPr>
          <p:cNvCxnSpPr>
            <a:cxnSpLocks/>
            <a:stCxn id="2" idx="1"/>
          </p:cNvCxnSpPr>
          <p:nvPr/>
        </p:nvCxnSpPr>
        <p:spPr>
          <a:xfrm flipH="1" flipV="1">
            <a:off x="1447800" y="1581152"/>
            <a:ext cx="2057400" cy="380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5FDD5C-44E0-42CB-92D6-1488731E8DD4}"/>
              </a:ext>
            </a:extLst>
          </p:cNvPr>
          <p:cNvSpPr/>
          <p:nvPr/>
        </p:nvSpPr>
        <p:spPr>
          <a:xfrm>
            <a:off x="2819400" y="1837551"/>
            <a:ext cx="5486400" cy="2769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latin typeface="Times New Roman" panose="02020603050405020304" pitchFamily="18" charset="0"/>
                <a:cs typeface="Times New Roman" panose="02020603050405020304" pitchFamily="18" charset="0"/>
              </a:rPr>
              <a:t>Whether the engine should look for template source files inside installed applications.</a:t>
            </a:r>
          </a:p>
        </p:txBody>
      </p:sp>
      <p:cxnSp>
        <p:nvCxnSpPr>
          <p:cNvPr id="11" name="Straight Arrow Connector 10">
            <a:extLst>
              <a:ext uri="{FF2B5EF4-FFF2-40B4-BE49-F238E27FC236}">
                <a16:creationId xmlns:a16="http://schemas.microsoft.com/office/drawing/2014/main" id="{8D564865-5484-4D23-8849-900787127620}"/>
              </a:ext>
            </a:extLst>
          </p:cNvPr>
          <p:cNvCxnSpPr>
            <a:stCxn id="9" idx="1"/>
          </p:cNvCxnSpPr>
          <p:nvPr/>
        </p:nvCxnSpPr>
        <p:spPr>
          <a:xfrm flipH="1" flipV="1">
            <a:off x="1981200" y="1788585"/>
            <a:ext cx="838200" cy="1874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8265A46-81BA-4B1D-94BD-C2B98F767323}"/>
              </a:ext>
            </a:extLst>
          </p:cNvPr>
          <p:cNvSpPr/>
          <p:nvPr/>
        </p:nvSpPr>
        <p:spPr>
          <a:xfrm>
            <a:off x="4724400" y="2253049"/>
            <a:ext cx="38862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latin typeface="Times New Roman" panose="02020603050405020304" pitchFamily="18" charset="0"/>
                <a:cs typeface="Times New Roman" panose="02020603050405020304" pitchFamily="18" charset="0"/>
              </a:rPr>
              <a:t>Extra parameters to pass to the template backend. Available parameters vary depending on the template backend.</a:t>
            </a:r>
          </a:p>
        </p:txBody>
      </p:sp>
      <p:cxnSp>
        <p:nvCxnSpPr>
          <p:cNvPr id="20" name="Straight Arrow Connector 19">
            <a:extLst>
              <a:ext uri="{FF2B5EF4-FFF2-40B4-BE49-F238E27FC236}">
                <a16:creationId xmlns:a16="http://schemas.microsoft.com/office/drawing/2014/main" id="{496CDD8A-0D54-4068-A3B2-0E5C771D0EAD}"/>
              </a:ext>
            </a:extLst>
          </p:cNvPr>
          <p:cNvCxnSpPr>
            <a:cxnSpLocks/>
          </p:cNvCxnSpPr>
          <p:nvPr/>
        </p:nvCxnSpPr>
        <p:spPr>
          <a:xfrm flipH="1" flipV="1">
            <a:off x="1676400" y="1976050"/>
            <a:ext cx="3048000" cy="5011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06C254C-7D3A-40CE-A0C7-D469BDA59BE9}"/>
              </a:ext>
            </a:extLst>
          </p:cNvPr>
          <p:cNvSpPr/>
          <p:nvPr/>
        </p:nvSpPr>
        <p:spPr>
          <a:xfrm>
            <a:off x="1905000" y="794920"/>
            <a:ext cx="1991251" cy="27699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1200" dirty="0">
                <a:latin typeface="Times New Roman" panose="02020603050405020304" pitchFamily="18" charset="0"/>
                <a:cs typeface="Times New Roman" panose="02020603050405020304" pitchFamily="18" charset="0"/>
              </a:rPr>
              <a:t>The template backend to use.</a:t>
            </a:r>
          </a:p>
        </p:txBody>
      </p:sp>
      <p:cxnSp>
        <p:nvCxnSpPr>
          <p:cNvPr id="24" name="Straight Arrow Connector 23">
            <a:extLst>
              <a:ext uri="{FF2B5EF4-FFF2-40B4-BE49-F238E27FC236}">
                <a16:creationId xmlns:a16="http://schemas.microsoft.com/office/drawing/2014/main" id="{F533C23E-5327-433B-AB04-84C902EF5EFA}"/>
              </a:ext>
            </a:extLst>
          </p:cNvPr>
          <p:cNvCxnSpPr/>
          <p:nvPr/>
        </p:nvCxnSpPr>
        <p:spPr>
          <a:xfrm flipH="1">
            <a:off x="1371600" y="967159"/>
            <a:ext cx="533400" cy="2505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23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fade">
                                      <p:cBhvr>
                                        <p:cTn id="95" dur="500"/>
                                        <p:tgtEl>
                                          <p:spTgt spid="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
                                        </p:tgtEl>
                                        <p:attrNameLst>
                                          <p:attrName>style.visibility</p:attrName>
                                        </p:attrNameLst>
                                      </p:cBhvr>
                                      <p:to>
                                        <p:strVal val="visible"/>
                                      </p:to>
                                    </p:set>
                                    <p:animEffect transition="in" filter="fade">
                                      <p:cBhvr>
                                        <p:cTn id="98" dur="500"/>
                                        <p:tgtEl>
                                          <p:spTgt spid="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500"/>
                                        <p:tgtEl>
                                          <p:spTgt spid="1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fad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fade">
                                      <p:cBhvr>
                                        <p:cTn id="111" dur="500"/>
                                        <p:tgtEl>
                                          <p:spTgt spid="2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fade">
                                      <p:cBhvr>
                                        <p:cTn id="1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9" grpId="0" animBg="1"/>
      <p:bldP spid="12"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61344"/>
            <a:ext cx="8229600" cy="4020206"/>
          </a:xfrm>
        </p:spPr>
        <p:txBody>
          <a:bodyPr>
            <a:noAutofit/>
          </a:bodyPr>
          <a:lstStyle/>
          <a:p>
            <a:pPr marL="0" indent="0">
              <a:buNone/>
            </a:pPr>
            <a:r>
              <a:rPr lang="en-US" sz="1400" i="1" dirty="0"/>
              <a:t>WSGI_APPLICATION = '</a:t>
            </a:r>
            <a:r>
              <a:rPr lang="en-US" sz="1400" i="1" dirty="0" err="1"/>
              <a:t>geekyshows.wsgi.application</a:t>
            </a:r>
            <a:r>
              <a:rPr lang="en-US" sz="1400" i="1" dirty="0"/>
              <a:t>’</a:t>
            </a:r>
          </a:p>
          <a:p>
            <a:pPr marL="0" indent="0">
              <a:buNone/>
            </a:pPr>
            <a:endParaRPr lang="en-US" sz="1400" dirty="0"/>
          </a:p>
          <a:p>
            <a:pPr marL="0" indent="0">
              <a:buNone/>
            </a:pPr>
            <a:r>
              <a:rPr lang="en-US" sz="1400" dirty="0">
                <a:latin typeface="Times New Roman" panose="02020603050405020304" pitchFamily="18" charset="0"/>
                <a:cs typeface="Times New Roman" panose="02020603050405020304" pitchFamily="18" charset="0"/>
              </a:rPr>
              <a:t>The full Python path of the WSGI application object that Django’s built-in servers (e.g. </a:t>
            </a:r>
            <a:r>
              <a:rPr lang="en-US" sz="1400" dirty="0" err="1">
                <a:latin typeface="Times New Roman" panose="02020603050405020304" pitchFamily="18" charset="0"/>
                <a:cs typeface="Times New Roman" panose="02020603050405020304" pitchFamily="18" charset="0"/>
              </a:rPr>
              <a:t>runserver</a:t>
            </a:r>
            <a:r>
              <a:rPr lang="en-US" sz="1400" dirty="0">
                <a:latin typeface="Times New Roman" panose="02020603050405020304" pitchFamily="18" charset="0"/>
                <a:cs typeface="Times New Roman" panose="02020603050405020304" pitchFamily="18" charset="0"/>
              </a:rPr>
              <a:t>) will use. </a:t>
            </a:r>
          </a:p>
          <a:p>
            <a:pPr marL="0" indent="0">
              <a:buNone/>
            </a:pP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django</a:t>
            </a:r>
            <a:r>
              <a:rPr lang="en-US" sz="1400" dirty="0">
                <a:latin typeface="Times New Roman" panose="02020603050405020304" pitchFamily="18" charset="0"/>
                <a:cs typeface="Times New Roman" panose="02020603050405020304" pitchFamily="18" charset="0"/>
              </a:rPr>
              <a:t>-admin </a:t>
            </a:r>
            <a:r>
              <a:rPr lang="en-US" sz="1400" dirty="0" err="1">
                <a:latin typeface="Times New Roman" panose="02020603050405020304" pitchFamily="18" charset="0"/>
                <a:cs typeface="Times New Roman" panose="02020603050405020304" pitchFamily="18" charset="0"/>
              </a:rPr>
              <a:t>startproject</a:t>
            </a:r>
            <a:r>
              <a:rPr lang="en-US" sz="1400" dirty="0">
                <a:latin typeface="Times New Roman" panose="02020603050405020304" pitchFamily="18" charset="0"/>
                <a:cs typeface="Times New Roman" panose="02020603050405020304" pitchFamily="18" charset="0"/>
              </a:rPr>
              <a:t> management command will create a standard wsgi.py file with an application callable in it, and point this setting to that application.</a:t>
            </a:r>
          </a:p>
          <a:p>
            <a:pPr marL="0" indent="0">
              <a:buNone/>
            </a:pPr>
            <a:r>
              <a:rPr lang="en-US" sz="1400" dirty="0">
                <a:latin typeface="Times New Roman" panose="02020603050405020304" pitchFamily="18" charset="0"/>
                <a:cs typeface="Times New Roman" panose="02020603050405020304" pitchFamily="18" charset="0"/>
              </a:rPr>
              <a:t>If not set, the return value of </a:t>
            </a:r>
            <a:r>
              <a:rPr lang="en-US" sz="1400" dirty="0" err="1">
                <a:latin typeface="Times New Roman" panose="02020603050405020304" pitchFamily="18" charset="0"/>
                <a:cs typeface="Times New Roman" panose="02020603050405020304" pitchFamily="18" charset="0"/>
              </a:rPr>
              <a:t>django.core.wsgi.get_wsgi_application</a:t>
            </a:r>
            <a:r>
              <a:rPr lang="en-US" sz="1400" dirty="0">
                <a:latin typeface="Times New Roman" panose="02020603050405020304" pitchFamily="18" charset="0"/>
                <a:cs typeface="Times New Roman" panose="02020603050405020304" pitchFamily="18" charset="0"/>
              </a:rPr>
              <a:t>() will be used.</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97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61344"/>
            <a:ext cx="8229600" cy="4020206"/>
          </a:xfrm>
        </p:spPr>
        <p:txBody>
          <a:bodyPr>
            <a:noAutofit/>
          </a:bodyPr>
          <a:lstStyle/>
          <a:p>
            <a:pPr marL="0" indent="0">
              <a:buNone/>
            </a:pPr>
            <a:r>
              <a:rPr lang="en-US" sz="1400" i="1" dirty="0"/>
              <a:t>DATABASES = {</a:t>
            </a:r>
          </a:p>
          <a:p>
            <a:pPr marL="0" indent="0">
              <a:buNone/>
            </a:pPr>
            <a:r>
              <a:rPr lang="en-US" sz="1400" i="1" dirty="0"/>
              <a:t>    'default': {</a:t>
            </a:r>
          </a:p>
          <a:p>
            <a:pPr marL="0" indent="0">
              <a:buNone/>
            </a:pPr>
            <a:r>
              <a:rPr lang="en-US" sz="1400" i="1" dirty="0"/>
              <a:t>        'ENGINE': 'django.db.backends.sqlite3',</a:t>
            </a:r>
          </a:p>
          <a:p>
            <a:pPr marL="0" indent="0">
              <a:buNone/>
            </a:pPr>
            <a:r>
              <a:rPr lang="en-US" sz="1400" i="1" dirty="0"/>
              <a:t>        'NAME': </a:t>
            </a:r>
            <a:r>
              <a:rPr lang="en-US" sz="1400" i="1" dirty="0" err="1"/>
              <a:t>os.path.join</a:t>
            </a:r>
            <a:r>
              <a:rPr lang="en-US" sz="1400" i="1" dirty="0"/>
              <a:t>(BASE_DIR, 'db.sqlite3'),</a:t>
            </a:r>
          </a:p>
          <a:p>
            <a:pPr marL="0" indent="0">
              <a:buNone/>
            </a:pPr>
            <a:r>
              <a:rPr lang="en-US" sz="1400" i="1" dirty="0"/>
              <a:t>    }</a:t>
            </a:r>
          </a:p>
          <a:p>
            <a:pPr marL="0" indent="0">
              <a:buNone/>
            </a:pPr>
            <a:r>
              <a:rPr lang="en-US" sz="1400" i="1" dirty="0"/>
              <a:t>}</a:t>
            </a:r>
          </a:p>
          <a:p>
            <a:pPr marL="0" indent="0">
              <a:buNone/>
            </a:pPr>
            <a:endParaRPr lang="en-US" sz="1400" dirty="0"/>
          </a:p>
          <a:p>
            <a:pPr marL="0" indent="0">
              <a:buNone/>
            </a:pPr>
            <a:r>
              <a:rPr lang="en-US" sz="1400" dirty="0">
                <a:latin typeface="Times New Roman" panose="02020603050405020304" pitchFamily="18" charset="0"/>
                <a:cs typeface="Times New Roman" panose="02020603050405020304" pitchFamily="18" charset="0"/>
              </a:rPr>
              <a:t>A dictionary containing the settings for all databases to be used with Django. </a:t>
            </a:r>
          </a:p>
          <a:p>
            <a:pPr marL="0" indent="0">
              <a:buNone/>
            </a:pPr>
            <a:r>
              <a:rPr lang="en-US" sz="1400" dirty="0">
                <a:latin typeface="Times New Roman" panose="02020603050405020304" pitchFamily="18" charset="0"/>
                <a:cs typeface="Times New Roman" panose="02020603050405020304" pitchFamily="18" charset="0"/>
              </a:rPr>
              <a:t>It is a nested dictionary whose contents map a database alias to a dictionary containing the options for an individual database.</a:t>
            </a:r>
          </a:p>
          <a:p>
            <a:pPr marL="0" indent="0">
              <a:buNone/>
            </a:pPr>
            <a:r>
              <a:rPr lang="en-US" sz="1400" dirty="0">
                <a:latin typeface="Times New Roman" panose="02020603050405020304" pitchFamily="18" charset="0"/>
                <a:cs typeface="Times New Roman" panose="02020603050405020304" pitchFamily="18" charset="0"/>
              </a:rPr>
              <a:t>The DATABASES setting must configure a default database; any number of additional databases may also be specified.</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12DF4F2-F35B-4B4E-8DE6-351B74BC3D64}"/>
              </a:ext>
            </a:extLst>
          </p:cNvPr>
          <p:cNvSpPr/>
          <p:nvPr/>
        </p:nvSpPr>
        <p:spPr>
          <a:xfrm>
            <a:off x="5638800" y="632758"/>
            <a:ext cx="3276600" cy="1938992"/>
          </a:xfrm>
          <a:prstGeom prst="rect">
            <a:avLst/>
          </a:prstGeom>
        </p:spPr>
        <p:txBody>
          <a:bodyPr wrap="square">
            <a:spAutoFit/>
          </a:bodyPr>
          <a:lstStyle/>
          <a:p>
            <a:r>
              <a:rPr lang="en-US" sz="1200" i="1" dirty="0"/>
              <a:t>DATABASES = {</a:t>
            </a:r>
          </a:p>
          <a:p>
            <a:r>
              <a:rPr lang="en-US" sz="1200" i="1" dirty="0"/>
              <a:t>    'default': {</a:t>
            </a:r>
          </a:p>
          <a:p>
            <a:r>
              <a:rPr lang="en-US" sz="1200" i="1" dirty="0"/>
              <a:t>        'ENGINE': '</a:t>
            </a:r>
            <a:r>
              <a:rPr lang="en-US" sz="1200" i="1" dirty="0" err="1"/>
              <a:t>django.db.backends.postgresql</a:t>
            </a:r>
            <a:r>
              <a:rPr lang="en-US" sz="1200" i="1" dirty="0"/>
              <a:t>',</a:t>
            </a:r>
          </a:p>
          <a:p>
            <a:r>
              <a:rPr lang="en-US" sz="1200" i="1" dirty="0"/>
              <a:t>        'NAME': '</a:t>
            </a:r>
            <a:r>
              <a:rPr lang="en-US" sz="1200" i="1" dirty="0" err="1"/>
              <a:t>mydatabase</a:t>
            </a:r>
            <a:r>
              <a:rPr lang="en-US" sz="1200" i="1" dirty="0"/>
              <a:t>',</a:t>
            </a:r>
          </a:p>
          <a:p>
            <a:r>
              <a:rPr lang="en-US" sz="1200" i="1" dirty="0"/>
              <a:t>        'USER': '</a:t>
            </a:r>
            <a:r>
              <a:rPr lang="en-US" sz="1200" i="1" dirty="0" err="1"/>
              <a:t>mydatabaseuser</a:t>
            </a:r>
            <a:r>
              <a:rPr lang="en-US" sz="1200" i="1" dirty="0"/>
              <a:t>',</a:t>
            </a:r>
          </a:p>
          <a:p>
            <a:r>
              <a:rPr lang="en-US" sz="1200" i="1" dirty="0"/>
              <a:t>        'PASSWORD': '</a:t>
            </a:r>
            <a:r>
              <a:rPr lang="en-US" sz="1200" i="1" dirty="0" err="1"/>
              <a:t>mypassword</a:t>
            </a:r>
            <a:r>
              <a:rPr lang="en-US" sz="1200" i="1" dirty="0"/>
              <a:t>',</a:t>
            </a:r>
          </a:p>
          <a:p>
            <a:r>
              <a:rPr lang="en-US" sz="1200" i="1" dirty="0"/>
              <a:t>        'HOST': '127.0.0.1',</a:t>
            </a:r>
          </a:p>
          <a:p>
            <a:r>
              <a:rPr lang="en-US" sz="1200" i="1" dirty="0"/>
              <a:t>        'PORT': '5432',</a:t>
            </a:r>
          </a:p>
          <a:p>
            <a:r>
              <a:rPr lang="en-US" sz="1200" i="1" dirty="0"/>
              <a:t>    }</a:t>
            </a:r>
          </a:p>
          <a:p>
            <a:r>
              <a:rPr lang="en-US" sz="1200" i="1" dirty="0"/>
              <a:t>}</a:t>
            </a:r>
          </a:p>
        </p:txBody>
      </p:sp>
    </p:spTree>
    <p:extLst>
      <p:ext uri="{BB962C8B-B14F-4D97-AF65-F5344CB8AC3E}">
        <p14:creationId xmlns:p14="http://schemas.microsoft.com/office/powerpoint/2010/main" val="168611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61344"/>
            <a:ext cx="8229600" cy="4020206"/>
          </a:xfrm>
        </p:spPr>
        <p:txBody>
          <a:bodyPr>
            <a:noAutofit/>
          </a:bodyPr>
          <a:lstStyle/>
          <a:p>
            <a:pPr marL="0" indent="0">
              <a:buNone/>
            </a:pPr>
            <a:r>
              <a:rPr lang="en-US" sz="1400" i="1" dirty="0"/>
              <a:t>AUTH_PASSWORD_VALIDATORS = [</a:t>
            </a:r>
          </a:p>
          <a:p>
            <a:pPr marL="0" indent="0">
              <a:buNone/>
            </a:pPr>
            <a:r>
              <a:rPr lang="en-US" sz="1400" i="1" dirty="0"/>
              <a:t>    {</a:t>
            </a:r>
          </a:p>
          <a:p>
            <a:pPr marL="0" indent="0">
              <a:buNone/>
            </a:pPr>
            <a:r>
              <a:rPr lang="en-US" sz="1400" i="1" dirty="0"/>
              <a:t>        'NAME': 'django.contrib.auth.password_validation.UserAttributeSimilarityValidator',</a:t>
            </a:r>
          </a:p>
          <a:p>
            <a:pPr marL="0" indent="0">
              <a:buNone/>
            </a:pPr>
            <a:r>
              <a:rPr lang="en-US" sz="1400" i="1" dirty="0"/>
              <a:t>    },</a:t>
            </a:r>
          </a:p>
          <a:p>
            <a:pPr marL="0" indent="0">
              <a:buNone/>
            </a:pPr>
            <a:r>
              <a:rPr lang="en-US" sz="1400" i="1" dirty="0"/>
              <a:t>    {</a:t>
            </a:r>
          </a:p>
          <a:p>
            <a:pPr marL="0" indent="0">
              <a:buNone/>
            </a:pPr>
            <a:r>
              <a:rPr lang="en-US" sz="1400" i="1" dirty="0"/>
              <a:t>        'NAME': 'django.contrib.auth.password_validation.MinimumLengthValidator',</a:t>
            </a:r>
          </a:p>
          <a:p>
            <a:pPr marL="0" indent="0">
              <a:buNone/>
            </a:pPr>
            <a:r>
              <a:rPr lang="en-US" sz="1400" i="1" dirty="0"/>
              <a:t>    },</a:t>
            </a:r>
          </a:p>
          <a:p>
            <a:pPr marL="0" indent="0">
              <a:buNone/>
            </a:pPr>
            <a:r>
              <a:rPr lang="en-US" sz="1400" i="1" dirty="0"/>
              <a:t>    {</a:t>
            </a:r>
          </a:p>
          <a:p>
            <a:pPr marL="0" indent="0">
              <a:buNone/>
            </a:pPr>
            <a:r>
              <a:rPr lang="en-US" sz="1400" i="1" dirty="0"/>
              <a:t>        'NAME': 'django.contrib.auth.password_validation.CommonPasswordValidator',</a:t>
            </a:r>
          </a:p>
          <a:p>
            <a:pPr marL="0" indent="0">
              <a:buNone/>
            </a:pPr>
            <a:r>
              <a:rPr lang="en-US" sz="1400" i="1" dirty="0"/>
              <a:t>    },</a:t>
            </a:r>
          </a:p>
          <a:p>
            <a:pPr marL="0" indent="0">
              <a:buNone/>
            </a:pPr>
            <a:r>
              <a:rPr lang="en-US" sz="1400" i="1" dirty="0"/>
              <a:t>    {</a:t>
            </a:r>
          </a:p>
          <a:p>
            <a:pPr marL="0" indent="0">
              <a:buNone/>
            </a:pPr>
            <a:r>
              <a:rPr lang="en-US" sz="1400" i="1" dirty="0"/>
              <a:t>        'NAME': 'django.contrib.auth.password_validation.NumericPasswordValidator',</a:t>
            </a:r>
          </a:p>
          <a:p>
            <a:pPr marL="0" indent="0">
              <a:buNone/>
            </a:pPr>
            <a:r>
              <a:rPr lang="en-US" sz="1400" i="1" dirty="0"/>
              <a:t>    },</a:t>
            </a:r>
          </a:p>
          <a:p>
            <a:pPr marL="0" indent="0">
              <a:buNone/>
            </a:pPr>
            <a:r>
              <a:rPr lang="en-US" sz="1400" i="1" dirty="0"/>
              <a:t>]</a:t>
            </a:r>
          </a:p>
          <a:p>
            <a:pPr marL="0" indent="0">
              <a:buNone/>
            </a:pPr>
            <a:r>
              <a:rPr lang="en-US" sz="1400" dirty="0">
                <a:latin typeface="Times New Roman" panose="02020603050405020304" pitchFamily="18" charset="0"/>
                <a:cs typeface="Times New Roman" panose="02020603050405020304" pitchFamily="18" charset="0"/>
              </a:rPr>
              <a:t>The list of validators that are used to check the strength of user’s passwords.</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11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61344"/>
            <a:ext cx="8229600" cy="4020206"/>
          </a:xfrm>
        </p:spPr>
        <p:txBody>
          <a:bodyPr>
            <a:noAutofit/>
          </a:bodyPr>
          <a:lstStyle/>
          <a:p>
            <a:pPr marL="0" indent="0">
              <a:buNone/>
            </a:pPr>
            <a:r>
              <a:rPr lang="en-US" sz="1400" i="1" dirty="0"/>
              <a:t>LANGUAGE_CODE = '</a:t>
            </a:r>
            <a:r>
              <a:rPr lang="en-US" sz="1400" i="1" dirty="0" err="1"/>
              <a:t>en</a:t>
            </a:r>
            <a:r>
              <a:rPr lang="en-US" sz="1400" i="1" dirty="0"/>
              <a:t>-us’</a:t>
            </a:r>
          </a:p>
          <a:p>
            <a:pPr marL="0" indent="0">
              <a:buNone/>
            </a:pPr>
            <a:r>
              <a:rPr lang="en-US" sz="1400" dirty="0">
                <a:latin typeface="Times New Roman" panose="02020603050405020304" pitchFamily="18" charset="0"/>
                <a:cs typeface="Times New Roman" panose="02020603050405020304" pitchFamily="18" charset="0"/>
              </a:rPr>
              <a:t>A string representing the language code for this installation. This should be in standard language ID format. For example, U.S. English is "</a:t>
            </a:r>
            <a:r>
              <a:rPr lang="en-US" sz="1400" dirty="0" err="1">
                <a:latin typeface="Times New Roman" panose="02020603050405020304" pitchFamily="18" charset="0"/>
                <a:cs typeface="Times New Roman" panose="02020603050405020304" pitchFamily="18" charset="0"/>
              </a:rPr>
              <a:t>en</a:t>
            </a:r>
            <a:r>
              <a:rPr lang="en-US" sz="1400" dirty="0">
                <a:latin typeface="Times New Roman" panose="02020603050405020304" pitchFamily="18" charset="0"/>
                <a:cs typeface="Times New Roman" panose="02020603050405020304" pitchFamily="18" charset="0"/>
              </a:rPr>
              <a:t>-us".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i="1" dirty="0">
                <a:latin typeface="Times New Roman" panose="02020603050405020304" pitchFamily="18" charset="0"/>
                <a:cs typeface="Times New Roman" panose="02020603050405020304" pitchFamily="18" charset="0"/>
              </a:rPr>
              <a:t>TIME_ZONE = 'UTC’</a:t>
            </a:r>
          </a:p>
          <a:p>
            <a:pPr marL="0" indent="0">
              <a:buNone/>
            </a:pPr>
            <a:r>
              <a:rPr lang="en-US" sz="1400" dirty="0">
                <a:latin typeface="Times New Roman" panose="02020603050405020304" pitchFamily="18" charset="0"/>
                <a:cs typeface="Times New Roman" panose="02020603050405020304" pitchFamily="18" charset="0"/>
              </a:rPr>
              <a:t>A string representing the time zone for this installation.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i="1" dirty="0">
                <a:latin typeface="Times New Roman" panose="02020603050405020304" pitchFamily="18" charset="0"/>
                <a:cs typeface="Times New Roman" panose="02020603050405020304" pitchFamily="18" charset="0"/>
              </a:rPr>
              <a:t>USE_I18N = True</a:t>
            </a:r>
          </a:p>
          <a:p>
            <a:pPr marL="0" indent="0">
              <a:buNone/>
            </a:pPr>
            <a:r>
              <a:rPr lang="en-US" sz="1400" dirty="0">
                <a:latin typeface="Times New Roman" panose="02020603050405020304" pitchFamily="18" charset="0"/>
                <a:cs typeface="Times New Roman" panose="02020603050405020304" pitchFamily="18" charset="0"/>
              </a:rPr>
              <a:t>A </a:t>
            </a:r>
            <a:r>
              <a:rPr lang="en-US" sz="1400" dirty="0" err="1">
                <a:latin typeface="Times New Roman" panose="02020603050405020304" pitchFamily="18" charset="0"/>
                <a:cs typeface="Times New Roman" panose="02020603050405020304" pitchFamily="18" charset="0"/>
              </a:rPr>
              <a:t>boolean</a:t>
            </a:r>
            <a:r>
              <a:rPr lang="en-US" sz="1400" dirty="0">
                <a:latin typeface="Times New Roman" panose="02020603050405020304" pitchFamily="18" charset="0"/>
                <a:cs typeface="Times New Roman" panose="02020603050405020304" pitchFamily="18" charset="0"/>
              </a:rPr>
              <a:t> that specifies whether Django’s translation system should be enabled. This provides a way to turn it off, for performance. If this is set to False, Django will make some optimizations so as not to load the translation machinery.</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i="1" dirty="0">
                <a:latin typeface="Times New Roman" panose="02020603050405020304" pitchFamily="18" charset="0"/>
                <a:cs typeface="Times New Roman" panose="02020603050405020304" pitchFamily="18" charset="0"/>
              </a:rPr>
              <a:t>USE_L10N = True</a:t>
            </a:r>
          </a:p>
          <a:p>
            <a:pPr marL="0" indent="0">
              <a:buNone/>
            </a:pPr>
            <a:r>
              <a:rPr lang="en-US" sz="1400" dirty="0">
                <a:latin typeface="Times New Roman" panose="02020603050405020304" pitchFamily="18" charset="0"/>
                <a:cs typeface="Times New Roman" panose="02020603050405020304" pitchFamily="18" charset="0"/>
              </a:rPr>
              <a:t>A </a:t>
            </a:r>
            <a:r>
              <a:rPr lang="en-US" sz="1400" dirty="0" err="1">
                <a:latin typeface="Times New Roman" panose="02020603050405020304" pitchFamily="18" charset="0"/>
                <a:cs typeface="Times New Roman" panose="02020603050405020304" pitchFamily="18" charset="0"/>
              </a:rPr>
              <a:t>boolean</a:t>
            </a:r>
            <a:r>
              <a:rPr lang="en-US" sz="1400" dirty="0">
                <a:latin typeface="Times New Roman" panose="02020603050405020304" pitchFamily="18" charset="0"/>
                <a:cs typeface="Times New Roman" panose="02020603050405020304" pitchFamily="18" charset="0"/>
              </a:rPr>
              <a:t> that specifies if localized formatting of data will be enabled by default or not. If this is set to True, e.g. Django will display numbers and dates using the format of the current locale.</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96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Django Project Directory Structure</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19150"/>
            <a:ext cx="8382000" cy="4298996"/>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__init__.py </a:t>
            </a:r>
            <a:r>
              <a:rPr lang="en-US" sz="1400" dirty="0">
                <a:latin typeface="Times New Roman" panose="02020603050405020304" pitchFamily="18" charset="0"/>
                <a:cs typeface="Times New Roman" panose="02020603050405020304" pitchFamily="18" charset="0"/>
              </a:rPr>
              <a:t>– The folder which contains __init__.py file is considered as python package. </a:t>
            </a: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wsgi.py </a:t>
            </a:r>
            <a:r>
              <a:rPr lang="en-US" sz="1400" dirty="0">
                <a:latin typeface="Times New Roman" panose="02020603050405020304" pitchFamily="18" charset="0"/>
                <a:cs typeface="Times New Roman" panose="02020603050405020304" pitchFamily="18" charset="0"/>
              </a:rPr>
              <a:t>– WSGI (Web Server Gateway Interface) is a specification that describes how a web server communicates with web applications, and how web applications can be chained together to process one request. WSGI provided a standard for synchronous Python apps. </a:t>
            </a: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asgi.py </a:t>
            </a:r>
            <a:r>
              <a:rPr lang="en-US" sz="1400" dirty="0">
                <a:latin typeface="Times New Roman" panose="02020603050405020304" pitchFamily="18" charset="0"/>
                <a:cs typeface="Times New Roman" panose="02020603050405020304" pitchFamily="18" charset="0"/>
              </a:rPr>
              <a:t>– ASGI (Asynchronous Server Gateway Interface) is a spiritual successor to WSGI, intended to provide a standard interface between async-capable Python web servers, frameworks, and applications. ASGI provides standard for both asynchronous and synchronous apps. </a:t>
            </a:r>
          </a:p>
          <a:p>
            <a:pPr marL="0" indent="0">
              <a:buNone/>
            </a:pPr>
            <a:endParaRPr lang="en-US" sz="10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settings.py </a:t>
            </a:r>
            <a:r>
              <a:rPr lang="en-US" sz="1400" dirty="0">
                <a:latin typeface="Times New Roman" panose="02020603050405020304" pitchFamily="18" charset="0"/>
                <a:cs typeface="Times New Roman" panose="02020603050405020304" pitchFamily="18" charset="0"/>
              </a:rPr>
              <a:t>– This file contains all the information or data about project settings. </a:t>
            </a:r>
          </a:p>
          <a:p>
            <a:pPr marL="0" indent="0">
              <a:buNone/>
            </a:pPr>
            <a:r>
              <a:rPr lang="en-US" sz="1400" dirty="0">
                <a:latin typeface="Times New Roman" panose="02020603050405020304" pitchFamily="18" charset="0"/>
                <a:cs typeface="Times New Roman" panose="02020603050405020304" pitchFamily="18" charset="0"/>
              </a:rPr>
              <a:t>     E.g.:- Database Config information, Template, Installed Application, Validators etc.</a:t>
            </a: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urls.py </a:t>
            </a:r>
            <a:r>
              <a:rPr lang="en-US" sz="1400" dirty="0">
                <a:latin typeface="Times New Roman" panose="02020603050405020304" pitchFamily="18" charset="0"/>
                <a:cs typeface="Times New Roman" panose="02020603050405020304" pitchFamily="18" charset="0"/>
              </a:rPr>
              <a:t>– This file contains information of </a:t>
            </a:r>
            <a:r>
              <a:rPr lang="en-US" sz="1400" dirty="0" err="1">
                <a:latin typeface="Times New Roman" panose="02020603050405020304" pitchFamily="18" charset="0"/>
                <a:cs typeface="Times New Roman" panose="02020603050405020304" pitchFamily="18" charset="0"/>
              </a:rPr>
              <a:t>url</a:t>
            </a:r>
            <a:r>
              <a:rPr lang="en-US" sz="1400" dirty="0">
                <a:latin typeface="Times New Roman" panose="02020603050405020304" pitchFamily="18" charset="0"/>
                <a:cs typeface="Times New Roman" panose="02020603050405020304" pitchFamily="18" charset="0"/>
              </a:rPr>
              <a:t> attached with application. </a:t>
            </a:r>
          </a:p>
          <a:p>
            <a:pPr marL="0" indent="0">
              <a:buNone/>
            </a:pPr>
            <a:endParaRPr lang="en-US" sz="10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manage.py </a:t>
            </a:r>
            <a:r>
              <a:rPr lang="en-US" sz="1400" dirty="0">
                <a:latin typeface="Times New Roman" panose="02020603050405020304" pitchFamily="18" charset="0"/>
                <a:cs typeface="Times New Roman" panose="02020603050405020304" pitchFamily="18" charset="0"/>
              </a:rPr>
              <a:t>– manage.py is automatically created in each Django project. It is Django’s command-line utility also sets the DJANGO_SETTINGS_MODULE environment variable so that it points to your project’s settings.py file. Generally, when working on a single Django project, it’s easier to use manage.py than </a:t>
            </a:r>
            <a:r>
              <a:rPr lang="en-US" sz="1400" dirty="0" err="1">
                <a:latin typeface="Times New Roman" panose="02020603050405020304" pitchFamily="18" charset="0"/>
                <a:cs typeface="Times New Roman" panose="02020603050405020304" pitchFamily="18" charset="0"/>
              </a:rPr>
              <a:t>django</a:t>
            </a:r>
            <a:r>
              <a:rPr lang="en-US" sz="1400" dirty="0">
                <a:latin typeface="Times New Roman" panose="02020603050405020304" pitchFamily="18" charset="0"/>
                <a:cs typeface="Times New Roman" panose="02020603050405020304" pitchFamily="18" charset="0"/>
              </a:rPr>
              <a:t>-admin. </a:t>
            </a:r>
          </a:p>
        </p:txBody>
      </p:sp>
      <p:pic>
        <p:nvPicPr>
          <p:cNvPr id="4" name="Picture 3">
            <a:extLst>
              <a:ext uri="{FF2B5EF4-FFF2-40B4-BE49-F238E27FC236}">
                <a16:creationId xmlns:a16="http://schemas.microsoft.com/office/drawing/2014/main" id="{55F1167F-0024-409C-AA43-7AEFC5D82271}"/>
              </a:ext>
            </a:extLst>
          </p:cNvPr>
          <p:cNvPicPr>
            <a:picLocks noChangeAspect="1"/>
          </p:cNvPicPr>
          <p:nvPr/>
        </p:nvPicPr>
        <p:blipFill rotWithShape="1">
          <a:blip r:embed="rId2">
            <a:extLst>
              <a:ext uri="{28A0092B-C50C-407E-A947-70E740481C1C}">
                <a14:useLocalDpi xmlns:a14="http://schemas.microsoft.com/office/drawing/2010/main" val="0"/>
              </a:ext>
            </a:extLst>
          </a:blip>
          <a:srcRect l="7895" r="21052"/>
          <a:stretch/>
        </p:blipFill>
        <p:spPr>
          <a:xfrm>
            <a:off x="7162800" y="2647950"/>
            <a:ext cx="990600" cy="1417689"/>
          </a:xfrm>
          <a:prstGeom prst="rect">
            <a:avLst/>
          </a:prstGeom>
        </p:spPr>
      </p:pic>
    </p:spTree>
    <p:extLst>
      <p:ext uri="{BB962C8B-B14F-4D97-AF65-F5344CB8AC3E}">
        <p14:creationId xmlns:p14="http://schemas.microsoft.com/office/powerpoint/2010/main" val="312747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61344"/>
            <a:ext cx="8229600" cy="4020206"/>
          </a:xfrm>
        </p:spPr>
        <p:txBody>
          <a:bodyPr>
            <a:noAutofit/>
          </a:bodyPr>
          <a:lstStyle/>
          <a:p>
            <a:pPr marL="0" indent="0">
              <a:buNone/>
            </a:pPr>
            <a:r>
              <a:rPr lang="en-US" sz="1400" i="1" dirty="0"/>
              <a:t>USE_TZ = True</a:t>
            </a:r>
          </a:p>
          <a:p>
            <a:pPr marL="0" indent="0">
              <a:buNone/>
            </a:pPr>
            <a:r>
              <a:rPr lang="en-US" sz="1400" dirty="0">
                <a:latin typeface="Times New Roman" panose="02020603050405020304" pitchFamily="18" charset="0"/>
                <a:cs typeface="Times New Roman" panose="02020603050405020304" pitchFamily="18" charset="0"/>
              </a:rPr>
              <a:t>A </a:t>
            </a:r>
            <a:r>
              <a:rPr lang="en-US" sz="1400" dirty="0" err="1">
                <a:latin typeface="Times New Roman" panose="02020603050405020304" pitchFamily="18" charset="0"/>
                <a:cs typeface="Times New Roman" panose="02020603050405020304" pitchFamily="18" charset="0"/>
              </a:rPr>
              <a:t>boolean</a:t>
            </a:r>
            <a:r>
              <a:rPr lang="en-US" sz="1400" dirty="0">
                <a:latin typeface="Times New Roman" panose="02020603050405020304" pitchFamily="18" charset="0"/>
                <a:cs typeface="Times New Roman" panose="02020603050405020304" pitchFamily="18" charset="0"/>
              </a:rPr>
              <a:t> that specifies if datetimes will be </a:t>
            </a:r>
            <a:r>
              <a:rPr lang="en-US" sz="1400" dirty="0" err="1">
                <a:latin typeface="Times New Roman" panose="02020603050405020304" pitchFamily="18" charset="0"/>
                <a:cs typeface="Times New Roman" panose="02020603050405020304" pitchFamily="18" charset="0"/>
              </a:rPr>
              <a:t>timezone</a:t>
            </a:r>
            <a:r>
              <a:rPr lang="en-US" sz="1400" dirty="0">
                <a:latin typeface="Times New Roman" panose="02020603050405020304" pitchFamily="18" charset="0"/>
                <a:cs typeface="Times New Roman" panose="02020603050405020304" pitchFamily="18" charset="0"/>
              </a:rPr>
              <a:t>-aware by default or not. If this is set to True, Django will use </a:t>
            </a:r>
            <a:r>
              <a:rPr lang="en-US" sz="1400" dirty="0" err="1">
                <a:latin typeface="Times New Roman" panose="02020603050405020304" pitchFamily="18" charset="0"/>
                <a:cs typeface="Times New Roman" panose="02020603050405020304" pitchFamily="18" charset="0"/>
              </a:rPr>
              <a:t>timezone</a:t>
            </a:r>
            <a:r>
              <a:rPr lang="en-US" sz="1400" dirty="0">
                <a:latin typeface="Times New Roman" panose="02020603050405020304" pitchFamily="18" charset="0"/>
                <a:cs typeface="Times New Roman" panose="02020603050405020304" pitchFamily="18" charset="0"/>
              </a:rPr>
              <a:t>-aware datetimes internally. Otherwise, Django will use naive datetimes in local time.</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i="1" dirty="0">
                <a:latin typeface="Times New Roman" panose="02020603050405020304" pitchFamily="18" charset="0"/>
                <a:cs typeface="Times New Roman" panose="02020603050405020304" pitchFamily="18" charset="0"/>
              </a:rPr>
              <a:t>STATIC_URL = '/static/’</a:t>
            </a:r>
          </a:p>
          <a:p>
            <a:pPr marL="0" indent="0">
              <a:buNone/>
            </a:pPr>
            <a:r>
              <a:rPr lang="en-US" sz="1400" dirty="0">
                <a:latin typeface="Times New Roman" panose="02020603050405020304" pitchFamily="18" charset="0"/>
                <a:cs typeface="Times New Roman" panose="02020603050405020304" pitchFamily="18" charset="0"/>
              </a:rPr>
              <a:t>URL to use when referring to static files located in STATIC_ROOT.</a:t>
            </a:r>
          </a:p>
          <a:p>
            <a:pPr marL="0" indent="0">
              <a:buNone/>
            </a:pPr>
            <a:r>
              <a:rPr lang="en-US" sz="1400" dirty="0">
                <a:latin typeface="Times New Roman" panose="02020603050405020304" pitchFamily="18" charset="0"/>
                <a:cs typeface="Times New Roman" panose="02020603050405020304" pitchFamily="18" charset="0"/>
              </a:rPr>
              <a:t>Example: "/static/" or "http://static.example.com/"</a:t>
            </a:r>
          </a:p>
          <a:p>
            <a:pPr marL="0" indent="0">
              <a:buNone/>
            </a:pPr>
            <a:r>
              <a:rPr lang="en-US" sz="1400" dirty="0">
                <a:latin typeface="Times New Roman" panose="02020603050405020304" pitchFamily="18" charset="0"/>
                <a:cs typeface="Times New Roman" panose="02020603050405020304" pitchFamily="18" charset="0"/>
              </a:rPr>
              <a:t>If not None, this will be used as the base path for asset definitions (the Media class) and the </a:t>
            </a:r>
            <a:r>
              <a:rPr lang="en-US" sz="1400" dirty="0" err="1">
                <a:latin typeface="Times New Roman" panose="02020603050405020304" pitchFamily="18" charset="0"/>
                <a:cs typeface="Times New Roman" panose="02020603050405020304" pitchFamily="18" charset="0"/>
              </a:rPr>
              <a:t>staticfiles</a:t>
            </a:r>
            <a:r>
              <a:rPr lang="en-US" sz="1400" dirty="0">
                <a:latin typeface="Times New Roman" panose="02020603050405020304" pitchFamily="18" charset="0"/>
                <a:cs typeface="Times New Roman" panose="02020603050405020304" pitchFamily="18" charset="0"/>
              </a:rPr>
              <a:t> app.</a:t>
            </a:r>
          </a:p>
          <a:p>
            <a:pPr marL="0" indent="0">
              <a:buNone/>
            </a:pPr>
            <a:r>
              <a:rPr lang="en-US" sz="1400" dirty="0">
                <a:latin typeface="Times New Roman" panose="02020603050405020304" pitchFamily="18" charset="0"/>
                <a:cs typeface="Times New Roman" panose="02020603050405020304" pitchFamily="18" charset="0"/>
              </a:rPr>
              <a:t>It must end in a slash if set to a non-empty value.</a:t>
            </a:r>
          </a:p>
          <a:p>
            <a:pPr marL="0" indent="0">
              <a:buNone/>
            </a:pPr>
            <a:r>
              <a:rPr lang="en-US" sz="1400" dirty="0">
                <a:latin typeface="Times New Roman" panose="02020603050405020304" pitchFamily="18" charset="0"/>
                <a:cs typeface="Times New Roman" panose="02020603050405020304" pitchFamily="18" charset="0"/>
              </a:rPr>
              <a:t>You may need to configure these files to be served in development and will definitely need to do so in production.</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0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61344"/>
            <a:ext cx="8229600" cy="4020206"/>
          </a:xfrm>
        </p:spPr>
        <p:txBody>
          <a:bodyPr>
            <a:noAutofit/>
          </a:bodyPr>
          <a:lstStyle/>
          <a:p>
            <a:pPr marL="0" indent="0">
              <a:buNone/>
            </a:pPr>
            <a:r>
              <a:rPr lang="en-US" sz="1400" i="1" dirty="0"/>
              <a:t>from </a:t>
            </a:r>
            <a:r>
              <a:rPr lang="en-US" sz="1400" i="1" dirty="0" err="1"/>
              <a:t>django.contrib</a:t>
            </a:r>
            <a:r>
              <a:rPr lang="en-US" sz="1400" i="1" dirty="0"/>
              <a:t> import admin</a:t>
            </a:r>
          </a:p>
          <a:p>
            <a:pPr marL="0" indent="0">
              <a:buNone/>
            </a:pPr>
            <a:r>
              <a:rPr lang="en-US" sz="1400" i="1" dirty="0"/>
              <a:t>from </a:t>
            </a:r>
            <a:r>
              <a:rPr lang="en-US" sz="1400" i="1" dirty="0" err="1"/>
              <a:t>django.urls</a:t>
            </a:r>
            <a:r>
              <a:rPr lang="en-US" sz="1400" i="1" dirty="0"/>
              <a:t> import path</a:t>
            </a:r>
          </a:p>
          <a:p>
            <a:pPr marL="0" indent="0">
              <a:buNone/>
            </a:pPr>
            <a:r>
              <a:rPr lang="en-US" sz="1400" i="1" dirty="0" err="1"/>
              <a:t>urlpatterns</a:t>
            </a:r>
            <a:r>
              <a:rPr lang="en-US" sz="1400" i="1" dirty="0"/>
              <a:t> = [</a:t>
            </a:r>
          </a:p>
          <a:p>
            <a:pPr marL="0" indent="0">
              <a:buNone/>
            </a:pPr>
            <a:r>
              <a:rPr lang="en-US" sz="1400" i="1" dirty="0"/>
              <a:t>    path('admin/', </a:t>
            </a:r>
            <a:r>
              <a:rPr lang="en-US" sz="1400" i="1" dirty="0" err="1"/>
              <a:t>admin.site.urls</a:t>
            </a:r>
            <a:r>
              <a:rPr lang="en-US" sz="1400" i="1" dirty="0"/>
              <a:t>),</a:t>
            </a:r>
          </a:p>
          <a:p>
            <a:pPr marL="0" indent="0">
              <a:buNone/>
            </a:pPr>
            <a:r>
              <a:rPr lang="en-US" sz="1400" i="1" dirty="0"/>
              <a:t>]</a:t>
            </a:r>
            <a:endParaRPr lang="en-US" sz="1400" i="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urls.py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52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761344"/>
            <a:ext cx="8229600" cy="4020206"/>
          </a:xfrm>
        </p:spPr>
        <p:txBody>
          <a:bodyPr>
            <a:noAutofit/>
          </a:bodyPr>
          <a:lstStyle/>
          <a:p>
            <a:pPr marL="0" indent="0">
              <a:buNone/>
            </a:pPr>
            <a:r>
              <a:rPr lang="en-US" sz="1200" i="1" dirty="0"/>
              <a:t>import </a:t>
            </a:r>
            <a:r>
              <a:rPr lang="en-US" sz="1200" i="1" dirty="0" err="1"/>
              <a:t>os</a:t>
            </a:r>
            <a:endParaRPr lang="en-US" sz="1200" i="1" dirty="0"/>
          </a:p>
          <a:p>
            <a:pPr marL="0" indent="0">
              <a:buNone/>
            </a:pPr>
            <a:r>
              <a:rPr lang="en-US" sz="1200" i="1" dirty="0"/>
              <a:t>import sys</a:t>
            </a:r>
          </a:p>
          <a:p>
            <a:pPr marL="0" indent="0">
              <a:buNone/>
            </a:pPr>
            <a:r>
              <a:rPr lang="en-US" sz="1200" i="1" dirty="0"/>
              <a:t>def main():</a:t>
            </a:r>
          </a:p>
          <a:p>
            <a:pPr marL="0" indent="0">
              <a:buNone/>
            </a:pPr>
            <a:r>
              <a:rPr lang="en-US" sz="1200" i="1" dirty="0"/>
              <a:t>    </a:t>
            </a:r>
            <a:r>
              <a:rPr lang="en-US" sz="1200" i="1" dirty="0" err="1"/>
              <a:t>os.environ.setdefault</a:t>
            </a:r>
            <a:r>
              <a:rPr lang="en-US" sz="1200" i="1" dirty="0"/>
              <a:t>('DJANGO_SETTINGS_MODULE', '</a:t>
            </a:r>
            <a:r>
              <a:rPr lang="en-US" sz="1200" i="1" dirty="0" err="1"/>
              <a:t>geekyshows.settings</a:t>
            </a:r>
            <a:r>
              <a:rPr lang="en-US" sz="1200" i="1" dirty="0"/>
              <a:t>')</a:t>
            </a:r>
          </a:p>
          <a:p>
            <a:pPr marL="0" indent="0">
              <a:buNone/>
            </a:pPr>
            <a:r>
              <a:rPr lang="en-US" sz="1200" i="1" dirty="0"/>
              <a:t>    try:</a:t>
            </a:r>
          </a:p>
          <a:p>
            <a:pPr marL="0" indent="0">
              <a:buNone/>
            </a:pPr>
            <a:r>
              <a:rPr lang="en-US" sz="1200" i="1" dirty="0"/>
              <a:t>        from </a:t>
            </a:r>
            <a:r>
              <a:rPr lang="en-US" sz="1200" i="1" dirty="0" err="1"/>
              <a:t>django.core.management</a:t>
            </a:r>
            <a:r>
              <a:rPr lang="en-US" sz="1200" i="1" dirty="0"/>
              <a:t> import </a:t>
            </a:r>
            <a:r>
              <a:rPr lang="en-US" sz="1200" i="1" dirty="0" err="1"/>
              <a:t>execute_from_command_line</a:t>
            </a:r>
            <a:endParaRPr lang="en-US" sz="1200" i="1" dirty="0"/>
          </a:p>
          <a:p>
            <a:pPr marL="0" indent="0">
              <a:buNone/>
            </a:pPr>
            <a:r>
              <a:rPr lang="en-US" sz="1200" i="1" dirty="0"/>
              <a:t>    except </a:t>
            </a:r>
            <a:r>
              <a:rPr lang="en-US" sz="1200" i="1" dirty="0" err="1"/>
              <a:t>ImportError</a:t>
            </a:r>
            <a:r>
              <a:rPr lang="en-US" sz="1200" i="1" dirty="0"/>
              <a:t> as </a:t>
            </a:r>
            <a:r>
              <a:rPr lang="en-US" sz="1200" i="1" dirty="0" err="1"/>
              <a:t>exc</a:t>
            </a:r>
            <a:r>
              <a:rPr lang="en-US" sz="1200" i="1" dirty="0"/>
              <a:t>:</a:t>
            </a:r>
          </a:p>
          <a:p>
            <a:pPr marL="0" indent="0">
              <a:buNone/>
            </a:pPr>
            <a:r>
              <a:rPr lang="en-US" sz="1200" i="1" dirty="0"/>
              <a:t>        raise </a:t>
            </a:r>
            <a:r>
              <a:rPr lang="en-US" sz="1200" i="1" dirty="0" err="1"/>
              <a:t>ImportError</a:t>
            </a:r>
            <a:r>
              <a:rPr lang="en-US" sz="1200" i="1" dirty="0"/>
              <a:t>(</a:t>
            </a:r>
          </a:p>
          <a:p>
            <a:pPr marL="0" indent="0">
              <a:buNone/>
            </a:pPr>
            <a:r>
              <a:rPr lang="en-US" sz="1200" i="1" dirty="0"/>
              <a:t>            "Couldn't import Django. Are you sure it's installed and "</a:t>
            </a:r>
          </a:p>
          <a:p>
            <a:pPr marL="0" indent="0">
              <a:buNone/>
            </a:pPr>
            <a:r>
              <a:rPr lang="en-US" sz="1200" i="1" dirty="0"/>
              <a:t>            "available on your PYTHONPATH environment variable? Did you "</a:t>
            </a:r>
          </a:p>
          <a:p>
            <a:pPr marL="0" indent="0">
              <a:buNone/>
            </a:pPr>
            <a:r>
              <a:rPr lang="en-US" sz="1200" i="1" dirty="0"/>
              <a:t>            "forget to activate a virtual environment?"</a:t>
            </a:r>
          </a:p>
          <a:p>
            <a:pPr marL="0" indent="0">
              <a:buNone/>
            </a:pPr>
            <a:r>
              <a:rPr lang="en-US" sz="1200" i="1" dirty="0"/>
              <a:t>        ) from </a:t>
            </a:r>
            <a:r>
              <a:rPr lang="en-US" sz="1200" i="1" dirty="0" err="1"/>
              <a:t>exc</a:t>
            </a:r>
            <a:endParaRPr lang="en-US" sz="1200" i="1" dirty="0"/>
          </a:p>
          <a:p>
            <a:pPr marL="0" indent="0">
              <a:buNone/>
            </a:pPr>
            <a:r>
              <a:rPr lang="en-US" sz="1200" i="1" dirty="0"/>
              <a:t>    </a:t>
            </a:r>
            <a:r>
              <a:rPr lang="en-US" sz="1200" i="1" dirty="0" err="1"/>
              <a:t>execute_from_command_line</a:t>
            </a:r>
            <a:r>
              <a:rPr lang="en-US" sz="1200" i="1" dirty="0"/>
              <a:t>(</a:t>
            </a:r>
            <a:r>
              <a:rPr lang="en-US" sz="1200" i="1" dirty="0" err="1"/>
              <a:t>sys.argv</a:t>
            </a:r>
            <a:r>
              <a:rPr lang="en-US" sz="1200" i="1" dirty="0"/>
              <a:t>)</a:t>
            </a:r>
          </a:p>
          <a:p>
            <a:pPr marL="0" indent="0">
              <a:buNone/>
            </a:pPr>
            <a:r>
              <a:rPr lang="en-US" sz="1200" i="1" dirty="0"/>
              <a:t>if __name__ == '__main__':</a:t>
            </a:r>
          </a:p>
          <a:p>
            <a:pPr marL="0" indent="0">
              <a:buNone/>
            </a:pPr>
            <a:r>
              <a:rPr lang="en-US" sz="1200" i="1" dirty="0"/>
              <a:t>    main()</a:t>
            </a:r>
            <a:endParaRPr lang="en-US" sz="1200" i="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manage.py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15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anose="02020603050405020304" pitchFamily="18" charset="0"/>
                <a:cs typeface="Times New Roman" panose="02020603050405020304" pitchFamily="18" charset="0"/>
              </a:rPr>
              <a:t>Django Project Directory Structure</a:t>
            </a:r>
            <a:endParaRPr lang="en-IN" sz="4000" u="sng"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4BD6B4B4-358D-48E6-9890-0355EBF3A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4941"/>
            <a:ext cx="2895600" cy="2782218"/>
          </a:xfrm>
          <a:prstGeom prst="rect">
            <a:avLst/>
          </a:prstGeom>
        </p:spPr>
      </p:pic>
      <p:pic>
        <p:nvPicPr>
          <p:cNvPr id="8" name="Picture 7">
            <a:extLst>
              <a:ext uri="{FF2B5EF4-FFF2-40B4-BE49-F238E27FC236}">
                <a16:creationId xmlns:a16="http://schemas.microsoft.com/office/drawing/2014/main" id="{92162046-20AD-4BF6-942C-55F4841C1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610" y="939891"/>
            <a:ext cx="2779140" cy="3703320"/>
          </a:xfrm>
          <a:prstGeom prst="rect">
            <a:avLst/>
          </a:prstGeom>
        </p:spPr>
      </p:pic>
    </p:spTree>
    <p:extLst>
      <p:ext uri="{BB962C8B-B14F-4D97-AF65-F5344CB8AC3E}">
        <p14:creationId xmlns:p14="http://schemas.microsoft.com/office/powerpoint/2010/main" val="40623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25354"/>
            <a:ext cx="8229600" cy="857250"/>
          </a:xfrm>
        </p:spPr>
        <p:txBody>
          <a:bodyPr>
            <a:normAutofit/>
          </a:bodyPr>
          <a:lstStyle/>
          <a:p>
            <a:r>
              <a:rPr lang="en-US" sz="4000" b="1" dirty="0">
                <a:latin typeface="Times New Roman" panose="02020603050405020304" pitchFamily="18" charset="0"/>
                <a:cs typeface="Times New Roman" panose="02020603050405020304" pitchFamily="18" charset="0"/>
              </a:rPr>
              <a:t>__init__.py</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971550"/>
            <a:ext cx="8229600" cy="373380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folder which contains __init__.py file is considered as python package.</a:t>
            </a:r>
          </a:p>
        </p:txBody>
      </p:sp>
      <p:pic>
        <p:nvPicPr>
          <p:cNvPr id="5" name="Picture 4">
            <a:extLst>
              <a:ext uri="{FF2B5EF4-FFF2-40B4-BE49-F238E27FC236}">
                <a16:creationId xmlns:a16="http://schemas.microsoft.com/office/drawing/2014/main" id="{8B6E9741-C48F-4DAD-8C6C-2F7AC1338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581150"/>
            <a:ext cx="4663786" cy="2903867"/>
          </a:xfrm>
          <a:prstGeom prst="rect">
            <a:avLst/>
          </a:prstGeom>
        </p:spPr>
      </p:pic>
    </p:spTree>
    <p:extLst>
      <p:ext uri="{BB962C8B-B14F-4D97-AF65-F5344CB8AC3E}">
        <p14:creationId xmlns:p14="http://schemas.microsoft.com/office/powerpoint/2010/main" val="190982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wsgi.py</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819150"/>
            <a:ext cx="8229600" cy="3733800"/>
          </a:xfrm>
        </p:spPr>
        <p:txBody>
          <a:bodyPr>
            <a:noAutofit/>
          </a:bodyPr>
          <a:lstStyle/>
          <a:p>
            <a:pPr marL="0" indent="0">
              <a:buNone/>
            </a:pPr>
            <a:endParaRPr lang="en-US" sz="1600" dirty="0"/>
          </a:p>
          <a:p>
            <a:pPr marL="0" indent="0">
              <a:buNone/>
            </a:pPr>
            <a:r>
              <a:rPr lang="en-US" sz="1600" dirty="0"/>
              <a:t>import </a:t>
            </a:r>
            <a:r>
              <a:rPr lang="en-US" sz="1600" dirty="0" err="1"/>
              <a:t>os</a:t>
            </a:r>
            <a:endParaRPr lang="en-US" sz="1600" dirty="0"/>
          </a:p>
          <a:p>
            <a:pPr marL="0" indent="0">
              <a:buNone/>
            </a:pPr>
            <a:br>
              <a:rPr lang="en-US" sz="1600" dirty="0"/>
            </a:br>
            <a:r>
              <a:rPr lang="en-US" sz="1600" dirty="0"/>
              <a:t>from </a:t>
            </a:r>
            <a:r>
              <a:rPr lang="en-US" sz="1600" dirty="0" err="1"/>
              <a:t>django.core.wsgi</a:t>
            </a:r>
            <a:r>
              <a:rPr lang="en-US" sz="1600" dirty="0"/>
              <a:t> import </a:t>
            </a:r>
            <a:r>
              <a:rPr lang="en-US" sz="1600" dirty="0" err="1"/>
              <a:t>get_wsgi_application</a:t>
            </a:r>
            <a:endParaRPr lang="en-US" sz="1600" dirty="0"/>
          </a:p>
          <a:p>
            <a:pPr marL="0" indent="0">
              <a:buNone/>
            </a:pPr>
            <a:br>
              <a:rPr lang="en-US" sz="1600" dirty="0"/>
            </a:br>
            <a:r>
              <a:rPr lang="en-US" sz="1600" dirty="0" err="1"/>
              <a:t>os.environ.setdefault</a:t>
            </a:r>
            <a:r>
              <a:rPr lang="en-US" sz="1600" dirty="0"/>
              <a:t>('DJANGO_SETTINGS_MODULE', '</a:t>
            </a:r>
            <a:r>
              <a:rPr lang="en-US" sz="1600" dirty="0" err="1"/>
              <a:t>geekyshows.settings</a:t>
            </a:r>
            <a:r>
              <a:rPr lang="en-US" sz="1600" dirty="0"/>
              <a:t>’)</a:t>
            </a:r>
          </a:p>
          <a:p>
            <a:pPr marL="0" indent="0">
              <a:buNone/>
            </a:pPr>
            <a:endParaRPr lang="en-US" sz="1600" dirty="0"/>
          </a:p>
          <a:p>
            <a:pPr marL="0" indent="0">
              <a:buNone/>
            </a:pPr>
            <a:endParaRPr lang="en-US" sz="1600" dirty="0"/>
          </a:p>
          <a:p>
            <a:pPr marL="0" indent="0">
              <a:buNone/>
            </a:pPr>
            <a:endParaRPr lang="en-US" sz="1600" dirty="0"/>
          </a:p>
          <a:p>
            <a:pPr marL="0" indent="0">
              <a:buNone/>
            </a:pPr>
            <a:br>
              <a:rPr lang="en-US" sz="1600" dirty="0"/>
            </a:br>
            <a:r>
              <a:rPr lang="en-US" sz="1600" dirty="0"/>
              <a:t>application = </a:t>
            </a:r>
            <a:r>
              <a:rPr lang="en-US" sz="1600" dirty="0" err="1"/>
              <a:t>get_wsgi_application</a:t>
            </a:r>
            <a:r>
              <a:rPr lang="en-US" sz="1600" dirty="0"/>
              <a:t>()</a:t>
            </a:r>
          </a:p>
        </p:txBody>
      </p:sp>
      <p:sp>
        <p:nvSpPr>
          <p:cNvPr id="4" name="TextBox 3">
            <a:extLst>
              <a:ext uri="{FF2B5EF4-FFF2-40B4-BE49-F238E27FC236}">
                <a16:creationId xmlns:a16="http://schemas.microsoft.com/office/drawing/2014/main" id="{92A2C56B-713B-4CFC-BE41-9B68B0E04EBE}"/>
              </a:ext>
            </a:extLst>
          </p:cNvPr>
          <p:cNvSpPr txBox="1"/>
          <p:nvPr/>
        </p:nvSpPr>
        <p:spPr>
          <a:xfrm>
            <a:off x="2133600" y="742950"/>
            <a:ext cx="1709122"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Times New Roman" panose="02020603050405020304" pitchFamily="18" charset="0"/>
                <a:cs typeface="Times New Roman" panose="02020603050405020304" pitchFamily="18" charset="0"/>
              </a:rPr>
              <a:t>Importing </a:t>
            </a:r>
            <a:r>
              <a:rPr lang="en-US" sz="1400" dirty="0" err="1">
                <a:latin typeface="Times New Roman" panose="02020603050405020304" pitchFamily="18" charset="0"/>
                <a:cs typeface="Times New Roman" panose="02020603050405020304" pitchFamily="18" charset="0"/>
              </a:rPr>
              <a:t>os</a:t>
            </a:r>
            <a:r>
              <a:rPr lang="en-US" sz="1400" dirty="0">
                <a:latin typeface="Times New Roman" panose="02020603050405020304" pitchFamily="18" charset="0"/>
                <a:cs typeface="Times New Roman" panose="02020603050405020304" pitchFamily="18" charset="0"/>
              </a:rPr>
              <a:t> module</a:t>
            </a:r>
          </a:p>
        </p:txBody>
      </p:sp>
      <p:cxnSp>
        <p:nvCxnSpPr>
          <p:cNvPr id="7" name="Straight Arrow Connector 6">
            <a:extLst>
              <a:ext uri="{FF2B5EF4-FFF2-40B4-BE49-F238E27FC236}">
                <a16:creationId xmlns:a16="http://schemas.microsoft.com/office/drawing/2014/main" id="{D989726B-E6B1-4D86-A6C5-C50A893E3867}"/>
              </a:ext>
            </a:extLst>
          </p:cNvPr>
          <p:cNvCxnSpPr>
            <a:cxnSpLocks/>
          </p:cNvCxnSpPr>
          <p:nvPr/>
        </p:nvCxnSpPr>
        <p:spPr>
          <a:xfrm flipH="1">
            <a:off x="1371600" y="882604"/>
            <a:ext cx="762000" cy="3988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502C7B8-B0B5-4022-A4EA-2D34D85217AB}"/>
              </a:ext>
            </a:extLst>
          </p:cNvPr>
          <p:cNvSpPr txBox="1"/>
          <p:nvPr/>
        </p:nvSpPr>
        <p:spPr>
          <a:xfrm>
            <a:off x="5638800" y="1676400"/>
            <a:ext cx="2904962"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Times New Roman" panose="02020603050405020304" pitchFamily="18" charset="0"/>
                <a:cs typeface="Times New Roman" panose="02020603050405020304" pitchFamily="18" charset="0"/>
              </a:rPr>
              <a:t>Importing function from </a:t>
            </a:r>
            <a:r>
              <a:rPr lang="en-US" sz="1400" dirty="0" err="1">
                <a:latin typeface="Times New Roman" panose="02020603050405020304" pitchFamily="18" charset="0"/>
                <a:cs typeface="Times New Roman" panose="02020603050405020304" pitchFamily="18" charset="0"/>
              </a:rPr>
              <a:t>wsgi</a:t>
            </a:r>
            <a:r>
              <a:rPr lang="en-US" sz="1400" dirty="0">
                <a:latin typeface="Times New Roman" panose="02020603050405020304" pitchFamily="18" charset="0"/>
                <a:cs typeface="Times New Roman" panose="02020603050405020304" pitchFamily="18" charset="0"/>
              </a:rPr>
              <a:t> module</a:t>
            </a:r>
          </a:p>
        </p:txBody>
      </p:sp>
      <p:cxnSp>
        <p:nvCxnSpPr>
          <p:cNvPr id="12" name="Straight Arrow Connector 11">
            <a:extLst>
              <a:ext uri="{FF2B5EF4-FFF2-40B4-BE49-F238E27FC236}">
                <a16:creationId xmlns:a16="http://schemas.microsoft.com/office/drawing/2014/main" id="{A12FD2D3-A6CE-4AD5-A217-88B33633A28A}"/>
              </a:ext>
            </a:extLst>
          </p:cNvPr>
          <p:cNvCxnSpPr>
            <a:cxnSpLocks/>
          </p:cNvCxnSpPr>
          <p:nvPr/>
        </p:nvCxnSpPr>
        <p:spPr>
          <a:xfrm flipH="1">
            <a:off x="4876800" y="1830288"/>
            <a:ext cx="762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2E001D-4DFB-41A0-8B75-ECE6249CEF6D}"/>
              </a:ext>
            </a:extLst>
          </p:cNvPr>
          <p:cNvSpPr txBox="1"/>
          <p:nvPr/>
        </p:nvSpPr>
        <p:spPr>
          <a:xfrm>
            <a:off x="2111124" y="1133446"/>
            <a:ext cx="784189"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Times New Roman" panose="02020603050405020304" pitchFamily="18" charset="0"/>
                <a:cs typeface="Times New Roman" panose="02020603050405020304" pitchFamily="18" charset="0"/>
              </a:rPr>
              <a:t>Package</a:t>
            </a:r>
          </a:p>
        </p:txBody>
      </p:sp>
      <p:cxnSp>
        <p:nvCxnSpPr>
          <p:cNvPr id="15" name="Straight Arrow Connector 14">
            <a:extLst>
              <a:ext uri="{FF2B5EF4-FFF2-40B4-BE49-F238E27FC236}">
                <a16:creationId xmlns:a16="http://schemas.microsoft.com/office/drawing/2014/main" id="{C3F83B9B-2797-44C4-953D-C097D2F7B0BC}"/>
              </a:ext>
            </a:extLst>
          </p:cNvPr>
          <p:cNvCxnSpPr>
            <a:cxnSpLocks/>
          </p:cNvCxnSpPr>
          <p:nvPr/>
        </p:nvCxnSpPr>
        <p:spPr>
          <a:xfrm flipH="1">
            <a:off x="1349124" y="1273100"/>
            <a:ext cx="762000" cy="3988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BF05BB-E269-4F58-8973-A8FE6E465E4F}"/>
              </a:ext>
            </a:extLst>
          </p:cNvPr>
          <p:cNvCxnSpPr>
            <a:cxnSpLocks/>
          </p:cNvCxnSpPr>
          <p:nvPr/>
        </p:nvCxnSpPr>
        <p:spPr>
          <a:xfrm flipH="1">
            <a:off x="1752600" y="1338925"/>
            <a:ext cx="358524" cy="4092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333387B-3E5D-45C8-894D-2DBECE11F914}"/>
              </a:ext>
            </a:extLst>
          </p:cNvPr>
          <p:cNvSpPr txBox="1"/>
          <p:nvPr/>
        </p:nvSpPr>
        <p:spPr>
          <a:xfrm>
            <a:off x="3048000" y="1185036"/>
            <a:ext cx="784189"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Times New Roman" panose="02020603050405020304" pitchFamily="18" charset="0"/>
                <a:cs typeface="Times New Roman" panose="02020603050405020304" pitchFamily="18" charset="0"/>
              </a:rPr>
              <a:t>Module</a:t>
            </a:r>
          </a:p>
        </p:txBody>
      </p:sp>
      <p:cxnSp>
        <p:nvCxnSpPr>
          <p:cNvPr id="22" name="Straight Arrow Connector 21">
            <a:extLst>
              <a:ext uri="{FF2B5EF4-FFF2-40B4-BE49-F238E27FC236}">
                <a16:creationId xmlns:a16="http://schemas.microsoft.com/office/drawing/2014/main" id="{A3EA58A4-06BE-41F7-BBA0-1F3CF095A07B}"/>
              </a:ext>
            </a:extLst>
          </p:cNvPr>
          <p:cNvCxnSpPr>
            <a:cxnSpLocks/>
          </p:cNvCxnSpPr>
          <p:nvPr/>
        </p:nvCxnSpPr>
        <p:spPr>
          <a:xfrm flipH="1">
            <a:off x="2286000" y="1456983"/>
            <a:ext cx="762000" cy="2912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09C95FF-EFD1-4DFE-A5E8-BC6698B9D58D}"/>
              </a:ext>
            </a:extLst>
          </p:cNvPr>
          <p:cNvSpPr txBox="1"/>
          <p:nvPr/>
        </p:nvSpPr>
        <p:spPr>
          <a:xfrm>
            <a:off x="4256249" y="1031147"/>
            <a:ext cx="849151"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Times New Roman" panose="02020603050405020304" pitchFamily="18" charset="0"/>
                <a:cs typeface="Times New Roman" panose="02020603050405020304" pitchFamily="18" charset="0"/>
              </a:rPr>
              <a:t>Function </a:t>
            </a:r>
          </a:p>
        </p:txBody>
      </p:sp>
      <p:cxnSp>
        <p:nvCxnSpPr>
          <p:cNvPr id="28" name="Straight Arrow Connector 27">
            <a:extLst>
              <a:ext uri="{FF2B5EF4-FFF2-40B4-BE49-F238E27FC236}">
                <a16:creationId xmlns:a16="http://schemas.microsoft.com/office/drawing/2014/main" id="{97F570C6-F30A-492B-872B-B42EE2E85344}"/>
              </a:ext>
            </a:extLst>
          </p:cNvPr>
          <p:cNvCxnSpPr>
            <a:cxnSpLocks/>
          </p:cNvCxnSpPr>
          <p:nvPr/>
        </p:nvCxnSpPr>
        <p:spPr>
          <a:xfrm flipH="1">
            <a:off x="4113211" y="1338924"/>
            <a:ext cx="480978" cy="3330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2E66017-55CB-4197-988D-C58DFBECFA40}"/>
              </a:ext>
            </a:extLst>
          </p:cNvPr>
          <p:cNvSpPr/>
          <p:nvPr/>
        </p:nvSpPr>
        <p:spPr>
          <a:xfrm>
            <a:off x="546515" y="2781241"/>
            <a:ext cx="1587086"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latin typeface="Times New Roman" panose="02020603050405020304" pitchFamily="18" charset="0"/>
                <a:cs typeface="Times New Roman" panose="02020603050405020304" pitchFamily="18" charset="0"/>
              </a:rPr>
              <a:t>A mapping object representing the string environment.</a:t>
            </a:r>
          </a:p>
        </p:txBody>
      </p:sp>
      <p:cxnSp>
        <p:nvCxnSpPr>
          <p:cNvPr id="34" name="Straight Arrow Connector 33">
            <a:extLst>
              <a:ext uri="{FF2B5EF4-FFF2-40B4-BE49-F238E27FC236}">
                <a16:creationId xmlns:a16="http://schemas.microsoft.com/office/drawing/2014/main" id="{46CF4582-B882-480F-871E-F241F3D0DC81}"/>
              </a:ext>
            </a:extLst>
          </p:cNvPr>
          <p:cNvCxnSpPr/>
          <p:nvPr/>
        </p:nvCxnSpPr>
        <p:spPr>
          <a:xfrm flipH="1" flipV="1">
            <a:off x="1066800" y="2465792"/>
            <a:ext cx="152400" cy="3154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52C16D7-C0EC-4DF7-B36E-446C10376F8C}"/>
              </a:ext>
            </a:extLst>
          </p:cNvPr>
          <p:cNvSpPr txBox="1"/>
          <p:nvPr/>
        </p:nvSpPr>
        <p:spPr>
          <a:xfrm>
            <a:off x="2249271" y="3180803"/>
            <a:ext cx="822661"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Times New Roman" panose="02020603050405020304" pitchFamily="18" charset="0"/>
                <a:cs typeface="Times New Roman" panose="02020603050405020304" pitchFamily="18" charset="0"/>
              </a:rPr>
              <a:t>Function</a:t>
            </a:r>
          </a:p>
        </p:txBody>
      </p:sp>
      <p:cxnSp>
        <p:nvCxnSpPr>
          <p:cNvPr id="36" name="Straight Arrow Connector 35">
            <a:extLst>
              <a:ext uri="{FF2B5EF4-FFF2-40B4-BE49-F238E27FC236}">
                <a16:creationId xmlns:a16="http://schemas.microsoft.com/office/drawing/2014/main" id="{9D35A167-1E6E-4E2F-A057-17C6223327FC}"/>
              </a:ext>
            </a:extLst>
          </p:cNvPr>
          <p:cNvCxnSpPr>
            <a:cxnSpLocks/>
          </p:cNvCxnSpPr>
          <p:nvPr/>
        </p:nvCxnSpPr>
        <p:spPr>
          <a:xfrm flipH="1" flipV="1">
            <a:off x="2111124" y="2465792"/>
            <a:ext cx="392094" cy="7143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9EEE0E5-7F3A-4CA1-A9A7-99B685C4F87E}"/>
              </a:ext>
            </a:extLst>
          </p:cNvPr>
          <p:cNvSpPr txBox="1"/>
          <p:nvPr/>
        </p:nvSpPr>
        <p:spPr>
          <a:xfrm>
            <a:off x="3433588" y="3163728"/>
            <a:ext cx="1761316"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Times New Roman" panose="02020603050405020304" pitchFamily="18" charset="0"/>
                <a:cs typeface="Times New Roman" panose="02020603050405020304" pitchFamily="18" charset="0"/>
              </a:rPr>
              <a:t>Environment Variable</a:t>
            </a:r>
          </a:p>
        </p:txBody>
      </p:sp>
      <p:cxnSp>
        <p:nvCxnSpPr>
          <p:cNvPr id="40" name="Straight Arrow Connector 39">
            <a:extLst>
              <a:ext uri="{FF2B5EF4-FFF2-40B4-BE49-F238E27FC236}">
                <a16:creationId xmlns:a16="http://schemas.microsoft.com/office/drawing/2014/main" id="{A412EE00-83AB-4275-BE38-8F94E4937638}"/>
              </a:ext>
            </a:extLst>
          </p:cNvPr>
          <p:cNvCxnSpPr>
            <a:cxnSpLocks/>
            <a:stCxn id="39" idx="0"/>
          </p:cNvCxnSpPr>
          <p:nvPr/>
        </p:nvCxnSpPr>
        <p:spPr>
          <a:xfrm flipH="1" flipV="1">
            <a:off x="3295442" y="2448718"/>
            <a:ext cx="1018804" cy="7150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CE0C88F-18DF-46E3-8232-EFFF68C816FE}"/>
              </a:ext>
            </a:extLst>
          </p:cNvPr>
          <p:cNvSpPr txBox="1"/>
          <p:nvPr/>
        </p:nvSpPr>
        <p:spPr>
          <a:xfrm>
            <a:off x="5711074" y="3209818"/>
            <a:ext cx="594393"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Times New Roman" panose="02020603050405020304" pitchFamily="18" charset="0"/>
                <a:cs typeface="Times New Roman" panose="02020603050405020304" pitchFamily="18" charset="0"/>
              </a:rPr>
              <a:t>Value</a:t>
            </a:r>
          </a:p>
        </p:txBody>
      </p:sp>
      <p:cxnSp>
        <p:nvCxnSpPr>
          <p:cNvPr id="43" name="Straight Arrow Connector 42">
            <a:extLst>
              <a:ext uri="{FF2B5EF4-FFF2-40B4-BE49-F238E27FC236}">
                <a16:creationId xmlns:a16="http://schemas.microsoft.com/office/drawing/2014/main" id="{0564506D-A984-4884-89AE-E0F94181EA32}"/>
              </a:ext>
            </a:extLst>
          </p:cNvPr>
          <p:cNvCxnSpPr>
            <a:cxnSpLocks/>
            <a:stCxn id="42" idx="0"/>
          </p:cNvCxnSpPr>
          <p:nvPr/>
        </p:nvCxnSpPr>
        <p:spPr>
          <a:xfrm flipH="1" flipV="1">
            <a:off x="5572930" y="2494808"/>
            <a:ext cx="435341" cy="7150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597DEBE-04DC-46F3-B087-D91E2D8F7B88}"/>
              </a:ext>
            </a:extLst>
          </p:cNvPr>
          <p:cNvSpPr txBox="1"/>
          <p:nvPr/>
        </p:nvSpPr>
        <p:spPr>
          <a:xfrm>
            <a:off x="338542" y="4179593"/>
            <a:ext cx="1261658"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Times New Roman" panose="02020603050405020304" pitchFamily="18" charset="0"/>
                <a:cs typeface="Times New Roman" panose="02020603050405020304" pitchFamily="18" charset="0"/>
              </a:rPr>
              <a:t>Object callable</a:t>
            </a:r>
          </a:p>
        </p:txBody>
      </p:sp>
      <p:cxnSp>
        <p:nvCxnSpPr>
          <p:cNvPr id="45" name="Straight Arrow Connector 44">
            <a:extLst>
              <a:ext uri="{FF2B5EF4-FFF2-40B4-BE49-F238E27FC236}">
                <a16:creationId xmlns:a16="http://schemas.microsoft.com/office/drawing/2014/main" id="{253AB1F0-C8BC-41D8-887B-C5AAC790FDE9}"/>
              </a:ext>
            </a:extLst>
          </p:cNvPr>
          <p:cNvCxnSpPr>
            <a:cxnSpLocks/>
            <a:stCxn id="44" idx="0"/>
          </p:cNvCxnSpPr>
          <p:nvPr/>
        </p:nvCxnSpPr>
        <p:spPr>
          <a:xfrm flipV="1">
            <a:off x="969371" y="3836519"/>
            <a:ext cx="97429" cy="343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7003C6F-2C85-40E5-ACFC-866EB5B2AB27}"/>
              </a:ext>
            </a:extLst>
          </p:cNvPr>
          <p:cNvSpPr txBox="1"/>
          <p:nvPr/>
        </p:nvSpPr>
        <p:spPr>
          <a:xfrm>
            <a:off x="1672271" y="4305474"/>
            <a:ext cx="2823529"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Times New Roman" panose="02020603050405020304" pitchFamily="18" charset="0"/>
                <a:cs typeface="Times New Roman" panose="02020603050405020304" pitchFamily="18" charset="0"/>
              </a:rPr>
              <a:t>This function returns WSGI callable </a:t>
            </a:r>
          </a:p>
        </p:txBody>
      </p:sp>
      <p:cxnSp>
        <p:nvCxnSpPr>
          <p:cNvPr id="49" name="Straight Arrow Connector 48">
            <a:extLst>
              <a:ext uri="{FF2B5EF4-FFF2-40B4-BE49-F238E27FC236}">
                <a16:creationId xmlns:a16="http://schemas.microsoft.com/office/drawing/2014/main" id="{A3BD4926-5229-40C3-983C-0B6999C6FA6F}"/>
              </a:ext>
            </a:extLst>
          </p:cNvPr>
          <p:cNvCxnSpPr>
            <a:cxnSpLocks/>
            <a:stCxn id="48" idx="0"/>
          </p:cNvCxnSpPr>
          <p:nvPr/>
        </p:nvCxnSpPr>
        <p:spPr>
          <a:xfrm flipH="1" flipV="1">
            <a:off x="2552930" y="3872158"/>
            <a:ext cx="531106" cy="4333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BD00867-F72A-4720-A9DE-0CDA8AC87F70}"/>
              </a:ext>
            </a:extLst>
          </p:cNvPr>
          <p:cNvSpPr txBox="1"/>
          <p:nvPr/>
        </p:nvSpPr>
        <p:spPr>
          <a:xfrm>
            <a:off x="6796444" y="2636104"/>
            <a:ext cx="217882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Times New Roman" panose="02020603050405020304" pitchFamily="18" charset="0"/>
                <a:cs typeface="Times New Roman" panose="02020603050405020304" pitchFamily="18" charset="0"/>
              </a:rPr>
              <a:t>Defining settings module to environment variable</a:t>
            </a:r>
          </a:p>
        </p:txBody>
      </p:sp>
      <p:cxnSp>
        <p:nvCxnSpPr>
          <p:cNvPr id="54" name="Straight Arrow Connector 53">
            <a:extLst>
              <a:ext uri="{FF2B5EF4-FFF2-40B4-BE49-F238E27FC236}">
                <a16:creationId xmlns:a16="http://schemas.microsoft.com/office/drawing/2014/main" id="{A716315A-B8E7-4A44-A2C1-261439F6AFC7}"/>
              </a:ext>
            </a:extLst>
          </p:cNvPr>
          <p:cNvCxnSpPr>
            <a:cxnSpLocks/>
            <a:stCxn id="53" idx="0"/>
          </p:cNvCxnSpPr>
          <p:nvPr/>
        </p:nvCxnSpPr>
        <p:spPr>
          <a:xfrm flipH="1" flipV="1">
            <a:off x="6858000" y="2343150"/>
            <a:ext cx="1027858" cy="2929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25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500"/>
                                        <p:tgtEl>
                                          <p:spTgt spid="5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500"/>
                                        <p:tgtEl>
                                          <p:spTgt spid="3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fade">
                                      <p:cBhvr>
                                        <p:cTn id="105" dur="500"/>
                                        <p:tgtEl>
                                          <p:spTgt spid="4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fad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fade">
                                      <p:cBhvr>
                                        <p:cTn id="118" dur="500"/>
                                        <p:tgtEl>
                                          <p:spTgt spid="4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fade">
                                      <p:cBhvr>
                                        <p:cTn id="12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8" grpId="0" animBg="1"/>
      <p:bldP spid="14" grpId="0" animBg="1"/>
      <p:bldP spid="21" grpId="0" animBg="1"/>
      <p:bldP spid="27" grpId="0" animBg="1"/>
      <p:bldP spid="32" grpId="0" animBg="1"/>
      <p:bldP spid="35" grpId="0" animBg="1"/>
      <p:bldP spid="39" grpId="0" animBg="1"/>
      <p:bldP spid="42" grpId="0" animBg="1"/>
      <p:bldP spid="44" grpId="0" animBg="1"/>
      <p:bldP spid="48"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971550"/>
            <a:ext cx="8229600" cy="3733800"/>
          </a:xfrm>
        </p:spPr>
        <p:txBody>
          <a:bodyPr>
            <a:normAutofit/>
          </a:bodyPr>
          <a:lstStyle/>
          <a:p>
            <a:pPr marL="0" indent="0">
              <a:buNone/>
            </a:pPr>
            <a:r>
              <a:rPr lang="en-US" sz="1800" dirty="0" err="1"/>
              <a:t>os.environ.setdefault</a:t>
            </a:r>
            <a:r>
              <a:rPr lang="en-US" sz="1800" dirty="0"/>
              <a:t>('DJANGO_SETTINGS_MODULE', '</a:t>
            </a:r>
            <a:r>
              <a:rPr lang="en-US" sz="1800" dirty="0" err="1"/>
              <a:t>geekyshows.settings</a:t>
            </a:r>
            <a:r>
              <a:rPr lang="en-US" sz="1800" dirty="0"/>
              <a: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When the WSGI server loads your application, Django needs to import the settings module, that’s where your entire application is defined.</a:t>
            </a:r>
          </a:p>
          <a:p>
            <a:pPr marL="0" indent="0">
              <a:buNone/>
            </a:pPr>
            <a:r>
              <a:rPr lang="en-US" sz="1400" dirty="0">
                <a:latin typeface="Times New Roman" panose="02020603050405020304" pitchFamily="18" charset="0"/>
                <a:cs typeface="Times New Roman" panose="02020603050405020304" pitchFamily="18" charset="0"/>
              </a:rPr>
              <a:t>Django uses the DJANGO_SETTINGS_MODULE environment variable to locate the appropriate settings module. </a:t>
            </a:r>
          </a:p>
          <a:p>
            <a:pPr marL="0" indent="0">
              <a:buNone/>
            </a:pPr>
            <a:r>
              <a:rPr lang="en-US" sz="1400" dirty="0">
                <a:latin typeface="Times New Roman" panose="02020603050405020304" pitchFamily="18" charset="0"/>
                <a:cs typeface="Times New Roman" panose="02020603050405020304" pitchFamily="18" charset="0"/>
              </a:rPr>
              <a:t>It must contain the dotted path to the settings module. </a:t>
            </a:r>
          </a:p>
          <a:p>
            <a:pPr marL="0" indent="0">
              <a:buNone/>
            </a:pPr>
            <a:r>
              <a:rPr lang="en-US" sz="1400" dirty="0">
                <a:latin typeface="Times New Roman" panose="02020603050405020304" pitchFamily="18" charset="0"/>
                <a:cs typeface="Times New Roman" panose="02020603050405020304" pitchFamily="18" charset="0"/>
              </a:rPr>
              <a:t>You can use a different value for development and production; it all depends on how you organize your settings.</a:t>
            </a:r>
          </a:p>
          <a:p>
            <a:pPr marL="0" indent="0">
              <a:buNone/>
            </a:pPr>
            <a:r>
              <a:rPr lang="en-US" sz="1400" dirty="0">
                <a:latin typeface="Times New Roman" panose="02020603050405020304" pitchFamily="18" charset="0"/>
                <a:cs typeface="Times New Roman" panose="02020603050405020304" pitchFamily="18" charset="0"/>
              </a:rPr>
              <a:t>If this variable isn’t set, the default wsgi.py sets it to </a:t>
            </a:r>
            <a:r>
              <a:rPr lang="en-US" sz="1400" dirty="0" err="1">
                <a:latin typeface="Times New Roman" panose="02020603050405020304" pitchFamily="18" charset="0"/>
                <a:cs typeface="Times New Roman" panose="02020603050405020304" pitchFamily="18" charset="0"/>
              </a:rPr>
              <a:t>mysite.settings</a:t>
            </a:r>
            <a:r>
              <a:rPr lang="en-US" sz="1400" dirty="0">
                <a:latin typeface="Times New Roman" panose="02020603050405020304" pitchFamily="18" charset="0"/>
                <a:cs typeface="Times New Roman" panose="02020603050405020304" pitchFamily="18" charset="0"/>
              </a:rPr>
              <a:t>, where </a:t>
            </a:r>
            <a:r>
              <a:rPr lang="en-US" sz="1400" dirty="0" err="1">
                <a:latin typeface="Times New Roman" panose="02020603050405020304" pitchFamily="18" charset="0"/>
                <a:cs typeface="Times New Roman" panose="02020603050405020304" pitchFamily="18" charset="0"/>
              </a:rPr>
              <a:t>mysite</a:t>
            </a:r>
            <a:r>
              <a:rPr lang="en-US" sz="1400" dirty="0">
                <a:latin typeface="Times New Roman" panose="02020603050405020304" pitchFamily="18" charset="0"/>
                <a:cs typeface="Times New Roman" panose="02020603050405020304" pitchFamily="18" charset="0"/>
              </a:rPr>
              <a:t> is the name of your project. That’s how </a:t>
            </a:r>
            <a:r>
              <a:rPr lang="en-US" sz="1400" dirty="0" err="1">
                <a:latin typeface="Times New Roman" panose="02020603050405020304" pitchFamily="18" charset="0"/>
                <a:cs typeface="Times New Roman" panose="02020603050405020304" pitchFamily="18" charset="0"/>
              </a:rPr>
              <a:t>runserver</a:t>
            </a:r>
            <a:r>
              <a:rPr lang="en-US" sz="1400" dirty="0">
                <a:latin typeface="Times New Roman" panose="02020603050405020304" pitchFamily="18" charset="0"/>
                <a:cs typeface="Times New Roman" panose="02020603050405020304" pitchFamily="18" charset="0"/>
              </a:rPr>
              <a:t> discovers the default settings file by default.</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wsgi.py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30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971550"/>
            <a:ext cx="8229600" cy="3733800"/>
          </a:xfrm>
        </p:spPr>
        <p:txBody>
          <a:bodyPr>
            <a:noAutofit/>
          </a:bodyPr>
          <a:lstStyle/>
          <a:p>
            <a:pPr marL="0" indent="0">
              <a:buNone/>
            </a:pPr>
            <a:r>
              <a:rPr lang="en-US" sz="1800" dirty="0"/>
              <a:t>import </a:t>
            </a:r>
            <a:r>
              <a:rPr lang="en-US" sz="1800" dirty="0" err="1"/>
              <a:t>os</a:t>
            </a:r>
            <a:endParaRPr lang="en-US" sz="1800" dirty="0"/>
          </a:p>
          <a:p>
            <a:pPr marL="0" indent="0">
              <a:buNone/>
            </a:pPr>
            <a:br>
              <a:rPr lang="en-US" sz="1800" dirty="0"/>
            </a:br>
            <a:r>
              <a:rPr lang="en-US" sz="1800" dirty="0"/>
              <a:t>from </a:t>
            </a:r>
            <a:r>
              <a:rPr lang="en-US" sz="1800" dirty="0" err="1"/>
              <a:t>django.core.asgi</a:t>
            </a:r>
            <a:r>
              <a:rPr lang="en-US" sz="1800" dirty="0"/>
              <a:t> import </a:t>
            </a:r>
            <a:r>
              <a:rPr lang="en-US" sz="1800" dirty="0" err="1"/>
              <a:t>get_asgi_application</a:t>
            </a:r>
            <a:endParaRPr lang="en-US" sz="1800" dirty="0"/>
          </a:p>
          <a:p>
            <a:pPr marL="0" indent="0">
              <a:buNone/>
            </a:pPr>
            <a:br>
              <a:rPr lang="en-US" sz="1800" dirty="0"/>
            </a:br>
            <a:r>
              <a:rPr lang="en-US" sz="1800" dirty="0" err="1"/>
              <a:t>os.environ.setdefault</a:t>
            </a:r>
            <a:r>
              <a:rPr lang="en-US" sz="1800" dirty="0"/>
              <a:t>('DJANGO_SETTINGS_MODULE', '</a:t>
            </a:r>
            <a:r>
              <a:rPr lang="en-US" sz="1800" dirty="0" err="1"/>
              <a:t>geekyshows.settings</a:t>
            </a:r>
            <a:r>
              <a:rPr lang="en-US" sz="1800" dirty="0"/>
              <a:t>’)</a:t>
            </a:r>
          </a:p>
          <a:p>
            <a:pPr marL="0" indent="0">
              <a:buNone/>
            </a:pPr>
            <a:br>
              <a:rPr lang="en-US" sz="1800" dirty="0"/>
            </a:br>
            <a:r>
              <a:rPr lang="en-US" sz="1800" dirty="0"/>
              <a:t>application = </a:t>
            </a:r>
            <a:r>
              <a:rPr lang="en-US" sz="1800" dirty="0" err="1"/>
              <a:t>get_asgi_application</a:t>
            </a:r>
            <a:r>
              <a:rPr lang="en-US" sz="1800" dirty="0"/>
              <a:t>()</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asgi.py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36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971550"/>
            <a:ext cx="8229600" cy="3733800"/>
          </a:xfrm>
        </p:spPr>
        <p:txBody>
          <a:bodyPr>
            <a:noAutofit/>
          </a:bodyPr>
          <a:lstStyle/>
          <a:p>
            <a:pPr marL="0" indent="0">
              <a:buNone/>
            </a:pPr>
            <a:r>
              <a:rPr lang="en-US" sz="1800" i="1" dirty="0"/>
              <a:t>import </a:t>
            </a:r>
            <a:r>
              <a:rPr lang="en-US" sz="1800" i="1" dirty="0" err="1"/>
              <a:t>os</a:t>
            </a:r>
            <a:endParaRPr lang="en-US" sz="1800" i="1" dirty="0"/>
          </a:p>
          <a:p>
            <a:pPr marL="0" indent="0">
              <a:buNone/>
            </a:pPr>
            <a:r>
              <a:rPr lang="en-US" sz="1800" dirty="0">
                <a:latin typeface="Times New Roman" panose="02020603050405020304" pitchFamily="18" charset="0"/>
                <a:cs typeface="Times New Roman" panose="02020603050405020304" pitchFamily="18" charset="0"/>
              </a:rPr>
              <a:t>Importing </a:t>
            </a:r>
            <a:r>
              <a:rPr lang="en-US" sz="1800" dirty="0" err="1">
                <a:latin typeface="Times New Roman" panose="02020603050405020304" pitchFamily="18" charset="0"/>
                <a:cs typeface="Times New Roman" panose="02020603050405020304" pitchFamily="18" charset="0"/>
              </a:rPr>
              <a:t>os</a:t>
            </a:r>
            <a:r>
              <a:rPr lang="en-US" sz="1800" dirty="0">
                <a:latin typeface="Times New Roman" panose="02020603050405020304" pitchFamily="18" charset="0"/>
                <a:cs typeface="Times New Roman" panose="02020603050405020304" pitchFamily="18" charset="0"/>
              </a:rPr>
              <a:t> module</a:t>
            </a:r>
          </a:p>
          <a:p>
            <a:pPr marL="0" indent="0">
              <a:buNone/>
            </a:pPr>
            <a:endParaRPr lang="en-US" sz="1800" dirty="0"/>
          </a:p>
          <a:p>
            <a:pPr marL="0" indent="0">
              <a:buNone/>
            </a:pPr>
            <a:r>
              <a:rPr lang="en-US" sz="1800" i="1" dirty="0"/>
              <a:t>BASE_DIR = </a:t>
            </a:r>
            <a:r>
              <a:rPr lang="en-US" sz="1800" i="1" dirty="0" err="1"/>
              <a:t>os.path.dirname</a:t>
            </a:r>
            <a:r>
              <a:rPr lang="en-US" sz="1800" i="1" dirty="0"/>
              <a:t>(</a:t>
            </a:r>
            <a:r>
              <a:rPr lang="en-US" sz="1800" i="1" dirty="0" err="1"/>
              <a:t>os.path.dirname</a:t>
            </a:r>
            <a:r>
              <a:rPr lang="en-US" sz="1800" i="1" dirty="0"/>
              <a:t>(</a:t>
            </a:r>
            <a:r>
              <a:rPr lang="en-US" sz="1800" i="1" dirty="0" err="1"/>
              <a:t>os.path.abspath</a:t>
            </a:r>
            <a:r>
              <a:rPr lang="en-US" sz="1800" i="1" dirty="0"/>
              <a:t>(__file__)))</a:t>
            </a:r>
          </a:p>
          <a:p>
            <a:pPr marL="0" indent="0">
              <a:buNone/>
            </a:pPr>
            <a:r>
              <a:rPr lang="en-US" sz="1800" dirty="0">
                <a:latin typeface="Times New Roman" panose="02020603050405020304" pitchFamily="18" charset="0"/>
                <a:cs typeface="Times New Roman" panose="02020603050405020304" pitchFamily="18" charset="0"/>
              </a:rPr>
              <a:t>BASE_DIR is a variable which contains </a:t>
            </a:r>
            <a:r>
              <a:rPr lang="en-US" sz="1800" dirty="0" err="1">
                <a:latin typeface="Times New Roman" panose="02020603050405020304" pitchFamily="18" charset="0"/>
                <a:cs typeface="Times New Roman" panose="02020603050405020304" pitchFamily="18" charset="0"/>
              </a:rPr>
              <a:t>abspath</a:t>
            </a:r>
            <a:r>
              <a:rPr lang="en-US" sz="1800" dirty="0">
                <a:latin typeface="Times New Roman" panose="02020603050405020304" pitchFamily="18" charset="0"/>
                <a:cs typeface="Times New Roman" panose="02020603050405020304" pitchFamily="18" charset="0"/>
              </a:rPr>
              <a:t> of base directory/project folder</a:t>
            </a:r>
          </a:p>
          <a:p>
            <a:pPr marL="0" indent="0">
              <a:buNone/>
            </a:pPr>
            <a:r>
              <a:rPr lang="en-US" sz="1800" dirty="0">
                <a:latin typeface="Times New Roman" panose="02020603050405020304" pitchFamily="18" charset="0"/>
                <a:cs typeface="Times New Roman" panose="02020603050405020304" pitchFamily="18" charset="0"/>
              </a:rPr>
              <a:t>e.g. - C:\AllDjango\geekyshows</a:t>
            </a: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9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57200" y="971550"/>
            <a:ext cx="8229600" cy="3962400"/>
          </a:xfrm>
        </p:spPr>
        <p:txBody>
          <a:bodyPr>
            <a:noAutofit/>
          </a:bodyPr>
          <a:lstStyle/>
          <a:p>
            <a:pPr marL="0" indent="0">
              <a:buNone/>
            </a:pPr>
            <a:r>
              <a:rPr lang="en-US" sz="1800" i="1" dirty="0"/>
              <a:t>SECRET_KEY = '9f=3m6^04@*z1dn*!utxe^yn!3vpkjtbbg0&amp;t^+_)</a:t>
            </a:r>
            <a:r>
              <a:rPr lang="en-US" sz="1800" i="1" dirty="0" err="1"/>
              <a:t>cxaigm</a:t>
            </a:r>
            <a:r>
              <a:rPr lang="en-US" sz="1800" i="1" dirty="0"/>
              <a:t>*7p’</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This is used to provide cryptographic signing, and should be set to a unique, unpredictable value.</a:t>
            </a:r>
          </a:p>
          <a:p>
            <a:pPr marL="0" indent="0">
              <a:buNone/>
            </a:pPr>
            <a:r>
              <a:rPr lang="en-US" sz="1600" dirty="0" err="1">
                <a:latin typeface="Times New Roman" panose="02020603050405020304" pitchFamily="18" charset="0"/>
                <a:cs typeface="Times New Roman" panose="02020603050405020304" pitchFamily="18" charset="0"/>
              </a:rPr>
              <a:t>django</a:t>
            </a:r>
            <a:r>
              <a:rPr lang="en-US" sz="1600" dirty="0">
                <a:latin typeface="Times New Roman" panose="02020603050405020304" pitchFamily="18" charset="0"/>
                <a:cs typeface="Times New Roman" panose="02020603050405020304" pitchFamily="18" charset="0"/>
              </a:rPr>
              <a:t>-admin </a:t>
            </a:r>
            <a:r>
              <a:rPr lang="en-US" sz="1600" dirty="0" err="1">
                <a:latin typeface="Times New Roman" panose="02020603050405020304" pitchFamily="18" charset="0"/>
                <a:cs typeface="Times New Roman" panose="02020603050405020304" pitchFamily="18" charset="0"/>
              </a:rPr>
              <a:t>startproject</a:t>
            </a:r>
            <a:r>
              <a:rPr lang="en-US" sz="1600" dirty="0">
                <a:latin typeface="Times New Roman" panose="02020603050405020304" pitchFamily="18" charset="0"/>
                <a:cs typeface="Times New Roman" panose="02020603050405020304" pitchFamily="18" charset="0"/>
              </a:rPr>
              <a:t> automatically adds a randomly-generated SECRET_KEY to each new project.</a:t>
            </a:r>
          </a:p>
          <a:p>
            <a:pPr marL="0" indent="0">
              <a:buNone/>
            </a:pPr>
            <a:r>
              <a:rPr lang="en-US" sz="1600" dirty="0">
                <a:latin typeface="Times New Roman" panose="02020603050405020304" pitchFamily="18" charset="0"/>
                <a:cs typeface="Times New Roman" panose="02020603050405020304" pitchFamily="18" charset="0"/>
              </a:rPr>
              <a:t>Django will refuse to start if SECRET_KEY is not set.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600" b="1" u="sng" dirty="0">
                <a:latin typeface="Times New Roman" panose="02020603050405020304" pitchFamily="18" charset="0"/>
                <a:cs typeface="Times New Roman" panose="02020603050405020304" pitchFamily="18" charset="0"/>
              </a:rPr>
              <a:t>The secret key is used for:</a:t>
            </a:r>
          </a:p>
          <a:p>
            <a:r>
              <a:rPr lang="en-US" sz="1600" dirty="0">
                <a:latin typeface="Times New Roman" panose="02020603050405020304" pitchFamily="18" charset="0"/>
                <a:cs typeface="Times New Roman" panose="02020603050405020304" pitchFamily="18" charset="0"/>
              </a:rPr>
              <a:t>All sessions if you are using any other session backend than </a:t>
            </a:r>
            <a:r>
              <a:rPr lang="en-US" sz="1600" dirty="0" err="1">
                <a:latin typeface="Times New Roman" panose="02020603050405020304" pitchFamily="18" charset="0"/>
                <a:cs typeface="Times New Roman" panose="02020603050405020304" pitchFamily="18" charset="0"/>
              </a:rPr>
              <a:t>django.contrib.sessions.backends.cache</a:t>
            </a:r>
            <a:r>
              <a:rPr lang="en-US" sz="1600" dirty="0">
                <a:latin typeface="Times New Roman" panose="02020603050405020304" pitchFamily="18" charset="0"/>
                <a:cs typeface="Times New Roman" panose="02020603050405020304" pitchFamily="18" charset="0"/>
              </a:rPr>
              <a:t>, or are using the default </a:t>
            </a:r>
            <a:r>
              <a:rPr lang="en-US" sz="1600" dirty="0" err="1">
                <a:latin typeface="Times New Roman" panose="02020603050405020304" pitchFamily="18" charset="0"/>
                <a:cs typeface="Times New Roman" panose="02020603050405020304" pitchFamily="18" charset="0"/>
              </a:rPr>
              <a:t>get_session_auth_hash</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All messages if you are using </a:t>
            </a:r>
            <a:r>
              <a:rPr lang="en-US" sz="1600" dirty="0" err="1">
                <a:latin typeface="Times New Roman" panose="02020603050405020304" pitchFamily="18" charset="0"/>
                <a:cs typeface="Times New Roman" panose="02020603050405020304" pitchFamily="18" charset="0"/>
              </a:rPr>
              <a:t>CookieStorage</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FallbackStorage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All </a:t>
            </a:r>
            <a:r>
              <a:rPr lang="en-US" sz="1600" dirty="0" err="1">
                <a:latin typeface="Times New Roman" panose="02020603050405020304" pitchFamily="18" charset="0"/>
                <a:cs typeface="Times New Roman" panose="02020603050405020304" pitchFamily="18" charset="0"/>
              </a:rPr>
              <a:t>PasswordResetView</a:t>
            </a:r>
            <a:r>
              <a:rPr lang="en-US" sz="1600" dirty="0">
                <a:latin typeface="Times New Roman" panose="02020603050405020304" pitchFamily="18" charset="0"/>
                <a:cs typeface="Times New Roman" panose="02020603050405020304" pitchFamily="18" charset="0"/>
              </a:rPr>
              <a:t> tokens.</a:t>
            </a:r>
          </a:p>
          <a:p>
            <a:r>
              <a:rPr lang="en-US" sz="1600" dirty="0">
                <a:latin typeface="Times New Roman" panose="02020603050405020304" pitchFamily="18" charset="0"/>
                <a:cs typeface="Times New Roman" panose="02020603050405020304" pitchFamily="18" charset="0"/>
              </a:rPr>
              <a:t>Any usage of cryptographic signing, unless a different key is provided.</a:t>
            </a: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4BC40D2D-84C9-4D04-A5D8-CB4A4D0531A2}"/>
              </a:ext>
            </a:extLst>
          </p:cNvPr>
          <p:cNvSpPr>
            <a:spLocks noGrp="1"/>
          </p:cNvSpPr>
          <p:nvPr>
            <p:ph type="title"/>
          </p:nvPr>
        </p:nvSpPr>
        <p:spPr>
          <a:xfrm>
            <a:off x="457200" y="39559"/>
            <a:ext cx="8229600" cy="69094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settings.py</a:t>
            </a:r>
            <a:endParaRPr 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88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821</TotalTime>
  <Words>1989</Words>
  <Application>Microsoft Office PowerPoint</Application>
  <PresentationFormat>On-screen Show (16:9)</PresentationFormat>
  <Paragraphs>230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Django Project Directory Structure</vt:lpstr>
      <vt:lpstr>Django Project Directory Structure</vt:lpstr>
      <vt:lpstr>Django Project Directory Structure</vt:lpstr>
      <vt:lpstr>__init__.py</vt:lpstr>
      <vt:lpstr>wsgi.py</vt:lpstr>
      <vt:lpstr>wsgi.py</vt:lpstr>
      <vt:lpstr>asgi.py</vt:lpstr>
      <vt:lpstr>settings.py</vt:lpstr>
      <vt:lpstr>settings.py</vt:lpstr>
      <vt:lpstr>settings.py</vt:lpstr>
      <vt:lpstr>settings.py</vt:lpstr>
      <vt:lpstr>settings.py</vt:lpstr>
      <vt:lpstr>settings.py</vt:lpstr>
      <vt:lpstr>settings.py</vt:lpstr>
      <vt:lpstr>settings.py</vt:lpstr>
      <vt:lpstr>settings.py</vt:lpstr>
      <vt:lpstr>settings.py</vt:lpstr>
      <vt:lpstr>settings.py</vt:lpstr>
      <vt:lpstr>settings.py</vt:lpstr>
      <vt:lpstr>settings.py</vt:lpstr>
      <vt:lpstr>urls.py</vt:lpstr>
      <vt:lpstr>manage.py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Directory Structure</dc:title>
  <dc:creator>RK</dc:creator>
  <cp:lastModifiedBy>RK</cp:lastModifiedBy>
  <cp:revision>106</cp:revision>
  <dcterms:created xsi:type="dcterms:W3CDTF">2006-08-16T00:00:00Z</dcterms:created>
  <dcterms:modified xsi:type="dcterms:W3CDTF">2020-02-04T19:37:36Z</dcterms:modified>
</cp:coreProperties>
</file>