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60" r:id="rId4"/>
    <p:sldId id="261" r:id="rId5"/>
    <p:sldId id="262" r:id="rId6"/>
    <p:sldId id="263" r:id="rId7"/>
    <p:sldId id="264" r:id="rId8"/>
    <p:sldId id="265" r:id="rId9"/>
    <p:sldId id="266" r:id="rId10"/>
    <p:sldId id="258" r:id="rId11"/>
    <p:sldId id="259" r:id="rId12"/>
    <p:sldId id="267" r:id="rId13"/>
    <p:sldId id="285" r:id="rId14"/>
    <p:sldId id="286" r:id="rId15"/>
    <p:sldId id="288" r:id="rId16"/>
    <p:sldId id="281" r:id="rId17"/>
    <p:sldId id="282" r:id="rId18"/>
    <p:sldId id="291" r:id="rId19"/>
    <p:sldId id="272" r:id="rId20"/>
    <p:sldId id="273" r:id="rId21"/>
    <p:sldId id="274" r:id="rId22"/>
    <p:sldId id="275" r:id="rId23"/>
    <p:sldId id="276" r:id="rId24"/>
    <p:sldId id="277" r:id="rId25"/>
    <p:sldId id="278" r:id="rId26"/>
    <p:sldId id="279" r:id="rId27"/>
    <p:sldId id="280" r:id="rId28"/>
    <p:sldId id="295" r:id="rId29"/>
    <p:sldId id="296" r:id="rId30"/>
    <p:sldId id="303" r:id="rId31"/>
    <p:sldId id="292" r:id="rId32"/>
    <p:sldId id="293"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213936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368456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194609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106593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1C30B-C7CB-4DE3-8AF4-6E194EE09BC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221980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F1C30B-C7CB-4DE3-8AF4-6E194EE09BCE}"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207394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F1C30B-C7CB-4DE3-8AF4-6E194EE09BCE}"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227988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F1C30B-C7CB-4DE3-8AF4-6E194EE09BCE}"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331569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1C30B-C7CB-4DE3-8AF4-6E194EE09BCE}"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24413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1C30B-C7CB-4DE3-8AF4-6E194EE09BCE}"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246930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1C30B-C7CB-4DE3-8AF4-6E194EE09BCE}"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a:p>
        </p:txBody>
      </p:sp>
    </p:spTree>
    <p:extLst>
      <p:ext uri="{BB962C8B-B14F-4D97-AF65-F5344CB8AC3E}">
        <p14:creationId xmlns:p14="http://schemas.microsoft.com/office/powerpoint/2010/main" val="324643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1C30B-C7CB-4DE3-8AF4-6E194EE09BCE}" type="datetimeFigureOut">
              <a:rPr lang="en-IN" smtClean="0"/>
              <a:t>15-02-2024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2545D-1084-406C-AF3C-EEB12A5E2031}" type="slidenum">
              <a:rPr lang="en-IN" smtClean="0"/>
              <a:t>‹#›</a:t>
            </a:fld>
            <a:endParaRPr lang="en-IN"/>
          </a:p>
        </p:txBody>
      </p:sp>
    </p:spTree>
    <p:extLst>
      <p:ext uri="{BB962C8B-B14F-4D97-AF65-F5344CB8AC3E}">
        <p14:creationId xmlns:p14="http://schemas.microsoft.com/office/powerpoint/2010/main" val="283713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6956" y="2701287"/>
            <a:ext cx="9144000" cy="1655762"/>
          </a:xfrm>
        </p:spPr>
        <p:txBody>
          <a:bodyPr>
            <a:normAutofit/>
          </a:bodyPr>
          <a:lstStyle/>
          <a:p>
            <a:pPr>
              <a:lnSpc>
                <a:spcPct val="150000"/>
              </a:lnSpc>
            </a:pPr>
            <a:r>
              <a:rPr lang="en-IN" b="1" dirty="0">
                <a:latin typeface="Times New Roman" panose="02020603050405020304" pitchFamily="18" charset="0"/>
                <a:cs typeface="Times New Roman" panose="02020603050405020304" pitchFamily="18" charset="0"/>
              </a:rPr>
              <a:t>Crime Analysis using K mean Clustering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6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36" y="121462"/>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1514901" y="1119116"/>
            <a:ext cx="7519917" cy="5418162"/>
            <a:chOff x="2015963" y="1061987"/>
            <a:chExt cx="6759547" cy="5475291"/>
          </a:xfrm>
        </p:grpSpPr>
        <p:sp>
          <p:nvSpPr>
            <p:cNvPr id="5" name="Rectangle 4"/>
            <p:cNvSpPr/>
            <p:nvPr/>
          </p:nvSpPr>
          <p:spPr>
            <a:xfrm>
              <a:off x="4963265" y="1310186"/>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Input data</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4963265" y="2318082"/>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Preprocessing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963265" y="3375325"/>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Clustering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963265" y="4432568"/>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Classification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963265" y="5492769"/>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Performance metrics</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0" name="Flowchart: Multidocument 9"/>
            <p:cNvSpPr/>
            <p:nvPr/>
          </p:nvSpPr>
          <p:spPr>
            <a:xfrm>
              <a:off x="2015963" y="1061987"/>
              <a:ext cx="1548505" cy="111961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Data set( Crime in India)</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657712" y="1610964"/>
              <a:ext cx="1465549" cy="155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12" name="Rectangle 11"/>
            <p:cNvSpPr/>
            <p:nvPr/>
          </p:nvSpPr>
          <p:spPr>
            <a:xfrm>
              <a:off x="6759102" y="1790257"/>
              <a:ext cx="1262768"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Handle missing value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a:stCxn id="10" idx="3"/>
              <a:endCxn id="5" idx="1"/>
            </p:cNvCxnSpPr>
            <p:nvPr/>
          </p:nvCxnSpPr>
          <p:spPr>
            <a:xfrm>
              <a:off x="3564468" y="1621792"/>
              <a:ext cx="13987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5557781" y="1933399"/>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57780" y="2941295"/>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56243" y="3998538"/>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54706" y="5055781"/>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p:cNvCxnSpPr>
            <p:nvPr/>
          </p:nvCxnSpPr>
          <p:spPr>
            <a:xfrm flipV="1">
              <a:off x="6152296" y="2431049"/>
              <a:ext cx="505416" cy="1986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759102" y="2480259"/>
              <a:ext cx="1262768"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Label Encoding</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2746611" y="3801089"/>
              <a:ext cx="1465549" cy="18627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29" name="Rectangle 28"/>
            <p:cNvSpPr/>
            <p:nvPr/>
          </p:nvSpPr>
          <p:spPr>
            <a:xfrm>
              <a:off x="2884870" y="3967074"/>
              <a:ext cx="1189030"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SVM</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47" name="Elbow Connector 46"/>
            <p:cNvCxnSpPr>
              <a:stCxn id="8" idx="1"/>
            </p:cNvCxnSpPr>
            <p:nvPr/>
          </p:nvCxnSpPr>
          <p:spPr>
            <a:xfrm rot="10800000">
              <a:off x="4208425" y="4372857"/>
              <a:ext cx="754841" cy="3713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657712" y="3388717"/>
              <a:ext cx="1465549" cy="9270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cxnSp>
          <p:nvCxnSpPr>
            <p:cNvPr id="56" name="Elbow Connector 55"/>
            <p:cNvCxnSpPr>
              <a:stCxn id="7" idx="3"/>
              <a:endCxn id="53" idx="1"/>
            </p:cNvCxnSpPr>
            <p:nvPr/>
          </p:nvCxnSpPr>
          <p:spPr>
            <a:xfrm>
              <a:off x="6152295" y="3686932"/>
              <a:ext cx="505417" cy="16533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888142" y="3603437"/>
              <a:ext cx="1004687"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K-means</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2884000" y="5085737"/>
              <a:ext cx="1189030"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KNN,RF</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V="1">
              <a:off x="6101599" y="5804375"/>
              <a:ext cx="606807" cy="4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708406" y="5000714"/>
              <a:ext cx="2067104" cy="15365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7" name="Rectangle 36"/>
            <p:cNvSpPr/>
            <p:nvPr/>
          </p:nvSpPr>
          <p:spPr>
            <a:xfrm>
              <a:off x="6861923" y="5106642"/>
              <a:ext cx="1786618"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Accuracy.precision,recall</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8" name="Rectangle 37"/>
            <p:cNvSpPr/>
            <p:nvPr/>
          </p:nvSpPr>
          <p:spPr>
            <a:xfrm>
              <a:off x="6888142" y="5791548"/>
              <a:ext cx="1786618"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Heap map, ROC curve</a:t>
              </a:r>
              <a:endParaRPr lang="en-IN" sz="12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6705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FLOW DIAGRAM</a:t>
            </a:r>
            <a:endParaRPr lang="en-IN" sz="2400" b="1"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4107973" y="1259918"/>
            <a:ext cx="3330056" cy="5145206"/>
            <a:chOff x="4121621" y="1027906"/>
            <a:chExt cx="3330056" cy="5145206"/>
          </a:xfrm>
        </p:grpSpPr>
        <p:sp>
          <p:nvSpPr>
            <p:cNvPr id="5" name="Oval 4"/>
            <p:cNvSpPr/>
            <p:nvPr/>
          </p:nvSpPr>
          <p:spPr>
            <a:xfrm>
              <a:off x="4145159" y="1027906"/>
              <a:ext cx="3247684" cy="5376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Start</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45159" y="2019513"/>
              <a:ext cx="3271218" cy="561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Input Data</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45159" y="2917534"/>
              <a:ext cx="3271218" cy="561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Preprocessing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180459" y="3815557"/>
              <a:ext cx="3271218" cy="561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Clustering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9" name="Down Arrow 8"/>
            <p:cNvSpPr/>
            <p:nvPr/>
          </p:nvSpPr>
          <p:spPr>
            <a:xfrm>
              <a:off x="5510127" y="1565524"/>
              <a:ext cx="541282" cy="45398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0" name="Down Arrow 9"/>
            <p:cNvSpPr/>
            <p:nvPr/>
          </p:nvSpPr>
          <p:spPr>
            <a:xfrm>
              <a:off x="5510127" y="2581026"/>
              <a:ext cx="541282" cy="3365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1" name="Down Arrow 10"/>
            <p:cNvSpPr/>
            <p:nvPr/>
          </p:nvSpPr>
          <p:spPr>
            <a:xfrm>
              <a:off x="5486593" y="3479047"/>
              <a:ext cx="541282" cy="3365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2" name="Down Arrow 11"/>
            <p:cNvSpPr/>
            <p:nvPr/>
          </p:nvSpPr>
          <p:spPr>
            <a:xfrm>
              <a:off x="5510127" y="4377069"/>
              <a:ext cx="541282" cy="3365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Rectangle 12"/>
            <p:cNvSpPr/>
            <p:nvPr/>
          </p:nvSpPr>
          <p:spPr>
            <a:xfrm>
              <a:off x="4121623" y="4713578"/>
              <a:ext cx="3271218" cy="561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Classification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121621" y="5611599"/>
              <a:ext cx="3271218" cy="561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Performance analysis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5" name="Down Arrow 14"/>
            <p:cNvSpPr/>
            <p:nvPr/>
          </p:nvSpPr>
          <p:spPr>
            <a:xfrm>
              <a:off x="5486588" y="5275091"/>
              <a:ext cx="541282" cy="3365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63188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Clustering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Result Generation</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0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2603358"/>
            <a:ext cx="10515600" cy="132556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MODULES DESCRIPTION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61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DATA SELECTION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613"/>
            <a:ext cx="10515600" cy="4351338"/>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The input data was collected from dataset repository.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In our process, the crime in India dataset is used.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data selection is the process of analyzing the crime.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This dataset contains complete information about various aspects of crimes happened in India from 2001.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There are many factors that can be </a:t>
            </a:r>
            <a:r>
              <a:rPr lang="en-US" sz="2000" dirty="0" smtClean="0">
                <a:latin typeface="Times New Roman" panose="02020603050405020304" pitchFamily="18" charset="0"/>
                <a:cs typeface="Times New Roman" panose="02020603050405020304" pitchFamily="18" charset="0"/>
              </a:rPr>
              <a:t>analyzed </a:t>
            </a:r>
            <a:r>
              <a:rPr lang="en-US" sz="2000" dirty="0">
                <a:latin typeface="Times New Roman" panose="02020603050405020304" pitchFamily="18" charset="0"/>
                <a:cs typeface="Times New Roman" panose="02020603050405020304" pitchFamily="18" charset="0"/>
              </a:rPr>
              <a:t>from this dataset.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In our process, we have to take the serious fraud dataset.</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371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400" b="1" dirty="0" smtClean="0">
                <a:latin typeface="Times New Roman" panose="02020603050405020304" pitchFamily="18" charset="0"/>
                <a:cs typeface="Times New Roman" panose="02020603050405020304" pitchFamily="18" charset="0"/>
              </a:rPr>
              <a:t>PRE-PROCESSING </a:t>
            </a:r>
            <a:br>
              <a:rPr lang="en-IN" sz="2400" b="1" dirty="0" smtClean="0">
                <a:latin typeface="Times New Roman" panose="02020603050405020304" pitchFamily="18" charset="0"/>
                <a:cs typeface="Times New Roman" panose="02020603050405020304" pitchFamily="18" charset="0"/>
              </a:rPr>
            </a:br>
            <a:endParaRPr lang="en-IN" sz="2400" b="1" dirty="0"/>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85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CLUSTERING</a:t>
            </a:r>
          </a:p>
        </p:txBody>
      </p:sp>
      <p:sp>
        <p:nvSpPr>
          <p:cNvPr id="3" name="Content Placeholder 2"/>
          <p:cNvSpPr>
            <a:spLocks noGrp="1"/>
          </p:cNvSpPr>
          <p:nvPr>
            <p:ph idx="1"/>
          </p:nvPr>
        </p:nvSpPr>
        <p:spPr/>
        <p:txBody>
          <a:bodyPr>
            <a:normAutofit/>
          </a:bodyPr>
          <a:lstStyle/>
          <a:p>
            <a:pPr lvl="0" algn="just">
              <a:lnSpc>
                <a:spcPct val="150000"/>
              </a:lnSpc>
            </a:pPr>
            <a:r>
              <a:rPr lang="en-US" sz="2000" b="1" dirty="0">
                <a:latin typeface="Times New Roman" panose="02020603050405020304" pitchFamily="18" charset="0"/>
                <a:cs typeface="Times New Roman" panose="02020603050405020304" pitchFamily="18" charset="0"/>
              </a:rPr>
              <a:t>K-means</a:t>
            </a:r>
            <a:r>
              <a:rPr lang="en-US" sz="2000" dirty="0">
                <a:latin typeface="Times New Roman" panose="02020603050405020304" pitchFamily="18" charset="0"/>
                <a:cs typeface="Times New Roman" panose="02020603050405020304" pitchFamily="18" charset="0"/>
              </a:rPr>
              <a:t> clustering is a method of vector quantization, originally from signal processing, that aims to partition n observations into k clusters in which each observation belongs to the cluster with the nearest mean, serving as a prototype of the cluster.</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K-means clustering is </a:t>
            </a:r>
            <a:r>
              <a:rPr lang="en-US" sz="2000" b="1" dirty="0">
                <a:latin typeface="Times New Roman" panose="02020603050405020304" pitchFamily="18" charset="0"/>
                <a:cs typeface="Times New Roman" panose="02020603050405020304" pitchFamily="18" charset="0"/>
              </a:rPr>
              <a:t>a type of unsupervised learning</a:t>
            </a:r>
            <a:r>
              <a:rPr lang="en-US" sz="2000" dirty="0">
                <a:latin typeface="Times New Roman" panose="02020603050405020304" pitchFamily="18" charset="0"/>
                <a:cs typeface="Times New Roman" panose="02020603050405020304" pitchFamily="18" charset="0"/>
              </a:rPr>
              <a:t>, which is used when you have unlabeled data (i.e., data without defined categories or groups).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goal of this algorithm is to find groups in the data, with the number of groups represented by the variable K.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points are clustered based on feature similarity.</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5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CLASSIFICATION</a:t>
            </a:r>
          </a:p>
        </p:txBody>
      </p:sp>
      <p:sp>
        <p:nvSpPr>
          <p:cNvPr id="3" name="Content Placeholder 2"/>
          <p:cNvSpPr>
            <a:spLocks noGrp="1"/>
          </p:cNvSpPr>
          <p:nvPr>
            <p:ph idx="1"/>
          </p:nvPr>
        </p:nvSpPr>
        <p:spPr>
          <a:xfrm>
            <a:off x="838200" y="1566318"/>
            <a:ext cx="10515600" cy="4351338"/>
          </a:xfrm>
        </p:spPr>
        <p:txBody>
          <a:bodyPr>
            <a:normAutofit lnSpcReduction="10000"/>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Machine learning</a:t>
            </a:r>
            <a:r>
              <a:rPr lang="en-IN" sz="2000" dirty="0">
                <a:latin typeface="Times New Roman" panose="02020603050405020304" pitchFamily="18" charset="0"/>
                <a:cs typeface="Times New Roman" panose="02020603050405020304" pitchFamily="18" charset="0"/>
              </a:rPr>
              <a:t> is a method of data analysis that automates analytical model building. It is a branch of artificial intelligence based on the idea that systems can learn from data, identify patterns and make decisions with minimal human intervention.</a:t>
            </a:r>
          </a:p>
          <a:p>
            <a:pPr lvl="0" algn="just">
              <a:lnSpc>
                <a:spcPct val="150000"/>
              </a:lnSpc>
            </a:pPr>
            <a:r>
              <a:rPr lang="en-IN" sz="2000" b="1" dirty="0">
                <a:latin typeface="Times New Roman" panose="02020603050405020304" pitchFamily="18" charset="0"/>
                <a:cs typeface="Times New Roman" panose="02020603050405020304" pitchFamily="18" charset="0"/>
              </a:rPr>
              <a:t>Random forest</a:t>
            </a:r>
            <a:r>
              <a:rPr lang="en-IN" sz="2000" dirty="0">
                <a:latin typeface="Times New Roman" panose="02020603050405020304" pitchFamily="18" charset="0"/>
                <a:cs typeface="Times New Roman" panose="02020603050405020304" pitchFamily="18" charset="0"/>
              </a:rPr>
              <a:t> algorithm creates decision trees on data samples and then gets the prediction from each of them and finally selects the best solution by means of voting.</a:t>
            </a:r>
          </a:p>
          <a:p>
            <a:pPr algn="just">
              <a:lnSpc>
                <a:spcPct val="150000"/>
              </a:lnSpc>
            </a:pPr>
            <a:r>
              <a:rPr lang="en-IN" sz="2000" b="1" dirty="0">
                <a:latin typeface="Times New Roman" panose="02020603050405020304" pitchFamily="18" charset="0"/>
                <a:cs typeface="Times New Roman" panose="02020603050405020304" pitchFamily="18" charset="0"/>
              </a:rPr>
              <a:t>Decision Tree</a:t>
            </a:r>
            <a:r>
              <a:rPr lang="en-IN" sz="2000" dirty="0">
                <a:latin typeface="Times New Roman" panose="02020603050405020304" pitchFamily="18" charset="0"/>
                <a:cs typeface="Times New Roman" panose="02020603050405020304" pitchFamily="18" charset="0"/>
              </a:rPr>
              <a:t> Simple to understand and to interpret. Trees can be visualised. Requires little data preparation. </a:t>
            </a:r>
          </a:p>
          <a:p>
            <a:pPr algn="just">
              <a:lnSpc>
                <a:spcPct val="150000"/>
              </a:lnSpc>
            </a:pPr>
            <a:r>
              <a:rPr lang="en-IN" sz="2000" b="1" dirty="0" smtClean="0">
                <a:latin typeface="Times New Roman" panose="02020603050405020304" pitchFamily="18" charset="0"/>
                <a:cs typeface="Times New Roman" panose="02020603050405020304" pitchFamily="18" charset="0"/>
              </a:rPr>
              <a:t>k-nearest neighbours </a:t>
            </a:r>
            <a:r>
              <a:rPr lang="en-IN" sz="2000" b="1" dirty="0">
                <a:latin typeface="Times New Roman" panose="02020603050405020304" pitchFamily="18" charset="0"/>
                <a:cs typeface="Times New Roman" panose="02020603050405020304" pitchFamily="18" charset="0"/>
              </a:rPr>
              <a:t>(KNN)</a:t>
            </a:r>
            <a:r>
              <a:rPr lang="en-IN" sz="2000" dirty="0">
                <a:latin typeface="Times New Roman" panose="02020603050405020304" pitchFamily="18" charset="0"/>
                <a:cs typeface="Times New Roman" panose="02020603050405020304" pitchFamily="18" charset="0"/>
              </a:rPr>
              <a:t> algorithm is a simple, supervised machine learning algorithm that can be used to solve both classification and regression problems. </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4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PERFORMANCE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pPr>
            <a:r>
              <a:rPr lang="en-IN" sz="2000" dirty="0" smtClean="0">
                <a:latin typeface="Times New Roman" panose="02020603050405020304" pitchFamily="18" charset="0"/>
                <a:cs typeface="Times New Roman" panose="02020603050405020304" pitchFamily="18" charset="0"/>
              </a:rPr>
              <a:t>Accuracy</a:t>
            </a:r>
          </a:p>
          <a:p>
            <a:pPr lvl="0" algn="just">
              <a:lnSpc>
                <a:spcPct val="150000"/>
              </a:lnSpc>
            </a:pPr>
            <a:r>
              <a:rPr lang="en-US" sz="2000" dirty="0" smtClean="0">
                <a:latin typeface="Times New Roman" panose="02020603050405020304" pitchFamily="18" charset="0"/>
                <a:cs typeface="Times New Roman" panose="02020603050405020304" pitchFamily="18" charset="0"/>
              </a:rPr>
              <a:t>Precision</a:t>
            </a:r>
          </a:p>
          <a:p>
            <a:pPr lvl="0" algn="just">
              <a:lnSpc>
                <a:spcPct val="150000"/>
              </a:lnSpc>
            </a:pPr>
            <a:r>
              <a:rPr lang="en-US" sz="2000" dirty="0" smtClean="0">
                <a:latin typeface="Times New Roman" panose="02020603050405020304" pitchFamily="18" charset="0"/>
                <a:cs typeface="Times New Roman" panose="02020603050405020304" pitchFamily="18" charset="0"/>
              </a:rPr>
              <a:t>Recall</a:t>
            </a:r>
          </a:p>
          <a:p>
            <a:pPr lvl="0" algn="just">
              <a:lnSpc>
                <a:spcPct val="150000"/>
              </a:lnSpc>
            </a:pPr>
            <a:r>
              <a:rPr lang="en-US" sz="2000" dirty="0" smtClean="0">
                <a:latin typeface="Times New Roman" panose="02020603050405020304" pitchFamily="18" charset="0"/>
                <a:cs typeface="Times New Roman" panose="02020603050405020304" pitchFamily="18" charset="0"/>
              </a:rPr>
              <a:t>F1-score</a:t>
            </a:r>
          </a:p>
          <a:p>
            <a:pPr lvl="0" algn="just">
              <a:lnSpc>
                <a:spcPct val="150000"/>
              </a:lnSpc>
            </a:pPr>
            <a:r>
              <a:rPr lang="en-US" sz="2000" dirty="0" smtClean="0">
                <a:latin typeface="Times New Roman" panose="02020603050405020304" pitchFamily="18" charset="0"/>
                <a:cs typeface="Times New Roman" panose="02020603050405020304" pitchFamily="18" charset="0"/>
              </a:rPr>
              <a:t>ROC curve</a:t>
            </a:r>
          </a:p>
          <a:p>
            <a:pPr lvl="0" algn="just">
              <a:lnSpc>
                <a:spcPct val="150000"/>
              </a:lnSpc>
            </a:pPr>
            <a:r>
              <a:rPr lang="en-US" sz="2000" dirty="0" smtClean="0">
                <a:latin typeface="Times New Roman" panose="02020603050405020304" pitchFamily="18" charset="0"/>
                <a:cs typeface="Times New Roman" panose="02020603050405020304" pitchFamily="18" charset="0"/>
              </a:rPr>
              <a:t>Confusion matrix</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029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8" y="174056"/>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59828214"/>
              </p:ext>
            </p:extLst>
          </p:nvPr>
        </p:nvGraphicFramePr>
        <p:xfrm>
          <a:off x="838200" y="1416099"/>
          <a:ext cx="10046270" cy="497514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Crime Pattern Detection, Analysis &amp; Prediction using Machine Learning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Rohit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Patil1,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Muzamil</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Kacchi2,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Pranali</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Gavali3,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Komal</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Pimparia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Criminal analysis is a methodical approach for identifying and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analyzing</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patterns and trends in crime. In this paper, the main focus is on the review of algorithms and techniques used for identify the criminals. </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It however suffers from some disadvantages such as determination of the number of clusters by user, affectability from outlier data, high-dimensional data, and sensitivity toward centers for initial clusters and thus possibility of being trapped into local minimum may reduce efficiency of the K-means algorithm.</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4295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DOMAIN INTRODUCTION</a:t>
            </a:r>
            <a:endParaRPr lang="en-IN" sz="2400"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ea typeface="Tahoma" panose="020B0604030504040204" pitchFamily="34" charset="0"/>
                <a:cs typeface="Times New Roman" panose="02020603050405020304" pitchFamily="18" charset="0"/>
              </a:rPr>
              <a:t>Data mining </a:t>
            </a:r>
            <a:r>
              <a:rPr lang="en-IN" sz="2000" dirty="0">
                <a:latin typeface="Times New Roman" panose="02020603050405020304" pitchFamily="18" charset="0"/>
                <a:ea typeface="Tahoma" panose="020B0604030504040204" pitchFamily="34" charset="0"/>
                <a:cs typeface="Times New Roman" panose="02020603050405020304" pitchFamily="18" charset="0"/>
              </a:rPr>
              <a:t>is the computing process of discovering patterns in large datasets involving methods at the intersection of machine learning, statistics and database systems.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 The overall goal of the data mining process is to extract information from a data set and transform it into an understandable structure for further use</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 Data mining is the analysis step of the "knowledge discovery in databases" process, or KDD.  </a:t>
            </a:r>
          </a:p>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 Data mining is about finding new information in a lots of data.</a:t>
            </a:r>
          </a:p>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 The information obtained from data mining is hopefully both new and useful.</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33682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256892955"/>
              </p:ext>
            </p:extLst>
          </p:nvPr>
        </p:nvGraphicFramePr>
        <p:xfrm>
          <a:off x="838200" y="1470690"/>
          <a:ext cx="10046270" cy="497514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Crime Pattern Detection, Analysis &amp; Prediction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Sunil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Yadav</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Meet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Timbadia</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Ajit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Yadav</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Rohit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Vishwakarma</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and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Nikhilesh</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Yadav</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Crimes are a social irritation and cost our society deeply in several ways. Any research that can help in solving crimes quickly will pay for itself. We have used supervised, semi-supervised and unsupervised learning technique on the crime records for knowledge discovery and to help in increasing the predictive accuracy of the crime. </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To provide a comprehensive review of theory and research with respect to the prevention of the crime in the society and to implement different data analysis algorithms which address the connections between crime and its pattern.</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942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214999"/>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44760957"/>
              </p:ext>
            </p:extLst>
          </p:nvPr>
        </p:nvGraphicFramePr>
        <p:xfrm>
          <a:off x="950035" y="1293270"/>
          <a:ext cx="10046270" cy="521898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An Overview on Crime Prediction Methods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Nurul</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Hazwani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Mohd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Shamsuddin1 , Nor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Azizah</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Ali2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Razana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Alwee</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In the recent past, crime analyses are required to reveal the complexities in the crime dataset. This process will help the parties that involve in law enforcement in arresting offenders and directing the crime prevention strategies. Our objective is to identify current implementations of crime prediction method and the possibility to enhance it for future needs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The scanning algorithm based on geographical crime incidents used to identify clusters with relatively high level of crime hotspots.</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5244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62" y="245659"/>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737544786"/>
              </p:ext>
            </p:extLst>
          </p:nvPr>
        </p:nvGraphicFramePr>
        <p:xfrm>
          <a:off x="1015622" y="1871475"/>
          <a:ext cx="10046270" cy="3784617"/>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Crime Pattern Detection Using Data Mining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2006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Shyam</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Varan</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Nath</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to implement machine learning framework works with the geo-spatial plot of crime and helps to improve the productivity of the detectives and other law enforcement officers. It can also be applied for counter terrorism for homeland security. </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The automated detection of crime patterns, allows the detectives to focus on crime sprees first and solving one of these crimes results in solving the whole “spree”.</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2414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nvPr>
        </p:nvGraphicFramePr>
        <p:xfrm>
          <a:off x="838200" y="1690688"/>
          <a:ext cx="10046270" cy="3784617"/>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MedBIoT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Generation of an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Botnet Dataset in a Medium-sized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Network</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Alejandro Guerra-</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Manzanares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 Jorge Medina-Galindo,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Hayretdin</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Bahsi</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b and Sven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Nomm</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intrusion detection systems aim to overcome network security limitations relying heavily on data quantity and quality. In the case of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networks these data are scarce and limited to small-sized networks. </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High vulnerable and prone to be compromised devices.</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High-performance effective intrusion detection system (IDS).</a:t>
                      </a:r>
                    </a:p>
                    <a:p>
                      <a:pPr lvl="0"/>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33654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325095061"/>
              </p:ext>
            </p:extLst>
          </p:nvPr>
        </p:nvGraphicFramePr>
        <p:xfrm>
          <a:off x="838200" y="1417732"/>
          <a:ext cx="10046270" cy="497514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600" b="0" dirty="0" smtClean="0">
                          <a:latin typeface="Times New Roman" panose="02020603050405020304" pitchFamily="18" charset="0"/>
                          <a:cs typeface="Times New Roman" panose="02020603050405020304" pitchFamily="18" charset="0"/>
                        </a:rPr>
                        <a:t>Title</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Year</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Author</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err="1" smtClean="0">
                          <a:latin typeface="Times New Roman" panose="02020603050405020304" pitchFamily="18" charset="0"/>
                          <a:cs typeface="Times New Roman" panose="02020603050405020304" pitchFamily="18" charset="0"/>
                        </a:rPr>
                        <a:t>Methology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Merits/demerits</a:t>
                      </a:r>
                      <a:endParaRPr lang="en-IN" sz="1600" b="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Systematic Literature Review on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-Based Botnet Attack</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ihsan</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ali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abdelmuttlib</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ibrahim</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abdalla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ahmed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ahmad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almogren</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muhammad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ahsan</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raza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syed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attique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shah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anwar</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khan  , and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abdullah</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gani</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Therefore, various kind of attacks are possible due to this vulnerability, with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-based botnet attack being one of the most popular. In this study, we conducted a comprehensive systematic literature review on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-based botnet attacks. The demographic characteristics of primary studies were also outlined. </a:t>
                      </a: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lvl="0"/>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The detection of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botnet attacks, whilst 12 studies are focused on avoiding the attacks rather than detecting them. This finding is disadvantageous to the organization experiencing such attack.</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22088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490079703"/>
              </p:ext>
            </p:extLst>
          </p:nvPr>
        </p:nvGraphicFramePr>
        <p:xfrm>
          <a:off x="838200" y="1690688"/>
          <a:ext cx="10046270" cy="448746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Using machine learning algorithms to </a:t>
                      </a:r>
                      <a:r>
                        <a:rPr lang="en-IN" sz="1600" b="1" kern="1200" dirty="0" err="1" smtClean="0">
                          <a:solidFill>
                            <a:schemeClr val="dk1"/>
                          </a:solidFill>
                          <a:effectLst/>
                          <a:latin typeface="Times New Roman" panose="02020603050405020304" pitchFamily="18" charset="0"/>
                          <a:ea typeface="+mn-ea"/>
                          <a:cs typeface="Times New Roman" panose="02020603050405020304" pitchFamily="18" charset="0"/>
                        </a:rPr>
                        <a:t>analyze</a:t>
                      </a:r>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 crime data</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2015</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Alejandro Guerra-</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Manzanares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 Jorge Medina-Galindo,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Hayretdin</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Bahsi</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b and Sven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Nomm</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We implemented the Linear Regression, Additive Regression, and Decision Stump algorithms using the same finite set of features, on the communities and crime un normalized dataset to conduct a comparative study between the violent crime patterns from this particular dataset and actual crime statistical data.</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Finding and visually presenting groups of facts previously unknown or left unnoticed.</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Heterogeneous data is segmented into a number of homogenous clusters.</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0365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SYSTEM REQUIREMENTS</a:t>
            </a:r>
            <a:endParaRPr lang="en-IN" sz="2400" dirty="0"/>
          </a:p>
        </p:txBody>
      </p:sp>
      <p:sp>
        <p:nvSpPr>
          <p:cNvPr id="3" name="Content Placeholder 2"/>
          <p:cNvSpPr>
            <a:spLocks noGrp="1"/>
          </p:cNvSpPr>
          <p:nvPr>
            <p:ph idx="1"/>
          </p:nvPr>
        </p:nvSpPr>
        <p:spPr/>
        <p:txBody>
          <a:bodyPr/>
          <a:lstStyle/>
          <a:p>
            <a:pPr algn="just">
              <a:lnSpc>
                <a:spcPct val="150000"/>
              </a:lnSpc>
            </a:pPr>
            <a:r>
              <a:rPr lang="en-IN" sz="2000" b="1" dirty="0">
                <a:latin typeface="Times New Roman" panose="02020603050405020304" pitchFamily="18" charset="0"/>
                <a:cs typeface="Times New Roman" panose="02020603050405020304" pitchFamily="18" charset="0"/>
              </a:rPr>
              <a:t>Software 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O/S                  	 :  Windows 7.</a:t>
            </a:r>
          </a:p>
          <a:p>
            <a:pPr lvl="0" algn="just">
              <a:lnSpc>
                <a:spcPct val="150000"/>
              </a:lnSpc>
            </a:pPr>
            <a:r>
              <a:rPr lang="en-IN" sz="2000" dirty="0">
                <a:latin typeface="Times New Roman" panose="02020603050405020304" pitchFamily="18" charset="0"/>
                <a:cs typeface="Times New Roman" panose="02020603050405020304" pitchFamily="18" charset="0"/>
              </a:rPr>
              <a:t>Language	 :  Python</a:t>
            </a:r>
          </a:p>
          <a:p>
            <a:pPr lvl="0" algn="just">
              <a:lnSpc>
                <a:spcPct val="150000"/>
              </a:lnSpc>
            </a:pPr>
            <a:r>
              <a:rPr lang="en-IN" sz="2000" dirty="0">
                <a:latin typeface="Times New Roman" panose="02020603050405020304" pitchFamily="18" charset="0"/>
                <a:cs typeface="Times New Roman" panose="02020603050405020304" pitchFamily="18" charset="0"/>
              </a:rPr>
              <a:t>Front End            : Anaconda Navigator - </a:t>
            </a:r>
            <a:r>
              <a:rPr lang="en-IN" sz="2000" dirty="0" err="1">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4605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SYSTEM REQUIREMENTS</a:t>
            </a:r>
            <a:endParaRPr lang="en-IN" sz="2400" dirty="0"/>
          </a:p>
        </p:txBody>
      </p:sp>
      <p:sp>
        <p:nvSpPr>
          <p:cNvPr id="3" name="Content Placeholder 2"/>
          <p:cNvSpPr>
            <a:spLocks noGrp="1"/>
          </p:cNvSpPr>
          <p:nvPr>
            <p:ph idx="1"/>
          </p:nvPr>
        </p:nvSpPr>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System	        :   Pentium IV 2.4 GHz </a:t>
            </a:r>
          </a:p>
          <a:p>
            <a:pPr lvl="0" algn="just">
              <a:lnSpc>
                <a:spcPct val="150000"/>
              </a:lnSpc>
            </a:pPr>
            <a:r>
              <a:rPr lang="en-IN" sz="2000" dirty="0">
                <a:latin typeface="Times New Roman" panose="02020603050405020304" pitchFamily="18" charset="0"/>
                <a:cs typeface="Times New Roman" panose="02020603050405020304" pitchFamily="18" charset="0"/>
              </a:rPr>
              <a:t>Hard Disk                 :   200 GB</a:t>
            </a:r>
          </a:p>
          <a:p>
            <a:pPr lvl="0" algn="just">
              <a:lnSpc>
                <a:spcPct val="150000"/>
              </a:lnSpc>
            </a:pPr>
            <a:r>
              <a:rPr lang="en-IN" sz="2000" dirty="0">
                <a:latin typeface="Times New Roman" panose="02020603050405020304" pitchFamily="18" charset="0"/>
                <a:cs typeface="Times New Roman" panose="02020603050405020304" pitchFamily="18" charset="0"/>
              </a:rPr>
              <a:t>Mouse	        :   Logitech.</a:t>
            </a:r>
          </a:p>
          <a:p>
            <a:pPr lvl="0" algn="just">
              <a:lnSpc>
                <a:spcPct val="150000"/>
              </a:lnSpc>
            </a:pPr>
            <a:r>
              <a:rPr lang="en-IN" sz="2000" dirty="0">
                <a:latin typeface="Times New Roman" panose="02020603050405020304" pitchFamily="18" charset="0"/>
                <a:cs typeface="Times New Roman" panose="02020603050405020304" pitchFamily="18" charset="0"/>
              </a:rPr>
              <a:t>Keyboard	        :   110 keys enhanced</a:t>
            </a:r>
          </a:p>
          <a:p>
            <a:pPr lvl="0" algn="just">
              <a:lnSpc>
                <a:spcPct val="150000"/>
              </a:lnSpc>
            </a:pPr>
            <a:r>
              <a:rPr lang="en-IN" sz="2000" dirty="0">
                <a:latin typeface="Times New Roman" panose="02020603050405020304" pitchFamily="18" charset="0"/>
                <a:cs typeface="Times New Roman" panose="02020603050405020304" pitchFamily="18" charset="0"/>
              </a:rPr>
              <a:t>Ram	                      :   4GB</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720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1030" y="1511727"/>
            <a:ext cx="10515600" cy="43513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With the advancement in technologies that are coming recently in data science and especially in machine learning, it becomes easy and efficient to discover patterns and information which might get useful for future prediction in crime analysis and behaviour segmentation.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Clustering </a:t>
            </a:r>
            <a:r>
              <a:rPr lang="en-IN" sz="2000" dirty="0">
                <a:latin typeface="Times New Roman" panose="02020603050405020304" pitchFamily="18" charset="0"/>
                <a:cs typeface="Times New Roman" panose="02020603050405020304" pitchFamily="18" charset="0"/>
              </a:rPr>
              <a:t>is the process of grouping similarities in a dataset so that it can get useful for analysis, discovering patterns and prediction.</a:t>
            </a:r>
          </a:p>
          <a:p>
            <a:endParaRPr lang="en-IN" dirty="0"/>
          </a:p>
        </p:txBody>
      </p:sp>
    </p:spTree>
    <p:extLst>
      <p:ext uri="{BB962C8B-B14F-4D97-AF65-F5344CB8AC3E}">
        <p14:creationId xmlns:p14="http://schemas.microsoft.com/office/powerpoint/2010/main" val="14946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FUTURE WORK</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IN" sz="2000" dirty="0">
                <a:latin typeface="Times New Roman" panose="02020603050405020304" pitchFamily="18" charset="0"/>
                <a:cs typeface="Times New Roman" panose="02020603050405020304" pitchFamily="18" charset="0"/>
              </a:rPr>
              <a:t>As a future work, it would be interesting to evaluate the performance of some unsupervised algorithms.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Furthermore</a:t>
            </a:r>
            <a:r>
              <a:rPr lang="en-IN" sz="2000" dirty="0">
                <a:latin typeface="Times New Roman" panose="02020603050405020304" pitchFamily="18" charset="0"/>
                <a:cs typeface="Times New Roman" panose="02020603050405020304" pitchFamily="18" charset="0"/>
              </a:rPr>
              <a:t>, we applied various deep and machine learning algorithms independently from each other.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future, we should like to combine different machine learning and deep learning algorithms as a multi-layered model to improve the detection performance.</a:t>
            </a:r>
          </a:p>
          <a:p>
            <a:endParaRPr lang="en-IN" dirty="0"/>
          </a:p>
        </p:txBody>
      </p:sp>
    </p:spTree>
    <p:extLst>
      <p:ext uri="{BB962C8B-B14F-4D97-AF65-F5344CB8AC3E}">
        <p14:creationId xmlns:p14="http://schemas.microsoft.com/office/powerpoint/2010/main" val="130002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7" y="160409"/>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7383" y="1307009"/>
            <a:ext cx="10515600" cy="5230269"/>
          </a:xfrm>
        </p:spPr>
        <p:txBody>
          <a:bodyPr>
            <a:noAutofit/>
          </a:bodyPr>
          <a:lstStyle/>
          <a:p>
            <a:pPr>
              <a:lnSpc>
                <a:spcPct val="150000"/>
              </a:lnSpc>
            </a:pPr>
            <a:r>
              <a:rPr lang="en-IN" sz="2000" dirty="0">
                <a:latin typeface="Times New Roman" panose="02020603050405020304" pitchFamily="18" charset="0"/>
                <a:cs typeface="Times New Roman" panose="02020603050405020304" pitchFamily="18" charset="0"/>
              </a:rPr>
              <a:t>Criminal analysis is a methodical approach for identifying and analysing patterns and trends in crime.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Predictive policing means, using analytical and predictive techniques, to identify criminal and it has been found to be pretty much effective in doing the same</a:t>
            </a:r>
            <a:r>
              <a:rPr lang="en-IN" sz="2000" dirty="0" smtClean="0">
                <a:latin typeface="Times New Roman" panose="02020603050405020304" pitchFamily="18" charset="0"/>
                <a:cs typeface="Times New Roman" panose="02020603050405020304" pitchFamily="18" charset="0"/>
              </a:rPr>
              <a:t>.</a:t>
            </a:r>
          </a:p>
          <a:p>
            <a:pPr>
              <a:lnSpc>
                <a:spcPct val="150000"/>
              </a:lnSpc>
            </a:pPr>
            <a:r>
              <a:rPr lang="en-IN" sz="2000" dirty="0">
                <a:latin typeface="Times New Roman" panose="02020603050405020304" pitchFamily="18" charset="0"/>
                <a:cs typeface="Times New Roman" panose="02020603050405020304" pitchFamily="18" charset="0"/>
              </a:rPr>
              <a:t>Because of the increased crime rate over the years, system will have to handle a huge amount of crime data stored in warehouses which would be very difficult to be </a:t>
            </a:r>
            <a:r>
              <a:rPr lang="en-IN" sz="2000" dirty="0" smtClean="0">
                <a:latin typeface="Times New Roman" panose="02020603050405020304" pitchFamily="18" charset="0"/>
                <a:cs typeface="Times New Roman" panose="02020603050405020304" pitchFamily="18" charset="0"/>
              </a:rPr>
              <a:t>analysed manually</a:t>
            </a:r>
          </a:p>
          <a:p>
            <a:pPr>
              <a:lnSpc>
                <a:spcPct val="150000"/>
              </a:lnSpc>
            </a:pPr>
            <a:r>
              <a:rPr lang="en-IN" sz="2000" dirty="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ow </a:t>
            </a:r>
            <a:r>
              <a:rPr lang="en-IN" sz="2000" dirty="0">
                <a:latin typeface="Times New Roman" panose="02020603050405020304" pitchFamily="18" charset="0"/>
                <a:cs typeface="Times New Roman" panose="02020603050405020304" pitchFamily="18" charset="0"/>
              </a:rPr>
              <a:t>a day's, criminals are becoming technologically advance, so there is need to use advance technologies in order to keep police ahead of </a:t>
            </a:r>
            <a:r>
              <a:rPr lang="en-IN" sz="2000" dirty="0" smtClean="0">
                <a:latin typeface="Times New Roman" panose="02020603050405020304" pitchFamily="18" charset="0"/>
                <a:cs typeface="Times New Roman" panose="02020603050405020304" pitchFamily="18" charset="0"/>
              </a:rPr>
              <a:t>them.</a:t>
            </a:r>
          </a:p>
          <a:p>
            <a:pPr>
              <a:lnSpc>
                <a:spcPct val="150000"/>
              </a:lnSpc>
            </a:pPr>
            <a:r>
              <a:rPr lang="en-IN" sz="2000" dirty="0">
                <a:latin typeface="Times New Roman" panose="02020603050405020304" pitchFamily="18" charset="0"/>
                <a:cs typeface="Times New Roman" panose="02020603050405020304" pitchFamily="18" charset="0"/>
              </a:rPr>
              <a:t>In our system, the crime dataset of India that contains record of serious fraud of property in all states and we will apply k-means clustering .we can implement the machine learning algorithms.</a:t>
            </a:r>
          </a:p>
        </p:txBody>
      </p:sp>
    </p:spTree>
    <p:extLst>
      <p:ext uri="{BB962C8B-B14F-4D97-AF65-F5344CB8AC3E}">
        <p14:creationId xmlns:p14="http://schemas.microsoft.com/office/powerpoint/2010/main" val="2322982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PROBLEM STATEMENT </a:t>
            </a:r>
            <a:endParaRPr lang="en-IN" sz="2400"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Because of the increased crime rate over the years, system will have to handle a huge amount of crime data stored in warehouses which would be very difficult to be analyzed manually, and also now a day's, criminals are becoming technologically advance, so there is need to use advance technologies in order to keep police ahead of them.so, </a:t>
            </a:r>
            <a:r>
              <a:rPr lang="en-US" sz="2000" b="1" dirty="0">
                <a:latin typeface="Times New Roman" panose="02020603050405020304" pitchFamily="18" charset="0"/>
                <a:cs typeface="Times New Roman" panose="02020603050405020304" pitchFamily="18" charset="0"/>
              </a:rPr>
              <a:t>to overcome this problem by using the clustering and machine learning algorithms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712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1030" y="1484429"/>
            <a:ext cx="10515600" cy="4984610"/>
          </a:xfrm>
        </p:spPr>
        <p:txBody>
          <a:bodyPr>
            <a:normAutofit/>
          </a:bodyPr>
          <a:lstStyle/>
          <a:p>
            <a:pPr lvl="0" algn="just">
              <a:lnSpc>
                <a:spcPct val="150000"/>
              </a:lnSpc>
            </a:pPr>
            <a:r>
              <a:rPr lang="en-US" sz="2000" dirty="0" err="1">
                <a:latin typeface="Times New Roman" panose="02020603050405020304" pitchFamily="18" charset="0"/>
                <a:cs typeface="Times New Roman" panose="02020603050405020304" pitchFamily="18" charset="0"/>
              </a:rPr>
              <a:t>Yadav</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Timbadia</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Yadav</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Vishwakarma</a:t>
            </a:r>
            <a:r>
              <a:rPr lang="en-US" sz="2000" dirty="0">
                <a:latin typeface="Times New Roman" panose="02020603050405020304" pitchFamily="18" charset="0"/>
                <a:cs typeface="Times New Roman" panose="02020603050405020304" pitchFamily="18" charset="0"/>
              </a:rPr>
              <a:t>, R., &amp; </a:t>
            </a:r>
            <a:r>
              <a:rPr lang="en-US" sz="2000" dirty="0" err="1">
                <a:latin typeface="Times New Roman" panose="02020603050405020304" pitchFamily="18" charset="0"/>
                <a:cs typeface="Times New Roman" panose="02020603050405020304" pitchFamily="18" charset="0"/>
              </a:rPr>
              <a:t>Yadav</a:t>
            </a:r>
            <a:r>
              <a:rPr lang="en-US" sz="2000" dirty="0">
                <a:latin typeface="Times New Roman" panose="02020603050405020304" pitchFamily="18" charset="0"/>
                <a:cs typeface="Times New Roman" panose="02020603050405020304" pitchFamily="18" charset="0"/>
              </a:rPr>
              <a:t>, N. (2017, April). Crime pattern detection, analysis &amp; prediction. In Electronics, Communication and Aerospace Technology (ICECA), 2017 International conference of (Vol. 1, pp. 225-230). IEEE.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Suhong</a:t>
            </a:r>
            <a:r>
              <a:rPr lang="en-US" sz="2000" dirty="0">
                <a:latin typeface="Times New Roman" panose="02020603050405020304" pitchFamily="18" charset="0"/>
                <a:cs typeface="Times New Roman" panose="02020603050405020304" pitchFamily="18" charset="0"/>
              </a:rPr>
              <a:t> Kim ; </a:t>
            </a:r>
            <a:r>
              <a:rPr lang="en-US" sz="2000" dirty="0" err="1">
                <a:latin typeface="Times New Roman" panose="02020603050405020304" pitchFamily="18" charset="0"/>
                <a:cs typeface="Times New Roman" panose="02020603050405020304" pitchFamily="18" charset="0"/>
              </a:rPr>
              <a:t>Param</a:t>
            </a:r>
            <a:r>
              <a:rPr lang="en-US" sz="2000" dirty="0">
                <a:latin typeface="Times New Roman" panose="02020603050405020304" pitchFamily="18" charset="0"/>
                <a:cs typeface="Times New Roman" panose="02020603050405020304" pitchFamily="18" charset="0"/>
              </a:rPr>
              <a:t> Joshi ; </a:t>
            </a:r>
            <a:r>
              <a:rPr lang="en-US" sz="2000" dirty="0" err="1">
                <a:latin typeface="Times New Roman" panose="02020603050405020304" pitchFamily="18" charset="0"/>
                <a:cs typeface="Times New Roman" panose="02020603050405020304" pitchFamily="18" charset="0"/>
              </a:rPr>
              <a:t>Parminder</a:t>
            </a:r>
            <a:r>
              <a:rPr lang="en-US" sz="2000" dirty="0">
                <a:latin typeface="Times New Roman" panose="02020603050405020304" pitchFamily="18" charset="0"/>
                <a:cs typeface="Times New Roman" panose="02020603050405020304" pitchFamily="18" charset="0"/>
              </a:rPr>
              <a:t> Singh </a:t>
            </a:r>
            <a:r>
              <a:rPr lang="en-US" sz="2000" dirty="0" err="1">
                <a:latin typeface="Times New Roman" panose="02020603050405020304" pitchFamily="18" charset="0"/>
                <a:cs typeface="Times New Roman" panose="02020603050405020304" pitchFamily="18" charset="0"/>
              </a:rPr>
              <a:t>Kalsi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Pooya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Taheri</a:t>
            </a:r>
            <a:r>
              <a:rPr lang="en-US" sz="2000" dirty="0">
                <a:latin typeface="Times New Roman" panose="02020603050405020304" pitchFamily="18" charset="0"/>
                <a:cs typeface="Times New Roman" panose="02020603050405020304" pitchFamily="18" charset="0"/>
              </a:rPr>
              <a:t>. Crime Analysis Through Machine Learning, 2018 IEEE 9th Annual Information Technology, Electronics and Mobile Communication Conference (IEMCON).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Shamsuddin</a:t>
            </a:r>
            <a:r>
              <a:rPr lang="en-US" sz="2000" dirty="0">
                <a:latin typeface="Times New Roman" panose="02020603050405020304" pitchFamily="18" charset="0"/>
                <a:cs typeface="Times New Roman" panose="02020603050405020304" pitchFamily="18" charset="0"/>
              </a:rPr>
              <a:t>, N. H. M., Ali, N. A., &amp; </a:t>
            </a:r>
            <a:r>
              <a:rPr lang="en-US" sz="2000" dirty="0" err="1">
                <a:latin typeface="Times New Roman" panose="02020603050405020304" pitchFamily="18" charset="0"/>
                <a:cs typeface="Times New Roman" panose="02020603050405020304" pitchFamily="18" charset="0"/>
              </a:rPr>
              <a:t>Alwee</a:t>
            </a:r>
            <a:r>
              <a:rPr lang="en-US" sz="2000" dirty="0">
                <a:latin typeface="Times New Roman" panose="02020603050405020304" pitchFamily="18" charset="0"/>
                <a:cs typeface="Times New Roman" panose="02020603050405020304" pitchFamily="18" charset="0"/>
              </a:rPr>
              <a:t>, R. (2017, May). An overview on crime prediction methods. In Student Project Conference (ICT-ISPC), 2017 6th ICT International (pp. 1-5). IEEE.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299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p:cNvSpPr>
            <a:spLocks noGrp="1"/>
          </p:cNvSpPr>
          <p:nvPr>
            <p:ph idx="1"/>
          </p:nvPr>
        </p:nvSpPr>
        <p:spPr/>
        <p:txBody>
          <a:bodyPr>
            <a:normAutofit/>
          </a:bodyPr>
          <a:lstStyle/>
          <a:p>
            <a:pPr lvl="0" algn="just">
              <a:lnSpc>
                <a:spcPct val="150000"/>
              </a:lnSpc>
            </a:pPr>
            <a:r>
              <a:rPr lang="en-US" sz="2000" dirty="0" err="1">
                <a:latin typeface="Times New Roman" panose="02020603050405020304" pitchFamily="18" charset="0"/>
                <a:cs typeface="Times New Roman" panose="02020603050405020304" pitchFamily="18" charset="0"/>
              </a:rPr>
              <a:t>Nath</a:t>
            </a:r>
            <a:r>
              <a:rPr lang="en-US" sz="2000" dirty="0">
                <a:latin typeface="Times New Roman" panose="02020603050405020304" pitchFamily="18" charset="0"/>
                <a:cs typeface="Times New Roman" panose="02020603050405020304" pitchFamily="18" charset="0"/>
              </a:rPr>
              <a:t>, S. V. (2006, December). Crime pattern detection using data mining. In Web intelligence and intelligent agent technology workshops, 2006. </a:t>
            </a:r>
            <a:r>
              <a:rPr lang="en-US" sz="2000" dirty="0" err="1">
                <a:latin typeface="Times New Roman" panose="02020603050405020304" pitchFamily="18" charset="0"/>
                <a:cs typeface="Times New Roman" panose="02020603050405020304" pitchFamily="18" charset="0"/>
              </a:rPr>
              <a:t>wi-iat</a:t>
            </a:r>
            <a:r>
              <a:rPr lang="en-US" sz="2000" dirty="0">
                <a:latin typeface="Times New Roman" panose="02020603050405020304" pitchFamily="18" charset="0"/>
                <a:cs typeface="Times New Roman" panose="02020603050405020304" pitchFamily="18" charset="0"/>
              </a:rPr>
              <a:t> 2006 workshops. 2006 </a:t>
            </a:r>
            <a:r>
              <a:rPr lang="en-US" sz="2000" dirty="0" err="1">
                <a:latin typeface="Times New Roman" panose="02020603050405020304" pitchFamily="18" charset="0"/>
                <a:cs typeface="Times New Roman" panose="02020603050405020304" pitchFamily="18" charset="0"/>
              </a:rPr>
              <a:t>ieee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wic</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acm</a:t>
            </a:r>
            <a:r>
              <a:rPr lang="en-US" sz="2000" dirty="0">
                <a:latin typeface="Times New Roman" panose="02020603050405020304" pitchFamily="18" charset="0"/>
                <a:cs typeface="Times New Roman" panose="02020603050405020304" pitchFamily="18" charset="0"/>
              </a:rPr>
              <a:t> international conference on (pp. 41-44). IEEE.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err="1">
                <a:latin typeface="Times New Roman" panose="02020603050405020304" pitchFamily="18" charset="0"/>
                <a:cs typeface="Times New Roman" panose="02020603050405020304" pitchFamily="18" charset="0"/>
              </a:rPr>
              <a:t>Suhong</a:t>
            </a:r>
            <a:r>
              <a:rPr lang="en-US" sz="2000" dirty="0">
                <a:latin typeface="Times New Roman" panose="02020603050405020304" pitchFamily="18" charset="0"/>
                <a:cs typeface="Times New Roman" panose="02020603050405020304" pitchFamily="18" charset="0"/>
              </a:rPr>
              <a:t> Kim, </a:t>
            </a:r>
            <a:r>
              <a:rPr lang="en-US" sz="2000" dirty="0" err="1">
                <a:latin typeface="Times New Roman" panose="02020603050405020304" pitchFamily="18" charset="0"/>
                <a:cs typeface="Times New Roman" panose="02020603050405020304" pitchFamily="18" charset="0"/>
              </a:rPr>
              <a:t>Param</a:t>
            </a:r>
            <a:r>
              <a:rPr lang="en-US" sz="2000" dirty="0">
                <a:latin typeface="Times New Roman" panose="02020603050405020304" pitchFamily="18" charset="0"/>
                <a:cs typeface="Times New Roman" panose="02020603050405020304" pitchFamily="18" charset="0"/>
              </a:rPr>
              <a:t> Joshi, </a:t>
            </a:r>
            <a:r>
              <a:rPr lang="en-US" sz="2000" dirty="0" err="1">
                <a:latin typeface="Times New Roman" panose="02020603050405020304" pitchFamily="18" charset="0"/>
                <a:cs typeface="Times New Roman" panose="02020603050405020304" pitchFamily="18" charset="0"/>
              </a:rPr>
              <a:t>Parminder</a:t>
            </a:r>
            <a:r>
              <a:rPr lang="en-US" sz="2000" dirty="0">
                <a:latin typeface="Times New Roman" panose="02020603050405020304" pitchFamily="18" charset="0"/>
                <a:cs typeface="Times New Roman" panose="02020603050405020304" pitchFamily="18" charset="0"/>
              </a:rPr>
              <a:t> Singh </a:t>
            </a:r>
            <a:r>
              <a:rPr lang="en-US" sz="2000" dirty="0" err="1">
                <a:latin typeface="Times New Roman" panose="02020603050405020304" pitchFamily="18" charset="0"/>
                <a:cs typeface="Times New Roman" panose="02020603050405020304" pitchFamily="18" charset="0"/>
              </a:rPr>
              <a:t>Kalsi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Pooya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Taheri</a:t>
            </a:r>
            <a:r>
              <a:rPr lang="en-US" sz="2000" dirty="0">
                <a:latin typeface="Times New Roman" panose="02020603050405020304" pitchFamily="18" charset="0"/>
                <a:cs typeface="Times New Roman" panose="02020603050405020304" pitchFamily="18" charset="0"/>
              </a:rPr>
              <a:t> Fraser. Crime Analysis Through Machine Learning, November 2018, International College, Simon Fraser University.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err="1">
                <a:latin typeface="Times New Roman" panose="02020603050405020304" pitchFamily="18" charset="0"/>
                <a:cs typeface="Times New Roman" panose="02020603050405020304" pitchFamily="18" charset="0"/>
              </a:rPr>
              <a:t>Alkesh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Bharati</a:t>
            </a:r>
            <a:r>
              <a:rPr lang="en-IN" sz="2000" dirty="0">
                <a:latin typeface="Times New Roman" panose="02020603050405020304" pitchFamily="18" charset="0"/>
                <a:cs typeface="Times New Roman" panose="02020603050405020304" pitchFamily="18" charset="0"/>
              </a:rPr>
              <a:t>, Dr </a:t>
            </a:r>
            <a:r>
              <a:rPr lang="en-IN" sz="2000" dirty="0" err="1">
                <a:latin typeface="Times New Roman" panose="02020603050405020304" pitchFamily="18" charset="0"/>
                <a:cs typeface="Times New Roman" panose="02020603050405020304" pitchFamily="18" charset="0"/>
              </a:rPr>
              <a:t>Sarvanaguru</a:t>
            </a:r>
            <a:r>
              <a:rPr lang="en-IN" sz="2000" dirty="0">
                <a:latin typeface="Times New Roman" panose="02020603050405020304" pitchFamily="18" charset="0"/>
                <a:cs typeface="Times New Roman" panose="02020603050405020304" pitchFamily="18" charset="0"/>
              </a:rPr>
              <a:t> RA.K, Crime Prediction and Analysis Using Machine Learning, International Research Journal of Engineering and Technology (IRJET), Volume: 05 Issue: 09 | Sep 2018. </a:t>
            </a:r>
          </a:p>
        </p:txBody>
      </p:sp>
    </p:spTree>
    <p:extLst>
      <p:ext uri="{BB962C8B-B14F-4D97-AF65-F5344CB8AC3E}">
        <p14:creationId xmlns:p14="http://schemas.microsoft.com/office/powerpoint/2010/main" val="539979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678" y="2480528"/>
            <a:ext cx="10515600" cy="1325563"/>
          </a:xfrm>
        </p:spPr>
        <p:txBody>
          <a:bodyPr>
            <a:normAutofit/>
          </a:bodyPr>
          <a:lstStyle/>
          <a:p>
            <a:pPr algn="ctr"/>
            <a:r>
              <a:rPr lang="en-US" sz="3200" b="1" i="1" dirty="0" smtClean="0">
                <a:latin typeface="Times New Roman" panose="02020603050405020304" pitchFamily="18" charset="0"/>
                <a:cs typeface="Times New Roman" panose="02020603050405020304" pitchFamily="18" charset="0"/>
              </a:rPr>
              <a:t>THANK YOU…</a:t>
            </a:r>
            <a:endParaRPr lang="en-IN"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93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US" sz="2000" dirty="0">
                <a:latin typeface="Times New Roman" panose="02020603050405020304" pitchFamily="18" charset="0"/>
                <a:cs typeface="Times New Roman" panose="02020603050405020304" pitchFamily="18" charset="0"/>
              </a:rPr>
              <a:t>To analyze the crime behavior.</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cluster the serious fraud of property.</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implement the machine learning algorithms.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enhance the overall performance analysis.</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89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0563"/>
            <a:ext cx="10515600" cy="4351338"/>
          </a:xfrm>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A crime rate has become a topic of major concern certainly to limit the development of good governance and increasing day by day. Crimes are neither systematic nor random otherwise crime cannot be analysis.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When crimes like robbery, firebombing etc. have been decreased, crimes like murder, sex abuse, gang rape etc. have been increased</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Crime can be divided into a few types such as crime against properties (theft, burglary, and robbery) and crime of aggression (homicides, assaults and rape).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Crime analysis is part of crime prevention which has the tasks of discovering and detection of crimes and their relation with criminals.</a:t>
            </a:r>
          </a:p>
        </p:txBody>
      </p:sp>
    </p:spTree>
    <p:extLst>
      <p:ext uri="{BB962C8B-B14F-4D97-AF65-F5344CB8AC3E}">
        <p14:creationId xmlns:p14="http://schemas.microsoft.com/office/powerpoint/2010/main" val="327638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Crimes are increasing with a high frequency rates in this new era of world and hence it’s a devastating issue that everyone has been experiencing. For finding a pattern that can be used for prediction is necessary.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objective of this paper is to understand the concept of data mining and machine learning which can be used for finding criminal patterns and behaviours.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paper is further divided by providing basic differentiation of the clustering techniques used in unsupervised </a:t>
            </a:r>
            <a:r>
              <a:rPr lang="en-IN" sz="2000" dirty="0" smtClean="0">
                <a:latin typeface="Times New Roman" panose="02020603050405020304" pitchFamily="18" charset="0"/>
                <a:cs typeface="Times New Roman" panose="02020603050405020304" pitchFamily="18" charset="0"/>
              </a:rPr>
              <a:t>learning.</a:t>
            </a:r>
          </a:p>
          <a:p>
            <a:pPr algn="just">
              <a:lnSpc>
                <a:spcPct val="150000"/>
              </a:lnSpc>
            </a:pPr>
            <a:r>
              <a:rPr lang="en-IN" sz="2000" dirty="0">
                <a:latin typeface="Times New Roman" panose="02020603050405020304" pitchFamily="18" charset="0"/>
                <a:cs typeface="Times New Roman" panose="02020603050405020304" pitchFamily="18" charset="0"/>
              </a:rPr>
              <a:t>The main reason for this paper is to give a quip thought of how machine learning can be utilized by the law authorization to distinguish, anticipate and illuminate violations by a lot quicker rate.</a:t>
            </a:r>
          </a:p>
        </p:txBody>
      </p:sp>
    </p:spTree>
    <p:extLst>
      <p:ext uri="{BB962C8B-B14F-4D97-AF65-F5344CB8AC3E}">
        <p14:creationId xmlns:p14="http://schemas.microsoft.com/office/powerpoint/2010/main" val="427872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DISADVANTAGES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The results is low when compared with proposed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 doesn’t efficient for large volume of data’s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Theoretical limits.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46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PROPOSED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248"/>
            <a:ext cx="10515600" cy="5339451"/>
          </a:xfrm>
        </p:spPr>
        <p:txBody>
          <a:bodyPr>
            <a:normAutofit fontScale="92500"/>
          </a:bodyPr>
          <a:lstStyle/>
          <a:p>
            <a:pPr algn="just">
              <a:lnSpc>
                <a:spcPct val="150000"/>
              </a:lnSpc>
            </a:pPr>
            <a:r>
              <a:rPr lang="en-US" sz="2200" dirty="0">
                <a:latin typeface="Times New Roman" panose="02020603050405020304" pitchFamily="18" charset="0"/>
                <a:cs typeface="Times New Roman" panose="02020603050405020304" pitchFamily="18" charset="0"/>
              </a:rPr>
              <a:t>In the recent past, crime analyses are required to reveal the complexities in the crime dataset.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this system, the crime in India dataset was taken as input.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input data was taken from the dataset repository.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Then</a:t>
            </a:r>
            <a:r>
              <a:rPr lang="en-US" sz="2200" dirty="0">
                <a:latin typeface="Times New Roman" panose="02020603050405020304" pitchFamily="18" charset="0"/>
                <a:cs typeface="Times New Roman" panose="02020603050405020304" pitchFamily="18" charset="0"/>
              </a:rPr>
              <a:t>, we have to implement the data preprocessing step. In this step, we have to handle the missing values for avoid wrong prediction, to encode the label for input data.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After </a:t>
            </a:r>
            <a:r>
              <a:rPr lang="en-US" sz="2200" dirty="0">
                <a:latin typeface="Times New Roman" panose="02020603050405020304" pitchFamily="18" charset="0"/>
                <a:cs typeface="Times New Roman" panose="02020603050405020304" pitchFamily="18" charset="0"/>
              </a:rPr>
              <a:t>that, we have to implement the unsupervised learning such as k-means clustering algorithm to find generic patterns.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Then </a:t>
            </a:r>
            <a:r>
              <a:rPr lang="en-US" sz="2200" dirty="0">
                <a:latin typeface="Times New Roman" panose="02020603050405020304" pitchFamily="18" charset="0"/>
                <a:cs typeface="Times New Roman" panose="02020603050405020304" pitchFamily="18" charset="0"/>
              </a:rPr>
              <a:t>we have to implement the machine learning algorithms such as </a:t>
            </a:r>
            <a:r>
              <a:rPr lang="en-US" sz="2200" dirty="0" smtClean="0">
                <a:latin typeface="Times New Roman" panose="02020603050405020304" pitchFamily="18" charset="0"/>
                <a:cs typeface="Times New Roman" panose="02020603050405020304" pitchFamily="18" charset="0"/>
              </a:rPr>
              <a:t>SVM and  </a:t>
            </a:r>
            <a:r>
              <a:rPr lang="en-US" sz="2200" dirty="0">
                <a:latin typeface="Times New Roman" panose="02020603050405020304" pitchFamily="18" charset="0"/>
                <a:cs typeface="Times New Roman" panose="02020603050405020304" pitchFamily="18" charset="0"/>
              </a:rPr>
              <a:t>KNN </a:t>
            </a:r>
            <a:r>
              <a:rPr lang="en-US" sz="2200" dirty="0" smtClean="0">
                <a:latin typeface="Times New Roman" panose="02020603050405020304" pitchFamily="18" charset="0"/>
                <a:cs typeface="Times New Roman" panose="02020603050405020304" pitchFamily="18" charset="0"/>
              </a:rPr>
              <a:t>Finally</a:t>
            </a:r>
            <a:r>
              <a:rPr lang="en-US" sz="2200" dirty="0">
                <a:latin typeface="Times New Roman" panose="02020603050405020304" pitchFamily="18" charset="0"/>
                <a:cs typeface="Times New Roman" panose="02020603050405020304" pitchFamily="18" charset="0"/>
              </a:rPr>
              <a:t>, the experimental results shows that the accuracy, precision, recall and f1-score. Then, we can visualize the clustered data and ROC curve.</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93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It is efficient for large number of datasets.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experimental result is high when compared with existing system.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In addition, to implement the ROC curves for each algorithm.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764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2231</Words>
  <Application>Microsoft Office PowerPoint</Application>
  <PresentationFormat>Widescreen</PresentationFormat>
  <Paragraphs>210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Tahoma</vt:lpstr>
      <vt:lpstr>Times New Roman</vt:lpstr>
      <vt:lpstr>Office Theme</vt:lpstr>
      <vt:lpstr>PowerPoint Presentation</vt:lpstr>
      <vt:lpstr>DOMAIN INTRODUCTION</vt:lpstr>
      <vt:lpstr>ABSTRACT</vt:lpstr>
      <vt:lpstr>OBJECTIVES</vt:lpstr>
      <vt:lpstr>INTRODUCTION</vt:lpstr>
      <vt:lpstr>EXISTING SYSTEM</vt:lpstr>
      <vt:lpstr>DISADVANTAGES</vt:lpstr>
      <vt:lpstr>PROPOSED SYSTEM</vt:lpstr>
      <vt:lpstr>ADVANTAGES</vt:lpstr>
      <vt:lpstr>SYSTEM ARCHITECTURE</vt:lpstr>
      <vt:lpstr>FLOW DIAGRAM</vt:lpstr>
      <vt:lpstr>MODULES</vt:lpstr>
      <vt:lpstr>MODULES DESCRIPTION </vt:lpstr>
      <vt:lpstr>DATA SELECTION </vt:lpstr>
      <vt:lpstr>PRE-PROCESSING  </vt:lpstr>
      <vt:lpstr>CLUSTERING</vt:lpstr>
      <vt:lpstr>CLASSIFICATION</vt:lpstr>
      <vt:lpstr>PERFORMANCE ANALYSIS</vt:lpstr>
      <vt:lpstr>LITERATURE SURVEY</vt:lpstr>
      <vt:lpstr>LITERATURE SURVEY</vt:lpstr>
      <vt:lpstr>LITERATURE SURVEY</vt:lpstr>
      <vt:lpstr>LITERATURE SURVEY</vt:lpstr>
      <vt:lpstr>LITERATURE SURVEY</vt:lpstr>
      <vt:lpstr>LITERATURE SURVEY</vt:lpstr>
      <vt:lpstr>LITERATURE SURVEY</vt:lpstr>
      <vt:lpstr>SYSTEM REQUIREMENTS</vt:lpstr>
      <vt:lpstr>SYSTEM REQUIREMENTS</vt:lpstr>
      <vt:lpstr>CONCLUSION</vt:lpstr>
      <vt:lpstr>FUTURE WORK</vt:lpstr>
      <vt:lpstr>PROBLEM STATEMENT </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Microsoft account</cp:lastModifiedBy>
  <cp:revision>72</cp:revision>
  <dcterms:created xsi:type="dcterms:W3CDTF">2021-08-05T08:39:52Z</dcterms:created>
  <dcterms:modified xsi:type="dcterms:W3CDTF">2024-02-15T11:17:40Z</dcterms:modified>
</cp:coreProperties>
</file>