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4" r:id="rId7"/>
    <p:sldId id="267"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291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56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624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302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85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418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826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756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910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295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07315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6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water pattern with orange and red colors mixing with blue">
            <a:extLst>
              <a:ext uri="{FF2B5EF4-FFF2-40B4-BE49-F238E27FC236}">
                <a16:creationId xmlns:a16="http://schemas.microsoft.com/office/drawing/2014/main" id="{F1C697CE-9694-42F8-9307-4361AFC125F1}"/>
              </a:ext>
            </a:extLst>
          </p:cNvPr>
          <p:cNvPicPr>
            <a:picLocks noChangeAspect="1"/>
          </p:cNvPicPr>
          <p:nvPr/>
        </p:nvPicPr>
        <p:blipFill rotWithShape="1">
          <a:blip r:embed="rId2"/>
          <a:srcRect t="14308" b="29442"/>
          <a:stretch/>
        </p:blipFill>
        <p:spPr>
          <a:xfrm>
            <a:off x="0" y="10"/>
            <a:ext cx="12191999" cy="6857990"/>
          </a:xfrm>
          <a:prstGeom prst="rect">
            <a:avLst/>
          </a:prstGeom>
        </p:spPr>
      </p:pic>
      <p:sp>
        <p:nvSpPr>
          <p:cNvPr id="5" name="TextBox 4">
            <a:extLst>
              <a:ext uri="{FF2B5EF4-FFF2-40B4-BE49-F238E27FC236}">
                <a16:creationId xmlns:a16="http://schemas.microsoft.com/office/drawing/2014/main" id="{835BB2C7-F60A-40DA-B0E3-52CE74FA53F2}"/>
              </a:ext>
            </a:extLst>
          </p:cNvPr>
          <p:cNvSpPr txBox="1"/>
          <p:nvPr/>
        </p:nvSpPr>
        <p:spPr>
          <a:xfrm>
            <a:off x="0" y="0"/>
            <a:ext cx="13415889" cy="7848302"/>
          </a:xfrm>
          <a:prstGeom prst="rect">
            <a:avLst/>
          </a:prstGeom>
          <a:noFill/>
        </p:spPr>
        <p:txBody>
          <a:bodyPr wrap="square" rtlCol="0">
            <a:spAutoFit/>
          </a:bodyPr>
          <a:lstStyle/>
          <a:p>
            <a:r>
              <a:rPr lang="en-US" dirty="0">
                <a:latin typeface="Arial Rounded MT Bold" panose="020F0704030504030204" pitchFamily="34" charset="0"/>
              </a:rPr>
              <a:t>                                                                                           INTERFACES</a:t>
            </a:r>
          </a:p>
          <a:p>
            <a:endParaRPr lang="en-US" dirty="0"/>
          </a:p>
          <a:p>
            <a:r>
              <a:rPr lang="en-US" dirty="0">
                <a:latin typeface="Arial" panose="020B0604020202020204" pitchFamily="34" charset="0"/>
                <a:cs typeface="Arial" panose="020B0604020202020204" pitchFamily="34" charset="0"/>
              </a:rPr>
              <a:t>An Abstract class is a class which contains some abstract methods and concrete methods.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Class contains only the abstract methods and no concrete methods Such a class is called Interface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Only method prototype is written in Interface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Since we are writing only abstract methods in interface they is possibility for providing different implementations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those abstract methods depending on the requirement of object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Interface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it contains incomplete methods(abstract methods) it is not possible to create an object to an interface</a:t>
            </a:r>
            <a:endParaRPr lang="en-US" dirty="0"/>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can create Separate implementation classes where we can implement all the methods in the interface.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Implementation class contains method with body and possible to create an object for implementation class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flexibility lies in the fact that every implementation class can have its own implementation of the abstract method</a:t>
            </a:r>
          </a:p>
          <a:p>
            <a:r>
              <a:rPr lang="en-US" dirty="0">
                <a:latin typeface="Arial" panose="020B0604020202020204" pitchFamily="34" charset="0"/>
                <a:cs typeface="Arial" panose="020B0604020202020204" pitchFamily="34" charset="0"/>
              </a:rPr>
              <a:t>Of the interface.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That means in implementation class . The abstract method will have different implementations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55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4F00C-A6D2-4E32-B235-E1AB0400A5F9}"/>
              </a:ext>
            </a:extLst>
          </p:cNvPr>
          <p:cNvSpPr txBox="1"/>
          <p:nvPr/>
        </p:nvSpPr>
        <p:spPr>
          <a:xfrm>
            <a:off x="-12879" y="167425"/>
            <a:ext cx="12192000" cy="5909310"/>
          </a:xfrm>
          <a:prstGeom prst="rect">
            <a:avLst/>
          </a:prstGeom>
          <a:noFill/>
        </p:spPr>
        <p:txBody>
          <a:bodyPr wrap="square" rtlCol="0">
            <a:spAutoFit/>
          </a:bodyPr>
          <a:lstStyle/>
          <a:p>
            <a:r>
              <a:rPr lang="en-US" b="1" dirty="0"/>
              <a:t>Before proceeding further, let us summarize , the following points on the interface:</a:t>
            </a:r>
          </a:p>
          <a:p>
            <a:r>
              <a:rPr lang="en-US" b="1" dirty="0"/>
              <a:t> </a:t>
            </a:r>
            <a:r>
              <a:rPr lang="en-US" dirty="0"/>
              <a:t>- An interface is a specification of method prototypes. This means, only method names are written in the interface without method bodies.</a:t>
            </a:r>
          </a:p>
          <a:p>
            <a:pPr marL="285750" indent="-285750">
              <a:buFontTx/>
              <a:buChar char="-"/>
            </a:pPr>
            <a:r>
              <a:rPr lang="en-US" dirty="0"/>
              <a:t>An interface will have 0 or more abstract methods which are all public and abstract by default.</a:t>
            </a:r>
          </a:p>
          <a:p>
            <a:pPr marL="285750" indent="-285750">
              <a:buFontTx/>
              <a:buChar char="-"/>
            </a:pPr>
            <a:r>
              <a:rPr lang="en-US" dirty="0"/>
              <a:t>An Interface can have variables which are public static and final as default. This means all the variables of the interface are constant.</a:t>
            </a:r>
          </a:p>
          <a:p>
            <a:pPr marL="285750" indent="-285750">
              <a:buFontTx/>
              <a:buChar char="-"/>
            </a:pPr>
            <a:r>
              <a:rPr lang="en-US" dirty="0"/>
              <a:t>None of the methods in the interface can be private, protected and Static</a:t>
            </a:r>
          </a:p>
          <a:p>
            <a:pPr marL="285750" indent="-285750">
              <a:buFontTx/>
              <a:buChar char="-"/>
            </a:pPr>
            <a:r>
              <a:rPr lang="en-US" dirty="0"/>
              <a:t>We cannot create an object to an interface but we can create a reference of interface type.</a:t>
            </a:r>
          </a:p>
          <a:p>
            <a:pPr marL="285750" indent="-285750">
              <a:buFontTx/>
              <a:buChar char="-"/>
            </a:pPr>
            <a:r>
              <a:rPr lang="en-US" dirty="0"/>
              <a:t>All the methods of an interface should be implemented in its implementation </a:t>
            </a:r>
            <a:r>
              <a:rPr lang="en-US" dirty="0" err="1"/>
              <a:t>class.If</a:t>
            </a:r>
            <a:r>
              <a:rPr lang="en-US" dirty="0"/>
              <a:t> any method is not implemented then that </a:t>
            </a:r>
            <a:r>
              <a:rPr lang="en-US" dirty="0" err="1"/>
              <a:t>implemetation</a:t>
            </a:r>
            <a:r>
              <a:rPr lang="en-US" dirty="0"/>
              <a:t> classes should be declared as abstract.</a:t>
            </a:r>
          </a:p>
          <a:p>
            <a:pPr marL="285750" indent="-285750">
              <a:buFontTx/>
              <a:buChar char="-"/>
            </a:pPr>
            <a:r>
              <a:rPr lang="en-US" dirty="0"/>
              <a:t>Interface reference can referred to the objects of the implementation class.</a:t>
            </a:r>
          </a:p>
          <a:p>
            <a:pPr marL="285750" indent="-285750">
              <a:buFontTx/>
              <a:buChar char="-"/>
            </a:pPr>
            <a:r>
              <a:rPr lang="en-US" dirty="0"/>
              <a:t>When an interface is written any third party vendor can provide implementation classes to it.</a:t>
            </a:r>
          </a:p>
          <a:p>
            <a:pPr marL="285750" indent="-285750">
              <a:buFontTx/>
              <a:buChar char="-"/>
            </a:pPr>
            <a:r>
              <a:rPr lang="en-US" dirty="0"/>
              <a:t>An Interface can extends an other interface</a:t>
            </a:r>
          </a:p>
          <a:p>
            <a:pPr marL="285750" indent="-285750">
              <a:buFontTx/>
              <a:buChar char="-"/>
            </a:pPr>
            <a:r>
              <a:rPr lang="en-US" dirty="0"/>
              <a:t>It is possible to write a class within the interface.</a:t>
            </a:r>
          </a:p>
          <a:p>
            <a:pPr marL="285750" indent="-285750">
              <a:buFontTx/>
              <a:buChar char="-"/>
            </a:pPr>
            <a:r>
              <a:rPr lang="en-US" dirty="0"/>
              <a:t>Interface forces the implementation classes to implement all of its methods compulsory. Java compiler checks whether all the methods are implemented in the implementation class or not</a:t>
            </a:r>
          </a:p>
          <a:p>
            <a:pPr marL="285750" indent="-285750">
              <a:buFontTx/>
              <a:buChar char="-"/>
            </a:pPr>
            <a:r>
              <a:rPr lang="en-US" dirty="0"/>
              <a:t>Class can implement(not extends) multiple interface</a:t>
            </a:r>
          </a:p>
          <a:p>
            <a:pPr marL="285750" indent="-285750">
              <a:buFontTx/>
              <a:buChar char="-"/>
            </a:pPr>
            <a:r>
              <a:rPr lang="en-US" b="1" dirty="0"/>
              <a:t>Syntax</a:t>
            </a:r>
          </a:p>
          <a:p>
            <a:pPr marL="285750" indent="-285750">
              <a:buFontTx/>
              <a:buChar char="-"/>
            </a:pPr>
            <a:r>
              <a:rPr lang="en-US" b="1" dirty="0"/>
              <a:t>Class </a:t>
            </a:r>
            <a:r>
              <a:rPr lang="en-US" b="1" dirty="0" err="1"/>
              <a:t>myclass</a:t>
            </a:r>
            <a:r>
              <a:rPr lang="en-US" b="1" dirty="0"/>
              <a:t> implements Interface1,interface2</a:t>
            </a:r>
          </a:p>
          <a:p>
            <a:pPr marL="285750" indent="-285750">
              <a:buFontTx/>
              <a:buChar char="-"/>
            </a:pPr>
            <a:r>
              <a:rPr lang="en-US" b="1" dirty="0"/>
              <a:t>Class </a:t>
            </a:r>
            <a:r>
              <a:rPr lang="en-US" b="1" dirty="0" err="1"/>
              <a:t>Myclass</a:t>
            </a:r>
            <a:r>
              <a:rPr lang="en-US" b="1" dirty="0"/>
              <a:t> extends class1 implements interface1,interface2</a:t>
            </a:r>
          </a:p>
          <a:p>
            <a:pPr marL="285750" indent="-285750">
              <a:buFontTx/>
              <a:buChar char="-"/>
            </a:pPr>
            <a:endParaRPr lang="en-US" dirty="0"/>
          </a:p>
        </p:txBody>
      </p:sp>
    </p:spTree>
    <p:extLst>
      <p:ext uri="{BB962C8B-B14F-4D97-AF65-F5344CB8AC3E}">
        <p14:creationId xmlns:p14="http://schemas.microsoft.com/office/powerpoint/2010/main" val="128677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C4D53-B532-42AE-98C2-D5081D80C70A}"/>
              </a:ext>
            </a:extLst>
          </p:cNvPr>
          <p:cNvSpPr txBox="1"/>
          <p:nvPr/>
        </p:nvSpPr>
        <p:spPr>
          <a:xfrm>
            <a:off x="0" y="0"/>
            <a:ext cx="12192000" cy="6463308"/>
          </a:xfrm>
          <a:prstGeom prst="rect">
            <a:avLst/>
          </a:prstGeom>
          <a:noFill/>
        </p:spPr>
        <p:txBody>
          <a:bodyPr wrap="square" rtlCol="0">
            <a:spAutoFit/>
          </a:bodyPr>
          <a:lstStyle/>
          <a:p>
            <a:r>
              <a:rPr lang="en-US" b="1" dirty="0"/>
              <a:t>Can you implement one interface from another</a:t>
            </a:r>
          </a:p>
          <a:p>
            <a:endParaRPr lang="en-US" dirty="0"/>
          </a:p>
          <a:p>
            <a:r>
              <a:rPr lang="en-US" dirty="0"/>
              <a:t>No we cannot, Implementing a interface means writing body for the methods. This cannot be done in an interface since none of the methods of the interface can have the body</a:t>
            </a:r>
          </a:p>
          <a:p>
            <a:endParaRPr lang="en-US" dirty="0"/>
          </a:p>
          <a:p>
            <a:r>
              <a:rPr lang="en-US" dirty="0"/>
              <a:t>Can you write class within a interface</a:t>
            </a:r>
          </a:p>
          <a:p>
            <a:endParaRPr lang="en-US" dirty="0"/>
          </a:p>
          <a:p>
            <a:r>
              <a:rPr lang="en-US" dirty="0"/>
              <a:t>Yes it is possible to write a class within a interface</a:t>
            </a:r>
          </a:p>
          <a:p>
            <a:endParaRPr lang="en-US" dirty="0"/>
          </a:p>
          <a:p>
            <a:r>
              <a:rPr lang="en-US" b="1" dirty="0">
                <a:latin typeface="Abadi" panose="020B0604020104020204" pitchFamily="34" charset="0"/>
              </a:rPr>
              <a:t>Multiple Inheritance using Interfaces:</a:t>
            </a:r>
          </a:p>
          <a:p>
            <a:endParaRPr lang="en-US" b="1" dirty="0">
              <a:latin typeface="Abadi" panose="020B0604020104020204" pitchFamily="34" charset="0"/>
            </a:endParaRPr>
          </a:p>
          <a:p>
            <a:pPr marL="285750" indent="-285750">
              <a:buFontTx/>
              <a:buChar char="-"/>
            </a:pPr>
            <a:r>
              <a:rPr lang="en-US" dirty="0"/>
              <a:t>Java doesn’t support multiple inheritance. So let us understand meaning of this statement. </a:t>
            </a:r>
          </a:p>
          <a:p>
            <a:pPr marL="285750" indent="-285750">
              <a:buFontTx/>
              <a:buChar char="-"/>
            </a:pPr>
            <a:r>
              <a:rPr lang="en-US" dirty="0"/>
              <a:t>In multiple inheritance , subclasses are derived from the multiple super classes.</a:t>
            </a:r>
          </a:p>
          <a:p>
            <a:pPr marL="285750" indent="-285750">
              <a:buFontTx/>
              <a:buChar char="-"/>
            </a:pPr>
            <a:r>
              <a:rPr lang="en-US" dirty="0"/>
              <a:t>If two super classes have same name for their members(variables or methods), then which member is inherited in to the subclass is the main confusion in multiple inheritance..</a:t>
            </a:r>
          </a:p>
          <a:p>
            <a:pPr marL="285750" indent="-285750">
              <a:buFontTx/>
              <a:buChar char="-"/>
            </a:pPr>
            <a:r>
              <a:rPr lang="en-US" dirty="0"/>
              <a:t>This is he reason java doesn’t support the concept multiple inheritance through classes.</a:t>
            </a:r>
          </a:p>
          <a:p>
            <a:pPr marL="285750" indent="-285750">
              <a:buFontTx/>
              <a:buChar char="-"/>
            </a:pPr>
            <a:r>
              <a:rPr lang="en-US" dirty="0"/>
              <a:t>The confusion is reduced by using multiple interfaces to achieve multiple inheritance.</a:t>
            </a:r>
          </a:p>
          <a:p>
            <a:pPr marL="285750" indent="-285750">
              <a:buFontTx/>
              <a:buChar char="-"/>
            </a:pPr>
            <a:r>
              <a:rPr lang="en-US" dirty="0"/>
              <a:t>Check the example given in interface folder posted in </a:t>
            </a:r>
            <a:r>
              <a:rPr lang="en-US" dirty="0" err="1"/>
              <a:t>github</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b="1" dirty="0">
              <a:latin typeface="Abadi" panose="020B0604020104020204" pitchFamily="34" charset="0"/>
            </a:endParaRPr>
          </a:p>
          <a:p>
            <a:endParaRPr lang="en-US" b="1" dirty="0">
              <a:latin typeface="Abadi" panose="020B0604020104020204" pitchFamily="34" charset="0"/>
            </a:endParaRPr>
          </a:p>
        </p:txBody>
      </p:sp>
    </p:spTree>
    <p:extLst>
      <p:ext uri="{BB962C8B-B14F-4D97-AF65-F5344CB8AC3E}">
        <p14:creationId xmlns:p14="http://schemas.microsoft.com/office/powerpoint/2010/main" val="307759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90E93-1591-4F05-B836-66E4C336A235}"/>
              </a:ext>
            </a:extLst>
          </p:cNvPr>
          <p:cNvSpPr txBox="1"/>
          <p:nvPr/>
        </p:nvSpPr>
        <p:spPr>
          <a:xfrm>
            <a:off x="0" y="117566"/>
            <a:ext cx="12192000" cy="5355312"/>
          </a:xfrm>
          <a:prstGeom prst="rect">
            <a:avLst/>
          </a:prstGeom>
          <a:noFill/>
        </p:spPr>
        <p:txBody>
          <a:bodyPr wrap="square" rtlCol="0">
            <a:spAutoFit/>
          </a:bodyPr>
          <a:lstStyle/>
          <a:p>
            <a:r>
              <a:rPr lang="en-US" b="1" dirty="0">
                <a:latin typeface="Arial Black" panose="020B0A04020102020204" pitchFamily="34" charset="0"/>
              </a:rPr>
              <a:t>Callbacks using interfaces</a:t>
            </a:r>
          </a:p>
          <a:p>
            <a:endParaRPr lang="en-US" dirty="0"/>
          </a:p>
          <a:p>
            <a:r>
              <a:rPr lang="en-US" dirty="0"/>
              <a:t>The mechanism of calling a function from another function “Call back”.</a:t>
            </a:r>
          </a:p>
          <a:p>
            <a:endParaRPr lang="en-US" dirty="0"/>
          </a:p>
          <a:p>
            <a:r>
              <a:rPr lang="en-US" dirty="0"/>
              <a:t>Suppose f1() should be called from f2() for this purpose, F2() should know the location of f1() in memory. Then only,f2 can call it. Hence, we should pass the memory address to f1() to f2().</a:t>
            </a:r>
          </a:p>
          <a:p>
            <a:endParaRPr lang="en-US" dirty="0"/>
          </a:p>
          <a:p>
            <a:r>
              <a:rPr lang="en-US" dirty="0"/>
              <a:t>Using that memory address, f2() will be able to call f1().</a:t>
            </a:r>
          </a:p>
          <a:p>
            <a:endParaRPr lang="en-US" dirty="0"/>
          </a:p>
          <a:p>
            <a:r>
              <a:rPr lang="en-US" dirty="0"/>
              <a:t>Memory address of function is represented as function pointer like c and </a:t>
            </a:r>
            <a:r>
              <a:rPr lang="en-US" dirty="0" err="1"/>
              <a:t>c++</a:t>
            </a:r>
            <a:endParaRPr lang="en-US" dirty="0"/>
          </a:p>
          <a:p>
            <a:endParaRPr lang="en-US" dirty="0"/>
          </a:p>
          <a:p>
            <a:r>
              <a:rPr lang="en-US" dirty="0"/>
              <a:t>So Callback is achieved by passing function pointer of f1() to f2().</a:t>
            </a:r>
          </a:p>
          <a:p>
            <a:endParaRPr lang="en-US" dirty="0"/>
          </a:p>
          <a:p>
            <a:r>
              <a:rPr lang="en-US" dirty="0"/>
              <a:t>But, the picture is slightly different in java. Since we don’t have pointer concept in java, We can achieve call backs with help of interfaces</a:t>
            </a:r>
          </a:p>
          <a:p>
            <a:endParaRPr lang="en-US" dirty="0"/>
          </a:p>
          <a:p>
            <a:r>
              <a:rPr lang="en-US" dirty="0"/>
              <a:t>Instead of passing memory address of a function, We can pass interface reference that refers to the location of function.</a:t>
            </a:r>
          </a:p>
          <a:p>
            <a:endParaRPr lang="en-US" dirty="0"/>
          </a:p>
          <a:p>
            <a:r>
              <a:rPr lang="en-US" dirty="0"/>
              <a:t>.</a:t>
            </a:r>
          </a:p>
        </p:txBody>
      </p:sp>
    </p:spTree>
    <p:extLst>
      <p:ext uri="{BB962C8B-B14F-4D97-AF65-F5344CB8AC3E}">
        <p14:creationId xmlns:p14="http://schemas.microsoft.com/office/powerpoint/2010/main" val="323901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6102B-19B5-4EEB-BB1E-FE603944D7EE}"/>
              </a:ext>
            </a:extLst>
          </p:cNvPr>
          <p:cNvSpPr txBox="1"/>
          <p:nvPr/>
        </p:nvSpPr>
        <p:spPr>
          <a:xfrm>
            <a:off x="0" y="0"/>
            <a:ext cx="12096206" cy="1477328"/>
          </a:xfrm>
          <a:prstGeom prst="rect">
            <a:avLst/>
          </a:prstGeom>
          <a:noFill/>
        </p:spPr>
        <p:txBody>
          <a:bodyPr wrap="square" rtlCol="0">
            <a:spAutoFit/>
          </a:bodyPr>
          <a:lstStyle/>
          <a:p>
            <a:r>
              <a:rPr lang="en-US" dirty="0"/>
              <a:t>What is the call back </a:t>
            </a:r>
          </a:p>
          <a:p>
            <a:endParaRPr lang="en-US" dirty="0"/>
          </a:p>
          <a:p>
            <a:r>
              <a:rPr lang="en-US" dirty="0"/>
              <a:t>The mechanism of calling a function from another function by passing its memory address is known as call back </a:t>
            </a:r>
          </a:p>
          <a:p>
            <a:endParaRPr lang="en-US" dirty="0"/>
          </a:p>
          <a:p>
            <a:r>
              <a:rPr lang="en-US" dirty="0"/>
              <a:t>Call backs are achieved in java with the help of interface references</a:t>
            </a:r>
          </a:p>
        </p:txBody>
      </p:sp>
    </p:spTree>
    <p:extLst>
      <p:ext uri="{BB962C8B-B14F-4D97-AF65-F5344CB8AC3E}">
        <p14:creationId xmlns:p14="http://schemas.microsoft.com/office/powerpoint/2010/main" val="237029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AABAD-1EAC-486F-A614-090C3438A845}"/>
              </a:ext>
            </a:extLst>
          </p:cNvPr>
          <p:cNvSpPr txBox="1"/>
          <p:nvPr/>
        </p:nvSpPr>
        <p:spPr>
          <a:xfrm>
            <a:off x="206062" y="154546"/>
            <a:ext cx="11784169" cy="18374261"/>
          </a:xfrm>
          <a:prstGeom prst="rect">
            <a:avLst/>
          </a:prstGeom>
          <a:noFill/>
        </p:spPr>
        <p:txBody>
          <a:bodyPr wrap="square" rtlCol="0">
            <a:spAutoFit/>
          </a:bodyPr>
          <a:lstStyle/>
          <a:p>
            <a:r>
              <a:rPr lang="en-US" b="1" dirty="0">
                <a:latin typeface="Arial Black" panose="020B0A04020102020204" pitchFamily="34" charset="0"/>
              </a:rPr>
              <a:t>Abstract class vs inheritance</a:t>
            </a:r>
          </a:p>
          <a:p>
            <a:endParaRPr lang="en-US" dirty="0"/>
          </a:p>
          <a:p>
            <a:pPr marL="285750" indent="-285750">
              <a:buFontTx/>
              <a:buChar char="-"/>
            </a:pPr>
            <a:r>
              <a:rPr lang="en-US" dirty="0"/>
              <a:t>In the case of an interface, every time a method is called, JVM should search for the method in the implementation classes which are installed elsewhere in the system and then execute the method.</a:t>
            </a:r>
          </a:p>
          <a:p>
            <a:r>
              <a:rPr lang="en-US" dirty="0"/>
              <a:t> </a:t>
            </a:r>
          </a:p>
          <a:p>
            <a:pPr marL="285750" indent="-285750">
              <a:buFontTx/>
              <a:buChar char="-"/>
            </a:pPr>
            <a:r>
              <a:rPr lang="en-US" dirty="0"/>
              <a:t>This takes more time.</a:t>
            </a:r>
          </a:p>
          <a:p>
            <a:endParaRPr lang="en-US" dirty="0"/>
          </a:p>
          <a:p>
            <a:pPr marL="285750" indent="-285750">
              <a:buFontTx/>
              <a:buChar char="-"/>
            </a:pPr>
            <a:r>
              <a:rPr lang="en-US" dirty="0"/>
              <a:t>But , when an abstract class in written , since the common methods are defined within the abstract class and sub classes are generally in the same place along with the software.</a:t>
            </a:r>
          </a:p>
          <a:p>
            <a:pPr marL="285750" indent="-285750">
              <a:buFontTx/>
              <a:buChar char="-"/>
            </a:pPr>
            <a:endParaRPr lang="en-US" dirty="0"/>
          </a:p>
          <a:p>
            <a:pPr marL="285750" indent="-285750">
              <a:buFontTx/>
              <a:buChar char="-"/>
            </a:pPr>
            <a:r>
              <a:rPr lang="en-US" dirty="0"/>
              <a:t>JVM will not have that much overhead to execute a method.</a:t>
            </a:r>
          </a:p>
          <a:p>
            <a:pPr marL="285750" indent="-285750">
              <a:buFontTx/>
              <a:buChar char="-"/>
            </a:pPr>
            <a:endParaRPr lang="en-US" dirty="0"/>
          </a:p>
          <a:p>
            <a:pPr marL="285750" indent="-285750">
              <a:buFontTx/>
              <a:buChar char="-"/>
            </a:pPr>
            <a:r>
              <a:rPr lang="en-US" dirty="0"/>
              <a:t>Hence, interfaces are slow when compared to the abstract classes.</a:t>
            </a:r>
          </a:p>
          <a:p>
            <a:pPr marL="285750" indent="-285750">
              <a:buFontTx/>
              <a:buChar char="-"/>
            </a:pPr>
            <a:endParaRPr lang="en-US" dirty="0"/>
          </a:p>
          <a:p>
            <a:pPr marL="285750" indent="-285750">
              <a:buFontTx/>
              <a:buChar char="-"/>
            </a:pPr>
            <a:r>
              <a:rPr lang="en-US" dirty="0"/>
              <a:t>Responsibility for the programmer to provide the sub classes whenever he writes an abstract class.</a:t>
            </a:r>
          </a:p>
          <a:p>
            <a:pPr marL="285750" indent="-285750">
              <a:buFontTx/>
              <a:buChar char="-"/>
            </a:pPr>
            <a:endParaRPr lang="en-US" dirty="0"/>
          </a:p>
          <a:p>
            <a:pPr marL="285750" indent="-285750">
              <a:buFontTx/>
              <a:buChar char="-"/>
            </a:pPr>
            <a:r>
              <a:rPr lang="en-US" dirty="0"/>
              <a:t>Same development team that should provide the subclasses for an abstract class.</a:t>
            </a:r>
          </a:p>
          <a:p>
            <a:pPr marL="285750" indent="-285750">
              <a:buFontTx/>
              <a:buChar char="-"/>
            </a:pPr>
            <a:endParaRPr lang="en-US" dirty="0"/>
          </a:p>
          <a:p>
            <a:pPr marL="285750" indent="-285750">
              <a:buFontTx/>
              <a:buChar char="-"/>
            </a:pPr>
            <a:r>
              <a:rPr lang="en-US" dirty="0"/>
              <a:t>But, for an interface any 3</a:t>
            </a:r>
            <a:r>
              <a:rPr lang="en-US" baseline="30000" dirty="0"/>
              <a:t>rd</a:t>
            </a:r>
            <a:r>
              <a:rPr lang="en-US" dirty="0"/>
              <a:t> party vendor will take the responsibility of providing implementation classes .</a:t>
            </a:r>
          </a:p>
          <a:p>
            <a:pPr marL="285750" indent="-285750">
              <a:buFontTx/>
              <a:buChar char="-"/>
            </a:pPr>
            <a:endParaRPr lang="en-US" dirty="0"/>
          </a:p>
          <a:p>
            <a:pPr marL="285750" indent="-285750">
              <a:buFontTx/>
              <a:buChar char="-"/>
            </a:pPr>
            <a:r>
              <a:rPr lang="en-US" dirty="0"/>
              <a:t>Programmer prefers to write an interface when he wants to leave the implementation part to the third party vendors.</a:t>
            </a: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pPr marL="285750" indent="-285750">
              <a:buFontTx/>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22576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AABAD-1EAC-486F-A614-090C3438A845}"/>
              </a:ext>
            </a:extLst>
          </p:cNvPr>
          <p:cNvSpPr txBox="1"/>
          <p:nvPr/>
        </p:nvSpPr>
        <p:spPr>
          <a:xfrm>
            <a:off x="206062" y="154546"/>
            <a:ext cx="11784169" cy="16158270"/>
          </a:xfrm>
          <a:prstGeom prst="rect">
            <a:avLst/>
          </a:prstGeom>
          <a:noFill/>
        </p:spPr>
        <p:txBody>
          <a:bodyPr wrap="square" rtlCol="0">
            <a:spAutoFit/>
          </a:bodyPr>
          <a:lstStyle/>
          <a:p>
            <a:r>
              <a:rPr lang="en-US" dirty="0"/>
              <a:t>Abstract class vs ----inheritance</a:t>
            </a:r>
          </a:p>
          <a:p>
            <a:r>
              <a:rPr lang="en-US" dirty="0"/>
              <a:t>1)An Abstract class is written when there are some common features shared by all the objects</a:t>
            </a:r>
          </a:p>
          <a:p>
            <a:r>
              <a:rPr lang="en-US" dirty="0"/>
              <a:t> </a:t>
            </a:r>
          </a:p>
          <a:p>
            <a:pPr marL="342900" indent="-342900">
              <a:buAutoNum type="arabicParenR"/>
            </a:pPr>
            <a:r>
              <a:rPr lang="en-US" dirty="0"/>
              <a:t>Interface – When all the features are implemented differently in different object,</a:t>
            </a:r>
          </a:p>
          <a:p>
            <a:pPr marL="342900" indent="-342900">
              <a:buAutoNum type="arabicParenR"/>
            </a:pPr>
            <a:endParaRPr lang="en-US" dirty="0"/>
          </a:p>
          <a:p>
            <a:r>
              <a:rPr lang="en-US" dirty="0"/>
              <a:t>2)When an abstract class is written, it is the duty of the programmer to provide the sub classes to it.</a:t>
            </a:r>
          </a:p>
          <a:p>
            <a:endParaRPr lang="en-US" dirty="0"/>
          </a:p>
          <a:p>
            <a:r>
              <a:rPr lang="en-US" dirty="0"/>
              <a:t>2)Interface is written when the programmer wants to leave the implementation to the third party vendors</a:t>
            </a:r>
          </a:p>
          <a:p>
            <a:endParaRPr lang="en-US" dirty="0"/>
          </a:p>
          <a:p>
            <a:r>
              <a:rPr lang="en-US" dirty="0"/>
              <a:t>3)An Abstract class contains Some Abstract methods and Some Concrete methods.</a:t>
            </a:r>
          </a:p>
          <a:p>
            <a:endParaRPr lang="en-US" dirty="0"/>
          </a:p>
          <a:p>
            <a:r>
              <a:rPr lang="en-US" dirty="0"/>
              <a:t>3)An Interface contains only the abstract methods.</a:t>
            </a:r>
          </a:p>
          <a:p>
            <a:endParaRPr lang="en-US" dirty="0"/>
          </a:p>
          <a:p>
            <a:r>
              <a:rPr lang="en-US" dirty="0"/>
              <a:t>4)An Abstract class can contains instance variables as well</a:t>
            </a:r>
          </a:p>
          <a:p>
            <a:endParaRPr lang="en-US" dirty="0"/>
          </a:p>
          <a:p>
            <a:r>
              <a:rPr lang="en-US" dirty="0"/>
              <a:t>4)An interface cannot contains instance variables it contains only constants</a:t>
            </a:r>
          </a:p>
          <a:p>
            <a:endParaRPr lang="en-US" dirty="0"/>
          </a:p>
          <a:p>
            <a:r>
              <a:rPr lang="en-US" dirty="0"/>
              <a:t>5)All the abstract methods of its abstract class should be implemented in its subclasses</a:t>
            </a:r>
          </a:p>
          <a:p>
            <a:endParaRPr lang="en-US" dirty="0"/>
          </a:p>
          <a:p>
            <a:r>
              <a:rPr lang="en-US" dirty="0"/>
              <a:t>5)All the abstract methods of the interface should be implemented in its implementation classes</a:t>
            </a:r>
          </a:p>
          <a:p>
            <a:endParaRPr lang="en-US" dirty="0"/>
          </a:p>
          <a:p>
            <a:r>
              <a:rPr lang="en-US" dirty="0"/>
              <a:t>6)Abstract class is declared by using abstract keyword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94504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031EE-F62F-45B2-93C4-A4277B81768F}"/>
              </a:ext>
            </a:extLst>
          </p:cNvPr>
          <p:cNvSpPr txBox="1"/>
          <p:nvPr/>
        </p:nvSpPr>
        <p:spPr>
          <a:xfrm>
            <a:off x="0" y="159026"/>
            <a:ext cx="12192000" cy="2862322"/>
          </a:xfrm>
          <a:prstGeom prst="rect">
            <a:avLst/>
          </a:prstGeom>
          <a:noFill/>
        </p:spPr>
        <p:txBody>
          <a:bodyPr wrap="square" rtlCol="0">
            <a:spAutoFit/>
          </a:bodyPr>
          <a:lstStyle/>
          <a:p>
            <a:r>
              <a:rPr lang="en-US" dirty="0"/>
              <a:t>6) Interface is declared using the keyword interface</a:t>
            </a:r>
          </a:p>
          <a:p>
            <a:endParaRPr lang="en-US" dirty="0"/>
          </a:p>
          <a:p>
            <a:r>
              <a:rPr lang="en-US" dirty="0"/>
              <a:t>Summary:</a:t>
            </a:r>
          </a:p>
          <a:p>
            <a:endParaRPr lang="en-US" dirty="0"/>
          </a:p>
          <a:p>
            <a:r>
              <a:rPr lang="en-US" dirty="0"/>
              <a:t>- Interfaces are very important especially when the programmer wants to customize the features of the software differently from different objects.</a:t>
            </a:r>
          </a:p>
          <a:p>
            <a:endParaRPr lang="en-US" dirty="0"/>
          </a:p>
          <a:p>
            <a:r>
              <a:rPr lang="en-US" dirty="0"/>
              <a:t>- Third party vendor will get the description of the features of the interface from a document called API Document.</a:t>
            </a:r>
          </a:p>
          <a:p>
            <a:endParaRPr lang="en-US" dirty="0"/>
          </a:p>
          <a:p>
            <a:r>
              <a:rPr lang="en-US" dirty="0"/>
              <a:t>- So, it is the duty of the programmer to create an API Document after completion of the software.</a:t>
            </a:r>
          </a:p>
        </p:txBody>
      </p:sp>
    </p:spTree>
    <p:extLst>
      <p:ext uri="{BB962C8B-B14F-4D97-AF65-F5344CB8AC3E}">
        <p14:creationId xmlns:p14="http://schemas.microsoft.com/office/powerpoint/2010/main" val="227499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309308"/>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412F24"/>
      </a:dk2>
      <a:lt2>
        <a:srgbClr val="E2E8E8"/>
      </a:lt2>
      <a:accent1>
        <a:srgbClr val="E72931"/>
      </a:accent1>
      <a:accent2>
        <a:srgbClr val="D55E17"/>
      </a:accent2>
      <a:accent3>
        <a:srgbClr val="C1A022"/>
      </a:accent3>
      <a:accent4>
        <a:srgbClr val="8FB013"/>
      </a:accent4>
      <a:accent5>
        <a:srgbClr val="59B721"/>
      </a:accent5>
      <a:accent6>
        <a:srgbClr val="15BE1C"/>
      </a:accent6>
      <a:hlink>
        <a:srgbClr val="30918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1868</TotalTime>
  <Words>1168</Words>
  <Application>Microsoft Office PowerPoint</Application>
  <PresentationFormat>Widescreen</PresentationFormat>
  <Paragraphs>212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Abadi</vt:lpstr>
      <vt:lpstr>Arial</vt:lpstr>
      <vt:lpstr>Arial Black</vt:lpstr>
      <vt:lpstr>Arial Rounded MT Bold</vt:lpstr>
      <vt:lpstr>Calibri</vt:lpstr>
      <vt:lpstr>Georgia Pro Cond Light</vt:lpstr>
      <vt:lpstr>Speak Pro</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sundara</dc:creator>
  <cp:lastModifiedBy>vamsi sundara</cp:lastModifiedBy>
  <cp:revision>84</cp:revision>
  <dcterms:created xsi:type="dcterms:W3CDTF">2021-04-04T18:07:37Z</dcterms:created>
  <dcterms:modified xsi:type="dcterms:W3CDTF">2021-04-06T13:24:06Z</dcterms:modified>
</cp:coreProperties>
</file>